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69" r:id="rId4"/>
    <p:sldId id="259" r:id="rId5"/>
    <p:sldId id="263" r:id="rId6"/>
    <p:sldId id="264" r:id="rId7"/>
    <p:sldId id="270" r:id="rId8"/>
    <p:sldId id="281" r:id="rId9"/>
    <p:sldId id="271" r:id="rId10"/>
    <p:sldId id="272" r:id="rId11"/>
    <p:sldId id="267" r:id="rId12"/>
    <p:sldId id="273" r:id="rId13"/>
    <p:sldId id="276" r:id="rId14"/>
    <p:sldId id="277" r:id="rId15"/>
    <p:sldId id="278" r:id="rId16"/>
    <p:sldId id="282" r:id="rId17"/>
    <p:sldId id="279" r:id="rId18"/>
    <p:sldId id="283" r:id="rId19"/>
    <p:sldId id="280" r:id="rId20"/>
    <p:sldId id="27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AB3C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EB33BB8-6C7A-4BE0-9B55-9EAC48D52EC6}" type="datetimeFigureOut">
              <a:rPr lang="en-US"/>
              <a:t>3/22/2017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F7AA83-DE31-4E93-AB07-EF7FB05F6670}" type="slidenum">
              <a:rPr/>
              <a:t>‹#›</a:t>
            </a:fld>
            <a:endParaRPr/>
          </a:p>
        </p:txBody>
      </p:sp>
    </p:spTree>
    <p:extLst>
      <p:ext uri="{BB962C8B-B14F-4D97-AF65-F5344CB8AC3E}">
        <p14:creationId xmlns:p14="http://schemas.microsoft.com/office/powerpoint/2010/main" val="32212903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11EF64-F73B-4314-BB6F-BC0937BBDF19}" type="datetimeFigureOut">
              <a:rPr lang="en-US"/>
              <a:t>3/22/2017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E2820-AFE1-45FA-949E-17BDB534E1DC}" type="slidenum">
              <a:rPr/>
              <a:t>‹#›</a:t>
            </a:fld>
            <a:endParaRPr/>
          </a:p>
        </p:txBody>
      </p:sp>
    </p:spTree>
    <p:extLst>
      <p:ext uri="{BB962C8B-B14F-4D97-AF65-F5344CB8AC3E}">
        <p14:creationId xmlns:p14="http://schemas.microsoft.com/office/powerpoint/2010/main" val="3157997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5E2820-AFE1-45FA-949E-17BDB534E1DC}" type="slidenum">
              <a:rPr lang="en-US" smtClean="0"/>
              <a:t>1</a:t>
            </a:fld>
            <a:endParaRPr lang="en-US"/>
          </a:p>
        </p:txBody>
      </p:sp>
    </p:spTree>
    <p:extLst>
      <p:ext uri="{BB962C8B-B14F-4D97-AF65-F5344CB8AC3E}">
        <p14:creationId xmlns:p14="http://schemas.microsoft.com/office/powerpoint/2010/main" val="306991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7542409-6A04-4DC6-AC3A-D3758287A8F2}" type="slidenum">
              <a:rPr lang="en-US" smtClean="0"/>
              <a:t>2</a:t>
            </a:fld>
            <a:endParaRPr lang="en-US"/>
          </a:p>
        </p:txBody>
      </p:sp>
    </p:spTree>
    <p:extLst>
      <p:ext uri="{BB962C8B-B14F-4D97-AF65-F5344CB8AC3E}">
        <p14:creationId xmlns:p14="http://schemas.microsoft.com/office/powerpoint/2010/main" val="660935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5E2820-AFE1-45FA-949E-17BDB534E1DC}" type="slidenum">
              <a:rPr lang="en-US" smtClean="0"/>
              <a:t>3</a:t>
            </a:fld>
            <a:endParaRPr lang="en-US"/>
          </a:p>
        </p:txBody>
      </p:sp>
    </p:spTree>
    <p:extLst>
      <p:ext uri="{BB962C8B-B14F-4D97-AF65-F5344CB8AC3E}">
        <p14:creationId xmlns:p14="http://schemas.microsoft.com/office/powerpoint/2010/main" val="39121491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5213" y="304800"/>
            <a:ext cx="7091361" cy="2793906"/>
          </a:xfrm>
        </p:spPr>
        <p:txBody>
          <a:bodyPr anchor="b">
            <a:normAutofit/>
          </a:bodyPr>
          <a:lstStyle>
            <a:lvl1pPr algn="l">
              <a:lnSpc>
                <a:spcPct val="80000"/>
              </a:lnSpc>
              <a:defRPr sz="6600"/>
            </a:lvl1pPr>
          </a:lstStyle>
          <a:p>
            <a:r>
              <a:rPr lang="en-US" smtClean="0"/>
              <a:t>Click to edit Master title style</a:t>
            </a:r>
            <a:endParaRPr/>
          </a:p>
        </p:txBody>
      </p:sp>
      <p:sp>
        <p:nvSpPr>
          <p:cNvPr id="3" name="Subtitle 2"/>
          <p:cNvSpPr>
            <a:spLocks noGrp="1"/>
          </p:cNvSpPr>
          <p:nvPr>
            <p:ph type="subTitle" idx="1"/>
          </p:nvPr>
        </p:nvSpPr>
        <p:spPr>
          <a:xfrm>
            <a:off x="1065213" y="3108804"/>
            <a:ext cx="7091361" cy="838200"/>
          </a:xfrm>
        </p:spPr>
        <p:txBody>
          <a:bodyPr/>
          <a:lstStyle>
            <a:lvl1pPr marL="0" indent="0" algn="l">
              <a:spcBef>
                <a:spcPts val="0"/>
              </a:spcBef>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8" name="Date Placeholder 7"/>
          <p:cNvSpPr>
            <a:spLocks noGrp="1"/>
          </p:cNvSpPr>
          <p:nvPr>
            <p:ph type="dt" sz="half" idx="10"/>
          </p:nvPr>
        </p:nvSpPr>
        <p:spPr/>
        <p:txBody>
          <a:bodyPr/>
          <a:lstStyle/>
          <a:p>
            <a:fld id="{9D3B9702-7FBF-4720-8670-571C5E7EEDDE}" type="datetime1">
              <a:rPr lang="en-US"/>
              <a:t>3/22/2017</a:t>
            </a:fld>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8FDBFFB2-86D9-4B8F-A59A-553A60B94BBE}" type="slidenum">
              <a:rPr/>
              <a:pPr/>
              <a:t>‹#›</a:t>
            </a:fld>
            <a:endParaRPr/>
          </a:p>
        </p:txBody>
      </p:sp>
    </p:spTree>
    <p:extLst>
      <p:ext uri="{BB962C8B-B14F-4D97-AF65-F5344CB8AC3E}">
        <p14:creationId xmlns:p14="http://schemas.microsoft.com/office/powerpoint/2010/main" val="1890547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7427AEA-BBBB-4C9B-AB23-214EAA8AB789}" type="datetime1">
              <a:rPr lang="en-US"/>
              <a:t>3/22/2017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420766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65014" y="304801"/>
            <a:ext cx="1715800" cy="54102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2209800" y="304801"/>
            <a:ext cx="7502814"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791CA30-F5CD-4CA0-B16A-349C6F830700}" type="datetime1">
              <a:rPr lang="en-US"/>
              <a:t>3/22/2017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12994977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B3AF48E-ABA0-4B58-B562-D1D7408067C4}" type="datetime1">
              <a:rPr lang="en-US"/>
              <a:t>3/22/2017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2589990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80013" y="1600200"/>
            <a:ext cx="6400801" cy="2486025"/>
          </a:xfrm>
        </p:spPr>
        <p:txBody>
          <a:bodyPr anchor="b">
            <a:normAutofit/>
          </a:bodyPr>
          <a:lstStyle>
            <a:lvl1pPr>
              <a:defRPr sz="5200"/>
            </a:lvl1pPr>
          </a:lstStyle>
          <a:p>
            <a:r>
              <a:rPr lang="en-US" smtClean="0"/>
              <a:t>Click to edit Master title style</a:t>
            </a:r>
            <a:endParaRPr/>
          </a:p>
        </p:txBody>
      </p:sp>
      <p:sp>
        <p:nvSpPr>
          <p:cNvPr id="3" name="Text Placeholder 2"/>
          <p:cNvSpPr>
            <a:spLocks noGrp="1"/>
          </p:cNvSpPr>
          <p:nvPr>
            <p:ph type="body" idx="1"/>
          </p:nvPr>
        </p:nvSpPr>
        <p:spPr>
          <a:xfrm>
            <a:off x="5180011" y="4105029"/>
            <a:ext cx="6400801" cy="914400"/>
          </a:xfrm>
        </p:spPr>
        <p:txBody>
          <a:bodyPr>
            <a:normAutofit/>
          </a:bodyPr>
          <a:lstStyle>
            <a:lvl1pPr marL="0" indent="0">
              <a:buNone/>
              <a:defRPr sz="20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A5034C-8BD9-4B0C-893B-33834FAB227F}" type="datetime1">
              <a:rPr lang="en-US"/>
              <a:t>3/22/2017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211791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208213" y="1600200"/>
            <a:ext cx="4572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7008813" y="1600200"/>
            <a:ext cx="4572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CD787AA-CBCD-47F9-A04C-7106C508CDE4}" type="datetime1">
              <a:rPr lang="en-US"/>
              <a:t>3/22/2017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360775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2208213" y="1600200"/>
            <a:ext cx="4572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08213" y="2505075"/>
            <a:ext cx="4572000" cy="33375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7008813" y="1600200"/>
            <a:ext cx="4572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008813" y="2505075"/>
            <a:ext cx="4572000" cy="33375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D1CC9DD-75F5-4611-BA0B-CFB1A226639C}" type="datetime1">
              <a:rPr lang="en-US"/>
              <a:t>3/22/2017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3833046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980F1F9-2D3D-4243-878F-D000C3F2A1C4}" type="datetime1">
              <a:rPr lang="en-US"/>
              <a:t>3/22/2017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3698309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ABCBE8-1824-4658-A8BB-BECFAEB7E35A}" type="datetime1">
              <a:rPr lang="en-US"/>
              <a:t>3/22/2017</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2222526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37612" y="2277477"/>
            <a:ext cx="2743201" cy="2322178"/>
          </a:xfrm>
        </p:spPr>
        <p:txBody>
          <a:bodyPr anchor="b">
            <a:normAutofit/>
          </a:bodyPr>
          <a:lstStyle>
            <a:lvl1pPr>
              <a:defRPr sz="2600">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1293813" y="533400"/>
            <a:ext cx="6858000" cy="4800600"/>
          </a:xfrm>
        </p:spPr>
        <p:txBody>
          <a:bodyPr>
            <a:norm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837614" y="4583187"/>
            <a:ext cx="27432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85CD17-C377-4DE5-9FCA-CC7471605C58}" type="datetime1">
              <a:rPr lang="en-US"/>
              <a:t>3/22/2017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1897700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37612" y="2277477"/>
            <a:ext cx="2743201" cy="2322178"/>
          </a:xfrm>
        </p:spPr>
        <p:txBody>
          <a:bodyPr anchor="b">
            <a:normAutofit/>
          </a:bodyPr>
          <a:lstStyle>
            <a:lvl1pPr>
              <a:defRPr sz="2600">
                <a:solidFill>
                  <a:schemeClr val="accent2"/>
                </a:solidFill>
              </a:defRPr>
            </a:lvl1pPr>
          </a:lstStyle>
          <a:p>
            <a:r>
              <a:rPr lang="en-US" smtClean="0"/>
              <a:t>Click to edit Master title style</a:t>
            </a:r>
            <a:endParaRPr/>
          </a:p>
        </p:txBody>
      </p:sp>
      <p:sp>
        <p:nvSpPr>
          <p:cNvPr id="8" name="Rounded Rectangle 7"/>
          <p:cNvSpPr/>
          <p:nvPr/>
        </p:nvSpPr>
        <p:spPr>
          <a:xfrm>
            <a:off x="1293812" y="533400"/>
            <a:ext cx="6858001" cy="4800600"/>
          </a:xfrm>
          <a:prstGeom prst="roundRect">
            <a:avLst>
              <a:gd name="adj" fmla="val 4409"/>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Picture Placeholder 2" descr="An empty placeholder to add an image. Click on the placeholder and select the image that you wish to add."/>
          <p:cNvSpPr>
            <a:spLocks noGrp="1"/>
          </p:cNvSpPr>
          <p:nvPr>
            <p:ph type="pic" idx="1"/>
          </p:nvPr>
        </p:nvSpPr>
        <p:spPr>
          <a:xfrm>
            <a:off x="1408112" y="647700"/>
            <a:ext cx="6629400" cy="4572000"/>
          </a:xfrm>
          <a:prstGeom prst="roundRect">
            <a:avLst>
              <a:gd name="adj" fmla="val 3725"/>
            </a:avLst>
          </a:prstGeom>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837614" y="4583187"/>
            <a:ext cx="27432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BE9F02-BE96-4BAE-86A5-1FA60D24CAE2}" type="datetime1">
              <a:rPr lang="en-US"/>
              <a:t>3/22/2017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8FDBFFB2-86D9-4B8F-A59A-553A60B94BBE}" type="slidenum">
              <a:rPr/>
              <a:t>‹#›</a:t>
            </a:fld>
            <a:endParaRPr/>
          </a:p>
        </p:txBody>
      </p:sp>
    </p:spTree>
    <p:extLst>
      <p:ext uri="{BB962C8B-B14F-4D97-AF65-F5344CB8AC3E}">
        <p14:creationId xmlns:p14="http://schemas.microsoft.com/office/powerpoint/2010/main" val="639301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08213" y="304800"/>
            <a:ext cx="9372600" cy="1200416"/>
          </a:xfrm>
          <a:prstGeom prst="rect">
            <a:avLst/>
          </a:prstGeom>
        </p:spPr>
        <p:txBody>
          <a:bodyPr vert="horz" lIns="91440" tIns="45720" rIns="91440" bIns="45720"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2208213" y="1600200"/>
            <a:ext cx="93726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53576" y="6505078"/>
            <a:ext cx="964036" cy="228600"/>
          </a:xfrm>
          <a:prstGeom prst="rect">
            <a:avLst/>
          </a:prstGeom>
        </p:spPr>
        <p:txBody>
          <a:bodyPr vert="horz" lIns="91440" tIns="45720" rIns="91440" bIns="45720" rtlCol="0" anchor="ctr"/>
          <a:lstStyle>
            <a:lvl1pPr algn="l">
              <a:defRPr sz="1100">
                <a:solidFill>
                  <a:schemeClr val="tx2"/>
                </a:solidFill>
              </a:defRPr>
            </a:lvl1pPr>
          </a:lstStyle>
          <a:p>
            <a:fld id="{9D3B9702-7FBF-4720-8670-571C5E7EEDDE}" type="datetime1">
              <a:rPr lang="en-US" smtClean="0"/>
              <a:pPr/>
              <a:t>3/22/2017</a:t>
            </a:fld>
            <a:endParaRPr lang="en-US" dirty="0"/>
          </a:p>
        </p:txBody>
      </p:sp>
      <p:sp>
        <p:nvSpPr>
          <p:cNvPr id="5" name="Footer Placeholder 4"/>
          <p:cNvSpPr>
            <a:spLocks noGrp="1"/>
          </p:cNvSpPr>
          <p:nvPr>
            <p:ph type="ftr" sz="quarter" idx="3"/>
          </p:nvPr>
        </p:nvSpPr>
        <p:spPr>
          <a:xfrm>
            <a:off x="1280159" y="6505078"/>
            <a:ext cx="6876415" cy="228600"/>
          </a:xfrm>
          <a:prstGeom prst="rect">
            <a:avLst/>
          </a:prstGeom>
        </p:spPr>
        <p:txBody>
          <a:bodyPr vert="horz" lIns="91440" tIns="45720" rIns="91440" bIns="45720" rtlCol="0" anchor="ctr"/>
          <a:lstStyle>
            <a:lvl1pPr algn="l">
              <a:defRPr sz="1100">
                <a:solidFill>
                  <a:schemeClr val="tx2"/>
                </a:solidFill>
              </a:defRPr>
            </a:lvl1pPr>
          </a:lstStyle>
          <a:p>
            <a:endParaRPr lang="en-US"/>
          </a:p>
        </p:txBody>
      </p:sp>
      <p:sp>
        <p:nvSpPr>
          <p:cNvPr id="6" name="Slide Number Placeholder 5"/>
          <p:cNvSpPr>
            <a:spLocks noGrp="1"/>
          </p:cNvSpPr>
          <p:nvPr>
            <p:ph type="sldNum" sz="quarter" idx="4"/>
          </p:nvPr>
        </p:nvSpPr>
        <p:spPr>
          <a:xfrm>
            <a:off x="11580814" y="6280298"/>
            <a:ext cx="533399" cy="349101"/>
          </a:xfrm>
          <a:prstGeom prst="rect">
            <a:avLst/>
          </a:prstGeom>
        </p:spPr>
        <p:txBody>
          <a:bodyPr vert="horz" lIns="91440" tIns="45720" rIns="91440" bIns="45720" rtlCol="0" anchor="ctr"/>
          <a:lstStyle>
            <a:lvl1pPr algn="ctr">
              <a:defRPr sz="1100" b="1">
                <a:solidFill>
                  <a:srgbClr val="AB3C19"/>
                </a:solidFill>
              </a:defRPr>
            </a:lvl1pPr>
          </a:lstStyle>
          <a:p>
            <a:fld id="{8FDBFFB2-86D9-4B8F-A59A-553A60B94BBE}" type="slidenum">
              <a:rPr lang="en-US" smtClean="0"/>
              <a:pPr/>
              <a:t>‹#›</a:t>
            </a:fld>
            <a:endParaRPr lang="en-US"/>
          </a:p>
        </p:txBody>
      </p:sp>
    </p:spTree>
    <p:extLst>
      <p:ext uri="{BB962C8B-B14F-4D97-AF65-F5344CB8AC3E}">
        <p14:creationId xmlns:p14="http://schemas.microsoft.com/office/powerpoint/2010/main" val="1170255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4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ideo" Target="https://www.youtube.com/embed/Jz9WrbELGYA" TargetMode="Externa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ideo" Target="https://www.youtube.com/embed/KOG271VUaNo" TargetMode="Externa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 Target="slide9.xml"/><Relationship Id="rId7" Type="http://schemas.openxmlformats.org/officeDocument/2006/relationships/slide" Target="slide12.xml"/><Relationship Id="rId12"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slide" Target="slide15.xml"/><Relationship Id="rId5" Type="http://schemas.openxmlformats.org/officeDocument/2006/relationships/slide" Target="slide5.xml"/><Relationship Id="rId10" Type="http://schemas.openxmlformats.org/officeDocument/2006/relationships/image" Target="../media/image10.jpg"/><Relationship Id="rId4" Type="http://schemas.openxmlformats.org/officeDocument/2006/relationships/image" Target="../media/image7.jpg"/><Relationship Id="rId9" Type="http://schemas.openxmlformats.org/officeDocument/2006/relationships/slide" Target="slide17.xml"/></Relationships>
</file>

<file path=ppt/slides/_rels/slide20.xml.rels><?xml version="1.0" encoding="UTF-8" standalone="yes"?>
<Relationships xmlns="http://schemas.openxmlformats.org/package/2006/relationships"><Relationship Id="rId3" Type="http://schemas.openxmlformats.org/officeDocument/2006/relationships/hyperlink" Target="http://www.arena-multimedia.com/" TargetMode="External"/><Relationship Id="rId2" Type="http://schemas.openxmlformats.org/officeDocument/2006/relationships/hyperlink" Target="http://www.liax.com/vectorsvsbitmaps.php" TargetMode="External"/><Relationship Id="rId1" Type="http://schemas.openxmlformats.org/officeDocument/2006/relationships/slideLayout" Target="../slideLayouts/slideLayout2.xml"/><Relationship Id="rId5" Type="http://schemas.openxmlformats.org/officeDocument/2006/relationships/hyperlink" Target="https://youtu.be/Jz9WrbELGYA" TargetMode="External"/><Relationship Id="rId4" Type="http://schemas.openxmlformats.org/officeDocument/2006/relationships/hyperlink" Target="https://youtu.be/OS_8N0ARGQc"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ideo" Target="https://www.youtube.com/embed/OS_8N0ARGQc" TargetMode="Externa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ooper Black" panose="0208090404030B020404" pitchFamily="18" charset="0"/>
              </a:rPr>
              <a:t>Multimedia Presentation</a:t>
            </a:r>
            <a:r>
              <a:rPr lang="en-US" dirty="0" smtClean="0"/>
              <a:t>	</a:t>
            </a:r>
            <a:endParaRPr lang="en-US" dirty="0"/>
          </a:p>
        </p:txBody>
      </p:sp>
      <p:sp>
        <p:nvSpPr>
          <p:cNvPr id="3" name="Subtitle 2"/>
          <p:cNvSpPr>
            <a:spLocks noGrp="1"/>
          </p:cNvSpPr>
          <p:nvPr>
            <p:ph type="subTitle" idx="1"/>
          </p:nvPr>
        </p:nvSpPr>
        <p:spPr>
          <a:xfrm>
            <a:off x="1065213" y="3108803"/>
            <a:ext cx="7091361" cy="1566228"/>
          </a:xfrm>
        </p:spPr>
        <p:txBody>
          <a:bodyPr>
            <a:normAutofit fontScale="92500" lnSpcReduction="10000"/>
          </a:bodyPr>
          <a:lstStyle/>
          <a:p>
            <a:r>
              <a:rPr lang="en-US" dirty="0" smtClean="0"/>
              <a:t>By: Connor Wagner</a:t>
            </a:r>
          </a:p>
          <a:p>
            <a:endParaRPr lang="en-US" dirty="0"/>
          </a:p>
          <a:p>
            <a:r>
              <a:rPr lang="en-US" dirty="0" smtClean="0"/>
              <a:t>Tuesday/ Thursday 9:00- 10:50</a:t>
            </a:r>
          </a:p>
          <a:p>
            <a:endParaRPr lang="en-US" dirty="0" smtClean="0"/>
          </a:p>
          <a:p>
            <a:r>
              <a:rPr lang="en-US" dirty="0" smtClean="0"/>
              <a:t>Professor Caruso</a:t>
            </a:r>
          </a:p>
          <a:p>
            <a:endParaRPr lang="en-US" dirty="0"/>
          </a:p>
        </p:txBody>
      </p:sp>
    </p:spTree>
    <p:extLst>
      <p:ext uri="{BB962C8B-B14F-4D97-AF65-F5344CB8AC3E}">
        <p14:creationId xmlns:p14="http://schemas.microsoft.com/office/powerpoint/2010/main" val="35784225"/>
      </p:ext>
    </p:extLst>
  </p:cSld>
  <p:clrMapOvr>
    <a:masterClrMapping/>
  </p:clrMapOvr>
  <mc:AlternateContent xmlns:mc="http://schemas.openxmlformats.org/markup-compatibility/2006" xmlns:p14="http://schemas.microsoft.com/office/powerpoint/2010/main">
    <mc:Choice Requires="p14">
      <p:transition spd="slow" p14:dur="1500">
        <p:fade/>
        <p:sndAc>
          <p:stSnd>
            <p:snd r:embed="rId3" name="drumroll.wav"/>
          </p:stSnd>
        </p:sndAc>
      </p:transition>
    </mc:Choice>
    <mc:Fallback xmlns="">
      <p:transition spd="slow">
        <p:fade/>
        <p:sndAc>
          <p:stSnd>
            <p:snd r:embed="rId4" name="drumroll.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Cooper Black" panose="0208090404030B020404" pitchFamily="18" charset="0"/>
              </a:rPr>
              <a:t>Mono </a:t>
            </a:r>
            <a:r>
              <a:rPr lang="en-US" sz="4000" dirty="0" err="1" smtClean="0">
                <a:latin typeface="Cooper Black" panose="0208090404030B020404" pitchFamily="18" charset="0"/>
              </a:rPr>
              <a:t>v.s</a:t>
            </a:r>
            <a:r>
              <a:rPr lang="en-US" sz="4000" dirty="0" smtClean="0">
                <a:latin typeface="Cooper Black" panose="0208090404030B020404" pitchFamily="18" charset="0"/>
              </a:rPr>
              <a:t>. Stereo</a:t>
            </a:r>
            <a:endParaRPr lang="en-US" sz="4000" dirty="0">
              <a:latin typeface="Cooper Black" panose="0208090404030B020404" pitchFamily="18" charset="0"/>
            </a:endParaRPr>
          </a:p>
        </p:txBody>
      </p:sp>
      <p:sp>
        <p:nvSpPr>
          <p:cNvPr id="3" name="Text Placeholder 2"/>
          <p:cNvSpPr>
            <a:spLocks noGrp="1"/>
          </p:cNvSpPr>
          <p:nvPr>
            <p:ph type="body" idx="1"/>
          </p:nvPr>
        </p:nvSpPr>
        <p:spPr/>
        <p:txBody>
          <a:bodyPr/>
          <a:lstStyle/>
          <a:p>
            <a:pPr algn="ctr"/>
            <a:r>
              <a:rPr lang="en-US" dirty="0" smtClean="0"/>
              <a:t>Mono</a:t>
            </a:r>
            <a:endParaRPr lang="en-US" dirty="0"/>
          </a:p>
        </p:txBody>
      </p:sp>
      <p:sp>
        <p:nvSpPr>
          <p:cNvPr id="4" name="Content Placeholder 3"/>
          <p:cNvSpPr>
            <a:spLocks noGrp="1"/>
          </p:cNvSpPr>
          <p:nvPr>
            <p:ph sz="half" idx="2"/>
          </p:nvPr>
        </p:nvSpPr>
        <p:spPr/>
        <p:txBody>
          <a:bodyPr>
            <a:normAutofit/>
          </a:bodyPr>
          <a:lstStyle/>
          <a:p>
            <a:r>
              <a:rPr lang="en-US" dirty="0" smtClean="0">
                <a:solidFill>
                  <a:schemeClr val="tx2"/>
                </a:solidFill>
              </a:rPr>
              <a:t>Audio recordings only record one waveform</a:t>
            </a:r>
          </a:p>
          <a:p>
            <a:r>
              <a:rPr lang="en-US" dirty="0" smtClean="0">
                <a:solidFill>
                  <a:schemeClr val="tx2"/>
                </a:solidFill>
              </a:rPr>
              <a:t>Same frequency level to all speakers being used (mono= one)</a:t>
            </a:r>
          </a:p>
          <a:p>
            <a:endParaRPr lang="en-US" dirty="0">
              <a:solidFill>
                <a:schemeClr val="tx2"/>
              </a:solidFill>
            </a:endParaRPr>
          </a:p>
        </p:txBody>
      </p:sp>
      <p:sp>
        <p:nvSpPr>
          <p:cNvPr id="5" name="Text Placeholder 4"/>
          <p:cNvSpPr>
            <a:spLocks noGrp="1"/>
          </p:cNvSpPr>
          <p:nvPr>
            <p:ph type="body" sz="quarter" idx="3"/>
          </p:nvPr>
        </p:nvSpPr>
        <p:spPr/>
        <p:txBody>
          <a:bodyPr/>
          <a:lstStyle/>
          <a:p>
            <a:pPr algn="ctr"/>
            <a:r>
              <a:rPr lang="en-US" dirty="0" smtClean="0"/>
              <a:t>Stereo</a:t>
            </a:r>
            <a:endParaRPr lang="en-US" dirty="0"/>
          </a:p>
        </p:txBody>
      </p:sp>
      <p:sp>
        <p:nvSpPr>
          <p:cNvPr id="6" name="Content Placeholder 5"/>
          <p:cNvSpPr>
            <a:spLocks noGrp="1"/>
          </p:cNvSpPr>
          <p:nvPr>
            <p:ph sz="quarter" idx="4"/>
          </p:nvPr>
        </p:nvSpPr>
        <p:spPr/>
        <p:txBody>
          <a:bodyPr/>
          <a:lstStyle/>
          <a:p>
            <a:r>
              <a:rPr lang="en-US" dirty="0" smtClean="0">
                <a:solidFill>
                  <a:schemeClr val="tx2"/>
                </a:solidFill>
              </a:rPr>
              <a:t>Audio recordings on multiple waveforms</a:t>
            </a:r>
          </a:p>
          <a:p>
            <a:r>
              <a:rPr lang="en-US" dirty="0" smtClean="0">
                <a:solidFill>
                  <a:schemeClr val="tx2"/>
                </a:solidFill>
              </a:rPr>
              <a:t>Uses fades between them, they can simulate three dimensions of sound</a:t>
            </a:r>
          </a:p>
          <a:p>
            <a:r>
              <a:rPr lang="en-US" dirty="0" smtClean="0">
                <a:solidFill>
                  <a:schemeClr val="tx2"/>
                </a:solidFill>
              </a:rPr>
              <a:t>Often more used in modern recordings of music, film, etc.</a:t>
            </a:r>
            <a:endParaRPr lang="en-US" dirty="0">
              <a:solidFill>
                <a:schemeClr val="tx2"/>
              </a:solidFill>
            </a:endParaRPr>
          </a:p>
        </p:txBody>
      </p:sp>
      <p:pic>
        <p:nvPicPr>
          <p:cNvPr id="5122" name="Picture 2" descr="Image result for stere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4210" y="4353981"/>
            <a:ext cx="4390303" cy="1359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5483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3813" y="1468192"/>
            <a:ext cx="9601714" cy="3865808"/>
          </a:xfrm>
        </p:spPr>
        <p:txBody>
          <a:bodyPr>
            <a:normAutofit/>
          </a:bodyPr>
          <a:lstStyle/>
          <a:p>
            <a:r>
              <a:rPr lang="en-US" sz="2000" dirty="0" smtClean="0">
                <a:solidFill>
                  <a:schemeClr val="tx2"/>
                </a:solidFill>
              </a:rPr>
              <a:t>Along with sight, sound is the second sense used in multimedia</a:t>
            </a:r>
          </a:p>
          <a:p>
            <a:r>
              <a:rPr lang="en-US" sz="2000" dirty="0" smtClean="0">
                <a:solidFill>
                  <a:schemeClr val="tx2"/>
                </a:solidFill>
              </a:rPr>
              <a:t>Measured in debacles (dB), sound waves are carried through the air to our ears and interpreted with our brains </a:t>
            </a:r>
          </a:p>
          <a:p>
            <a:r>
              <a:rPr lang="en-US" sz="2000" dirty="0" smtClean="0">
                <a:solidFill>
                  <a:schemeClr val="tx2"/>
                </a:solidFill>
              </a:rPr>
              <a:t>Quantizing introduces noise. The sound is quantized so it can be sampled and “fitted” into different media platforms, resulting in multimedia</a:t>
            </a:r>
          </a:p>
          <a:p>
            <a:r>
              <a:rPr lang="en-US" sz="2000" dirty="0" smtClean="0">
                <a:solidFill>
                  <a:schemeClr val="tx2"/>
                </a:solidFill>
              </a:rPr>
              <a:t>Sampling rates should be at least double the frequency of the sound if you’re recording</a:t>
            </a:r>
          </a:p>
          <a:p>
            <a:r>
              <a:rPr lang="en-US" sz="2000" dirty="0">
                <a:solidFill>
                  <a:schemeClr val="tx2"/>
                </a:solidFill>
              </a:rPr>
              <a:t>T</a:t>
            </a:r>
            <a:r>
              <a:rPr lang="en-US" sz="2000" dirty="0" smtClean="0">
                <a:solidFill>
                  <a:schemeClr val="tx2"/>
                </a:solidFill>
              </a:rPr>
              <a:t>he original sound sample is analog and made digital when it’s sampled</a:t>
            </a:r>
          </a:p>
        </p:txBody>
      </p:sp>
      <p:sp>
        <p:nvSpPr>
          <p:cNvPr id="6" name="TextBox 5"/>
          <p:cNvSpPr txBox="1"/>
          <p:nvPr/>
        </p:nvSpPr>
        <p:spPr>
          <a:xfrm>
            <a:off x="1293813" y="270456"/>
            <a:ext cx="9601714" cy="707886"/>
          </a:xfrm>
          <a:prstGeom prst="rect">
            <a:avLst/>
          </a:prstGeom>
          <a:noFill/>
        </p:spPr>
        <p:txBody>
          <a:bodyPr wrap="square" rtlCol="0">
            <a:spAutoFit/>
          </a:bodyPr>
          <a:lstStyle/>
          <a:p>
            <a:pPr algn="ctr"/>
            <a:r>
              <a:rPr lang="en-US" sz="4000" dirty="0" smtClean="0">
                <a:latin typeface="Cooper Black" panose="0208090404030B020404" pitchFamily="18" charset="0"/>
              </a:rPr>
              <a:t>I am Sound, hear me roar</a:t>
            </a:r>
            <a:endParaRPr lang="en-US" sz="4000" dirty="0">
              <a:latin typeface="Cooper Black" panose="0208090404030B020404" pitchFamily="18" charset="0"/>
            </a:endParaRPr>
          </a:p>
        </p:txBody>
      </p:sp>
      <p:pic>
        <p:nvPicPr>
          <p:cNvPr id="6146" name="Picture 2" descr="Image result for the simpsons s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4406" y="4767710"/>
            <a:ext cx="3193961" cy="209029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941713" y="5103167"/>
            <a:ext cx="4056845" cy="461665"/>
          </a:xfrm>
          <a:prstGeom prst="rect">
            <a:avLst/>
          </a:prstGeom>
          <a:noFill/>
        </p:spPr>
        <p:txBody>
          <a:bodyPr wrap="square" rtlCol="0">
            <a:spAutoFit/>
          </a:bodyPr>
          <a:lstStyle/>
          <a:p>
            <a:r>
              <a:rPr lang="en-US" sz="2400" dirty="0" smtClean="0">
                <a:solidFill>
                  <a:schemeClr val="tx2"/>
                </a:solidFill>
                <a:latin typeface="Rockwell" panose="02060603020205020403" pitchFamily="18" charset="0"/>
                <a:hlinkClick r:id="rId3" action="ppaction://hlinksldjump"/>
              </a:rPr>
              <a:t>Back to the Building Blocks</a:t>
            </a:r>
            <a:endParaRPr lang="en-US" sz="2400" dirty="0">
              <a:solidFill>
                <a:schemeClr val="tx2"/>
              </a:solidFill>
              <a:latin typeface="Rockwell" panose="02060603020205020403" pitchFamily="18" charset="0"/>
            </a:endParaRPr>
          </a:p>
        </p:txBody>
      </p:sp>
    </p:spTree>
    <p:extLst>
      <p:ext uri="{BB962C8B-B14F-4D97-AF65-F5344CB8AC3E}">
        <p14:creationId xmlns:p14="http://schemas.microsoft.com/office/powerpoint/2010/main" val="147088218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Cooper Black" panose="0208090404030B020404" pitchFamily="18" charset="0"/>
              </a:rPr>
              <a:t>Picture</a:t>
            </a:r>
            <a:endParaRPr lang="en-US" sz="4000" dirty="0">
              <a:latin typeface="Cooper Black" panose="0208090404030B020404" pitchFamily="18" charset="0"/>
            </a:endParaRPr>
          </a:p>
        </p:txBody>
      </p:sp>
      <p:sp>
        <p:nvSpPr>
          <p:cNvPr id="3" name="Content Placeholder 2"/>
          <p:cNvSpPr>
            <a:spLocks noGrp="1"/>
          </p:cNvSpPr>
          <p:nvPr>
            <p:ph idx="1"/>
          </p:nvPr>
        </p:nvSpPr>
        <p:spPr/>
        <p:txBody>
          <a:bodyPr/>
          <a:lstStyle/>
          <a:p>
            <a:r>
              <a:rPr lang="en-US" dirty="0" smtClean="0">
                <a:solidFill>
                  <a:schemeClr val="tx2"/>
                </a:solidFill>
                <a:latin typeface="Rockwell" panose="02060603020205020403" pitchFamily="18" charset="0"/>
              </a:rPr>
              <a:t>The first types of books we receive as little kids, picture books. Who doesn’t love staring mindlessly at beautifully colored pictures of talking animals having fun.</a:t>
            </a:r>
          </a:p>
          <a:p>
            <a:r>
              <a:rPr lang="en-US" dirty="0" smtClean="0">
                <a:solidFill>
                  <a:schemeClr val="tx2"/>
                </a:solidFill>
                <a:latin typeface="Rockwell" panose="02060603020205020403" pitchFamily="18" charset="0"/>
              </a:rPr>
              <a:t>Picture was obviously in print originally as photography made so many things possible. When film was first introduced to the world, picture was seen by many. TV began to become a common staple in homes as picture was becoming larger and larger. Now like all our media forms, this multimedia building block is very easily accessed. </a:t>
            </a:r>
          </a:p>
        </p:txBody>
      </p:sp>
      <p:pic>
        <p:nvPicPr>
          <p:cNvPr id="7170" name="Picture 2" descr="Image result for picture in multim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2550018" y="4378815"/>
            <a:ext cx="6825802" cy="2028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98584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Vector </a:t>
            </a:r>
            <a:r>
              <a:rPr lang="en-US" sz="4000" dirty="0" err="1" smtClean="0">
                <a:solidFill>
                  <a:schemeClr val="tx2"/>
                </a:solidFill>
                <a:latin typeface="Cooper Black" panose="0208090404030B020404" pitchFamily="18" charset="0"/>
              </a:rPr>
              <a:t>v.s</a:t>
            </a:r>
            <a:r>
              <a:rPr lang="en-US" sz="4000" dirty="0" smtClean="0">
                <a:solidFill>
                  <a:schemeClr val="tx2"/>
                </a:solidFill>
                <a:latin typeface="Cooper Black" panose="0208090404030B020404" pitchFamily="18" charset="0"/>
              </a:rPr>
              <a:t>. Bitmap</a:t>
            </a:r>
            <a:endParaRPr lang="en-US" sz="4000" dirty="0">
              <a:solidFill>
                <a:schemeClr val="tx2"/>
              </a:solidFill>
              <a:latin typeface="Cooper Black" panose="0208090404030B020404" pitchFamily="18" charset="0"/>
            </a:endParaRPr>
          </a:p>
        </p:txBody>
      </p:sp>
      <p:sp>
        <p:nvSpPr>
          <p:cNvPr id="3" name="Text Placeholder 2"/>
          <p:cNvSpPr>
            <a:spLocks noGrp="1"/>
          </p:cNvSpPr>
          <p:nvPr>
            <p:ph type="body" idx="1"/>
          </p:nvPr>
        </p:nvSpPr>
        <p:spPr/>
        <p:txBody>
          <a:bodyPr/>
          <a:lstStyle/>
          <a:p>
            <a:pPr algn="ctr"/>
            <a:r>
              <a:rPr lang="en-US" dirty="0" smtClean="0"/>
              <a:t>Vector</a:t>
            </a:r>
            <a:endParaRPr lang="en-US" dirty="0"/>
          </a:p>
        </p:txBody>
      </p:sp>
      <p:sp>
        <p:nvSpPr>
          <p:cNvPr id="4" name="Content Placeholder 3"/>
          <p:cNvSpPr>
            <a:spLocks noGrp="1"/>
          </p:cNvSpPr>
          <p:nvPr>
            <p:ph sz="half" idx="2"/>
          </p:nvPr>
        </p:nvSpPr>
        <p:spPr/>
        <p:txBody>
          <a:bodyPr/>
          <a:lstStyle/>
          <a:p>
            <a:r>
              <a:rPr lang="en-US" dirty="0" smtClean="0">
                <a:solidFill>
                  <a:schemeClr val="tx2"/>
                </a:solidFill>
              </a:rPr>
              <a:t>Uses mathematic formula </a:t>
            </a:r>
          </a:p>
          <a:p>
            <a:r>
              <a:rPr lang="en-US" dirty="0" smtClean="0">
                <a:solidFill>
                  <a:schemeClr val="tx2"/>
                </a:solidFill>
              </a:rPr>
              <a:t>Can be infinitely scaled without loosing quality</a:t>
            </a:r>
          </a:p>
          <a:p>
            <a:r>
              <a:rPr lang="en-US" dirty="0" smtClean="0">
                <a:solidFill>
                  <a:schemeClr val="tx2"/>
                </a:solidFill>
              </a:rPr>
              <a:t>Every line and shape changes values when expanded</a:t>
            </a:r>
          </a:p>
          <a:p>
            <a:r>
              <a:rPr lang="en-US" dirty="0" smtClean="0">
                <a:solidFill>
                  <a:schemeClr val="tx2"/>
                </a:solidFill>
              </a:rPr>
              <a:t>Most pictures we view are made by vector imaging</a:t>
            </a:r>
            <a:endParaRPr lang="en-US" dirty="0">
              <a:solidFill>
                <a:schemeClr val="tx2"/>
              </a:solidFill>
            </a:endParaRPr>
          </a:p>
        </p:txBody>
      </p:sp>
      <p:sp>
        <p:nvSpPr>
          <p:cNvPr id="5" name="Text Placeholder 4"/>
          <p:cNvSpPr>
            <a:spLocks noGrp="1"/>
          </p:cNvSpPr>
          <p:nvPr>
            <p:ph type="body" sz="quarter" idx="3"/>
          </p:nvPr>
        </p:nvSpPr>
        <p:spPr/>
        <p:txBody>
          <a:bodyPr/>
          <a:lstStyle/>
          <a:p>
            <a:pPr algn="ctr"/>
            <a:r>
              <a:rPr lang="en-US" dirty="0" smtClean="0"/>
              <a:t>Bitmap</a:t>
            </a:r>
            <a:endParaRPr lang="en-US" dirty="0"/>
          </a:p>
        </p:txBody>
      </p:sp>
      <p:sp>
        <p:nvSpPr>
          <p:cNvPr id="6" name="Content Placeholder 5"/>
          <p:cNvSpPr>
            <a:spLocks noGrp="1"/>
          </p:cNvSpPr>
          <p:nvPr>
            <p:ph sz="quarter" idx="4"/>
          </p:nvPr>
        </p:nvSpPr>
        <p:spPr/>
        <p:txBody>
          <a:bodyPr/>
          <a:lstStyle/>
          <a:p>
            <a:r>
              <a:rPr lang="en-US" dirty="0" smtClean="0">
                <a:solidFill>
                  <a:schemeClr val="tx2"/>
                </a:solidFill>
              </a:rPr>
              <a:t>Rely on pixels on a grid</a:t>
            </a:r>
          </a:p>
          <a:p>
            <a:r>
              <a:rPr lang="en-US" dirty="0" smtClean="0">
                <a:solidFill>
                  <a:schemeClr val="tx2"/>
                </a:solidFill>
              </a:rPr>
              <a:t>Quality depends on the amount of pixel per inch</a:t>
            </a:r>
          </a:p>
          <a:p>
            <a:r>
              <a:rPr lang="en-US" dirty="0" smtClean="0">
                <a:solidFill>
                  <a:schemeClr val="tx2"/>
                </a:solidFill>
              </a:rPr>
              <a:t>The more pixels, the better the quality of the image</a:t>
            </a:r>
            <a:endParaRPr lang="en-US" dirty="0">
              <a:solidFill>
                <a:schemeClr val="tx2"/>
              </a:solidFill>
            </a:endParaRPr>
          </a:p>
        </p:txBody>
      </p:sp>
      <p:pic>
        <p:nvPicPr>
          <p:cNvPr id="8194" name="Picture 2" descr="Image result for vector vs bitma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2315" y="4613125"/>
            <a:ext cx="4005330" cy="2116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91716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How we use Pictures</a:t>
            </a:r>
            <a:endParaRPr lang="en-US" sz="4000" dirty="0">
              <a:solidFill>
                <a:schemeClr val="tx2"/>
              </a:solidFill>
              <a:latin typeface="Cooper Black" panose="0208090404030B020404" pitchFamily="18" charset="0"/>
            </a:endParaRPr>
          </a:p>
        </p:txBody>
      </p:sp>
      <p:sp>
        <p:nvSpPr>
          <p:cNvPr id="3" name="Content Placeholder 2"/>
          <p:cNvSpPr>
            <a:spLocks noGrp="1"/>
          </p:cNvSpPr>
          <p:nvPr>
            <p:ph idx="1"/>
          </p:nvPr>
        </p:nvSpPr>
        <p:spPr>
          <a:xfrm>
            <a:off x="2208212" y="1600199"/>
            <a:ext cx="4347133" cy="4749085"/>
          </a:xfrm>
        </p:spPr>
        <p:txBody>
          <a:bodyPr>
            <a:normAutofit lnSpcReduction="10000"/>
          </a:bodyPr>
          <a:lstStyle/>
          <a:p>
            <a:r>
              <a:rPr lang="en-US" dirty="0" smtClean="0">
                <a:solidFill>
                  <a:schemeClr val="tx2"/>
                </a:solidFill>
                <a:latin typeface="Rockwell" panose="02060603020205020403" pitchFamily="18" charset="0"/>
              </a:rPr>
              <a:t>When expressing something with a picture, it’s important to know the situation. When making a PowerPoint presentation, it’s important to use large, brighter pictures to show what you’re talking about</a:t>
            </a:r>
          </a:p>
          <a:p>
            <a:r>
              <a:rPr lang="en-US" dirty="0" smtClean="0">
                <a:solidFill>
                  <a:schemeClr val="tx2"/>
                </a:solidFill>
                <a:latin typeface="Rockwell" panose="02060603020205020403" pitchFamily="18" charset="0"/>
              </a:rPr>
              <a:t>With access to applications like Photoshop, we can take an original image and make it into anything our brain can think of. Literally anything, Photoshop can do anything I promise!</a:t>
            </a:r>
          </a:p>
          <a:p>
            <a:r>
              <a:rPr lang="en-US" dirty="0" smtClean="0">
                <a:solidFill>
                  <a:schemeClr val="tx2"/>
                </a:solidFill>
                <a:latin typeface="Rockwell" panose="02060603020205020403" pitchFamily="18" charset="0"/>
              </a:rPr>
              <a:t>Low Quality = High Compression</a:t>
            </a:r>
          </a:p>
          <a:p>
            <a:r>
              <a:rPr lang="en-US" dirty="0" smtClean="0">
                <a:solidFill>
                  <a:schemeClr val="tx2"/>
                </a:solidFill>
                <a:latin typeface="Rockwell" panose="02060603020205020403" pitchFamily="18" charset="0"/>
              </a:rPr>
              <a:t>High Quality = Low Compression</a:t>
            </a:r>
          </a:p>
          <a:p>
            <a:endParaRPr lang="en-US" dirty="0" smtClean="0">
              <a:solidFill>
                <a:schemeClr val="tx2"/>
              </a:solidFill>
              <a:latin typeface="Rockwell" panose="02060603020205020403" pitchFamily="18" charset="0"/>
            </a:endParaRPr>
          </a:p>
        </p:txBody>
      </p:sp>
      <p:pic>
        <p:nvPicPr>
          <p:cNvPr id="9218" name="Picture 2" descr="Image result for images in multim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8936" y="1600199"/>
            <a:ext cx="2903005" cy="24727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808936" y="4520485"/>
            <a:ext cx="3627503" cy="400110"/>
          </a:xfrm>
          <a:prstGeom prst="rect">
            <a:avLst/>
          </a:prstGeom>
          <a:noFill/>
        </p:spPr>
        <p:txBody>
          <a:bodyPr wrap="square" rtlCol="0">
            <a:spAutoFit/>
          </a:bodyPr>
          <a:lstStyle/>
          <a:p>
            <a:r>
              <a:rPr lang="en-US" sz="2000" dirty="0" smtClean="0">
                <a:solidFill>
                  <a:schemeClr val="tx2"/>
                </a:solidFill>
                <a:latin typeface="Rockwell" panose="02060603020205020403" pitchFamily="18" charset="0"/>
                <a:hlinkClick r:id="rId3" action="ppaction://hlinksldjump"/>
              </a:rPr>
              <a:t>Back to the Building Blocks</a:t>
            </a:r>
            <a:endParaRPr lang="en-US" sz="2000" dirty="0">
              <a:solidFill>
                <a:schemeClr val="tx2"/>
              </a:solidFill>
              <a:latin typeface="Rockwell" panose="02060603020205020403" pitchFamily="18" charset="0"/>
            </a:endParaRPr>
          </a:p>
        </p:txBody>
      </p:sp>
    </p:spTree>
    <p:extLst>
      <p:ext uri="{BB962C8B-B14F-4D97-AF65-F5344CB8AC3E}">
        <p14:creationId xmlns:p14="http://schemas.microsoft.com/office/powerpoint/2010/main" val="635397488"/>
      </p:ext>
    </p:extLst>
  </p:cSld>
  <p:clrMapOvr>
    <a:masterClrMapping/>
  </p:clrMapOvr>
  <mc:AlternateContent xmlns:mc="http://schemas.openxmlformats.org/markup-compatibility/2006" xmlns:p14="http://schemas.microsoft.com/office/powerpoint/2010/main">
    <mc:Choice Requires="p14">
      <p:transition spd="slow" p14:dur="1500">
        <p14:pan dir="u"/>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Animation</a:t>
            </a:r>
            <a:endParaRPr lang="en-US" sz="4000" dirty="0">
              <a:solidFill>
                <a:schemeClr val="tx2"/>
              </a:solidFill>
              <a:latin typeface="Cooper Black" panose="0208090404030B020404" pitchFamily="18" charset="0"/>
            </a:endParaRPr>
          </a:p>
        </p:txBody>
      </p:sp>
      <p:sp>
        <p:nvSpPr>
          <p:cNvPr id="3" name="Content Placeholder 2"/>
          <p:cNvSpPr>
            <a:spLocks noGrp="1"/>
          </p:cNvSpPr>
          <p:nvPr>
            <p:ph sz="half" idx="1"/>
          </p:nvPr>
        </p:nvSpPr>
        <p:spPr/>
        <p:txBody>
          <a:bodyPr/>
          <a:lstStyle/>
          <a:p>
            <a:r>
              <a:rPr lang="en-US" dirty="0" smtClean="0">
                <a:solidFill>
                  <a:schemeClr val="tx2"/>
                </a:solidFill>
                <a:latin typeface="Rockwell" panose="02060603020205020403" pitchFamily="18" charset="0"/>
              </a:rPr>
              <a:t>Animation is defined by the great handwriting in my notebook as, “A series of images presented in rapid succession and our brains fill the gap.” This is caused by the persistence of vision</a:t>
            </a:r>
          </a:p>
          <a:p>
            <a:r>
              <a:rPr lang="en-US" dirty="0" smtClean="0">
                <a:solidFill>
                  <a:schemeClr val="tx2"/>
                </a:solidFill>
                <a:latin typeface="Rockwell" panose="02060603020205020403" pitchFamily="18" charset="0"/>
              </a:rPr>
              <a:t>Vector animation is what we mostly see now a days as this controls points of a vector image</a:t>
            </a:r>
          </a:p>
          <a:p>
            <a:r>
              <a:rPr lang="en-US" dirty="0" smtClean="0">
                <a:solidFill>
                  <a:schemeClr val="tx2"/>
                </a:solidFill>
                <a:latin typeface="Rockwell" panose="02060603020205020403" pitchFamily="18" charset="0"/>
              </a:rPr>
              <a:t>3D animation is rendered frame by frame on computers using a variety of different applications</a:t>
            </a:r>
            <a:endParaRPr lang="en-US" dirty="0">
              <a:solidFill>
                <a:schemeClr val="tx2"/>
              </a:solidFill>
              <a:latin typeface="Rockwell" panose="02060603020205020403" pitchFamily="18" charset="0"/>
            </a:endParaRPr>
          </a:p>
        </p:txBody>
      </p:sp>
      <p:sp>
        <p:nvSpPr>
          <p:cNvPr id="4" name="Content Placeholder 3"/>
          <p:cNvSpPr>
            <a:spLocks noGrp="1"/>
          </p:cNvSpPr>
          <p:nvPr>
            <p:ph sz="half" idx="2"/>
          </p:nvPr>
        </p:nvSpPr>
        <p:spPr/>
        <p:txBody>
          <a:bodyPr/>
          <a:lstStyle/>
          <a:p>
            <a:r>
              <a:rPr lang="en-US" dirty="0" smtClean="0">
                <a:solidFill>
                  <a:schemeClr val="tx2"/>
                </a:solidFill>
                <a:latin typeface="Rockwell" panose="02060603020205020403" pitchFamily="18" charset="0"/>
              </a:rPr>
              <a:t>CEL animation or stop motion animation is put together frame by frame</a:t>
            </a:r>
            <a:endParaRPr lang="en-US" dirty="0">
              <a:solidFill>
                <a:schemeClr val="tx2"/>
              </a:solidFill>
              <a:latin typeface="Rockwell" panose="02060603020205020403" pitchFamily="18" charset="0"/>
            </a:endParaRPr>
          </a:p>
        </p:txBody>
      </p:sp>
      <p:pic>
        <p:nvPicPr>
          <p:cNvPr id="12290" name="Picture 2" descr="Image result for animation in multim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0784" y="3262023"/>
            <a:ext cx="3928057" cy="2309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8241151"/>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Animation Examples Video</a:t>
            </a:r>
            <a:endParaRPr lang="en-US" sz="4000" dirty="0">
              <a:solidFill>
                <a:schemeClr val="tx2"/>
              </a:solidFill>
              <a:latin typeface="Cooper Black" panose="0208090404030B020404" pitchFamily="18" charset="0"/>
            </a:endParaRPr>
          </a:p>
        </p:txBody>
      </p:sp>
      <p:pic>
        <p:nvPicPr>
          <p:cNvPr id="4" name="Jz9WrbELGYA"/>
          <p:cNvPicPr>
            <a:picLocks noGrp="1" noRot="1" noChangeAspect="1"/>
          </p:cNvPicPr>
          <p:nvPr>
            <p:ph idx="1"/>
            <a:videoFile r:link="rId1"/>
          </p:nvPr>
        </p:nvPicPr>
        <p:blipFill>
          <a:blip r:embed="rId3"/>
          <a:stretch>
            <a:fillRect/>
          </a:stretch>
        </p:blipFill>
        <p:spPr>
          <a:xfrm>
            <a:off x="4608513" y="2371725"/>
            <a:ext cx="4572000" cy="2571750"/>
          </a:xfrm>
          <a:prstGeom prst="rect">
            <a:avLst/>
          </a:prstGeom>
        </p:spPr>
      </p:pic>
      <p:sp>
        <p:nvSpPr>
          <p:cNvPr id="5" name="TextBox 4"/>
          <p:cNvSpPr txBox="1"/>
          <p:nvPr/>
        </p:nvSpPr>
        <p:spPr>
          <a:xfrm>
            <a:off x="3208563" y="5666014"/>
            <a:ext cx="6596743" cy="584775"/>
          </a:xfrm>
          <a:prstGeom prst="rect">
            <a:avLst/>
          </a:prstGeom>
          <a:noFill/>
        </p:spPr>
        <p:txBody>
          <a:bodyPr wrap="square" rtlCol="0">
            <a:spAutoFit/>
          </a:bodyPr>
          <a:lstStyle/>
          <a:p>
            <a:pPr algn="ctr"/>
            <a:r>
              <a:rPr lang="en-US" sz="3200" dirty="0" smtClean="0">
                <a:solidFill>
                  <a:schemeClr val="tx2"/>
                </a:solidFill>
                <a:latin typeface="Rockwell" panose="02060603020205020403" pitchFamily="18" charset="0"/>
                <a:hlinkClick r:id="rId4" action="ppaction://hlinksldjump"/>
              </a:rPr>
              <a:t>Back to the Building Blocks</a:t>
            </a:r>
            <a:endParaRPr lang="en-US" sz="3200" dirty="0">
              <a:solidFill>
                <a:schemeClr val="tx2"/>
              </a:solidFill>
              <a:latin typeface="Rockwell" panose="02060603020205020403" pitchFamily="18" charset="0"/>
            </a:endParaRPr>
          </a:p>
        </p:txBody>
      </p:sp>
    </p:spTree>
    <p:extLst>
      <p:ext uri="{BB962C8B-B14F-4D97-AF65-F5344CB8AC3E}">
        <p14:creationId xmlns:p14="http://schemas.microsoft.com/office/powerpoint/2010/main" val="2536836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Video</a:t>
            </a:r>
            <a:endParaRPr lang="en-US" sz="4000" dirty="0">
              <a:solidFill>
                <a:schemeClr val="tx2"/>
              </a:solidFill>
              <a:latin typeface="Cooper Black" panose="0208090404030B020404" pitchFamily="18" charset="0"/>
            </a:endParaRPr>
          </a:p>
        </p:txBody>
      </p:sp>
      <p:sp>
        <p:nvSpPr>
          <p:cNvPr id="3" name="Content Placeholder 2"/>
          <p:cNvSpPr>
            <a:spLocks noGrp="1"/>
          </p:cNvSpPr>
          <p:nvPr>
            <p:ph idx="1"/>
          </p:nvPr>
        </p:nvSpPr>
        <p:spPr/>
        <p:txBody>
          <a:bodyPr>
            <a:normAutofit lnSpcReduction="10000"/>
          </a:bodyPr>
          <a:lstStyle/>
          <a:p>
            <a:r>
              <a:rPr lang="en-US" dirty="0" smtClean="0">
                <a:solidFill>
                  <a:schemeClr val="tx2"/>
                </a:solidFill>
                <a:latin typeface="Rockwell" panose="02060603020205020403" pitchFamily="18" charset="0"/>
              </a:rPr>
              <a:t>Video is a series of images made to create motion</a:t>
            </a:r>
          </a:p>
          <a:p>
            <a:r>
              <a:rPr lang="en-US" dirty="0" smtClean="0">
                <a:solidFill>
                  <a:schemeClr val="tx2"/>
                </a:solidFill>
                <a:latin typeface="Rockwell" panose="02060603020205020403" pitchFamily="18" charset="0"/>
              </a:rPr>
              <a:t>Video combines pictures as well as audio to create a film, television show, or short video</a:t>
            </a:r>
          </a:p>
          <a:p>
            <a:r>
              <a:rPr lang="en-US" dirty="0" smtClean="0">
                <a:solidFill>
                  <a:schemeClr val="tx2"/>
                </a:solidFill>
                <a:latin typeface="Rockwell" panose="02060603020205020403" pitchFamily="18" charset="0"/>
              </a:rPr>
              <a:t>Key Frames take up the most data, where delta frames use just enough data</a:t>
            </a:r>
          </a:p>
          <a:p>
            <a:r>
              <a:rPr lang="en-US" dirty="0" smtClean="0">
                <a:solidFill>
                  <a:schemeClr val="tx2"/>
                </a:solidFill>
                <a:latin typeface="Rockwell" panose="02060603020205020403" pitchFamily="18" charset="0"/>
              </a:rPr>
              <a:t>Image compression and audio compression are used to shorten video and help put them closer to “production quality”</a:t>
            </a:r>
          </a:p>
          <a:p>
            <a:r>
              <a:rPr lang="en-US" dirty="0" smtClean="0">
                <a:solidFill>
                  <a:schemeClr val="tx2"/>
                </a:solidFill>
                <a:latin typeface="Rockwell" panose="02060603020205020403" pitchFamily="18" charset="0"/>
              </a:rPr>
              <a:t>Video is so widely accessible now as we can get them on our five inch by three inch screen we call our cell phones. Not only can we watch as many different videos as we choose, but we can also record and edit those video</a:t>
            </a:r>
          </a:p>
          <a:p>
            <a:r>
              <a:rPr lang="en-US" dirty="0" smtClean="0">
                <a:solidFill>
                  <a:schemeClr val="tx2"/>
                </a:solidFill>
                <a:latin typeface="Rockwell" panose="02060603020205020403" pitchFamily="18" charset="0"/>
              </a:rPr>
              <a:t>This multimedia platform started small and is now expanding faster than ever</a:t>
            </a:r>
            <a:endParaRPr lang="en-US" dirty="0">
              <a:solidFill>
                <a:schemeClr val="tx2"/>
              </a:solidFill>
              <a:latin typeface="Rockwell" panose="02060603020205020403" pitchFamily="18" charset="0"/>
            </a:endParaRPr>
          </a:p>
        </p:txBody>
      </p:sp>
      <p:pic>
        <p:nvPicPr>
          <p:cNvPr id="10242" name="Picture 2" descr="Image result for video in multim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5682" y="262204"/>
            <a:ext cx="1732723" cy="1243012"/>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video in multimed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8213" y="304800"/>
            <a:ext cx="1190177"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9601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Video Example</a:t>
            </a:r>
            <a:endParaRPr lang="en-US" sz="4000" dirty="0">
              <a:solidFill>
                <a:schemeClr val="tx2"/>
              </a:solidFill>
              <a:latin typeface="Cooper Black" panose="0208090404030B020404" pitchFamily="18" charset="0"/>
            </a:endParaRPr>
          </a:p>
        </p:txBody>
      </p:sp>
      <p:sp>
        <p:nvSpPr>
          <p:cNvPr id="3" name="Content Placeholder 2"/>
          <p:cNvSpPr>
            <a:spLocks noGrp="1"/>
          </p:cNvSpPr>
          <p:nvPr>
            <p:ph idx="1"/>
          </p:nvPr>
        </p:nvSpPr>
        <p:spPr/>
        <p:txBody>
          <a:bodyPr>
            <a:normAutofit/>
          </a:bodyPr>
          <a:lstStyle/>
          <a:p>
            <a:r>
              <a:rPr lang="en-US" dirty="0" smtClean="0">
                <a:solidFill>
                  <a:schemeClr val="tx2"/>
                </a:solidFill>
                <a:latin typeface="Rockwell" panose="02060603020205020403" pitchFamily="18" charset="0"/>
              </a:rPr>
              <a:t>Although not the best example, this video was made smaller by editing it. Yes, so easy even I can do it</a:t>
            </a:r>
            <a:endParaRPr lang="en-US" dirty="0">
              <a:solidFill>
                <a:schemeClr val="tx2"/>
              </a:solidFill>
              <a:latin typeface="Rockwell" panose="02060603020205020403" pitchFamily="18" charset="0"/>
            </a:endParaRPr>
          </a:p>
        </p:txBody>
      </p:sp>
      <p:pic>
        <p:nvPicPr>
          <p:cNvPr id="4" name="KOG271VUaNo"/>
          <p:cNvPicPr>
            <a:picLocks noRot="1" noChangeAspect="1"/>
          </p:cNvPicPr>
          <p:nvPr>
            <a:videoFile r:link="rId1"/>
          </p:nvPr>
        </p:nvPicPr>
        <p:blipFill>
          <a:blip r:embed="rId3"/>
          <a:stretch>
            <a:fillRect/>
          </a:stretch>
        </p:blipFill>
        <p:spPr>
          <a:xfrm>
            <a:off x="3810000" y="2486025"/>
            <a:ext cx="4572000" cy="2571750"/>
          </a:xfrm>
          <a:prstGeom prst="rect">
            <a:avLst/>
          </a:prstGeom>
        </p:spPr>
      </p:pic>
      <p:sp>
        <p:nvSpPr>
          <p:cNvPr id="6" name="TextBox 5"/>
          <p:cNvSpPr txBox="1"/>
          <p:nvPr/>
        </p:nvSpPr>
        <p:spPr>
          <a:xfrm>
            <a:off x="2612571" y="5690507"/>
            <a:ext cx="6637565" cy="584775"/>
          </a:xfrm>
          <a:prstGeom prst="rect">
            <a:avLst/>
          </a:prstGeom>
          <a:noFill/>
        </p:spPr>
        <p:txBody>
          <a:bodyPr wrap="square" rtlCol="0">
            <a:spAutoFit/>
          </a:bodyPr>
          <a:lstStyle/>
          <a:p>
            <a:pPr algn="ctr"/>
            <a:r>
              <a:rPr lang="en-US" sz="3200" dirty="0" smtClean="0">
                <a:solidFill>
                  <a:schemeClr val="tx2"/>
                </a:solidFill>
                <a:latin typeface="Rockwell" panose="02060603020205020403" pitchFamily="18" charset="0"/>
                <a:hlinkClick r:id="rId4" action="ppaction://hlinksldjump"/>
              </a:rPr>
              <a:t>Back to the Basics</a:t>
            </a:r>
            <a:endParaRPr lang="en-US" sz="3200" dirty="0">
              <a:solidFill>
                <a:schemeClr val="tx2"/>
              </a:solidFill>
              <a:latin typeface="Rockwell" panose="02060603020205020403" pitchFamily="18" charset="0"/>
            </a:endParaRPr>
          </a:p>
        </p:txBody>
      </p:sp>
    </p:spTree>
    <p:extLst>
      <p:ext uri="{BB962C8B-B14F-4D97-AF65-F5344CB8AC3E}">
        <p14:creationId xmlns:p14="http://schemas.microsoft.com/office/powerpoint/2010/main" val="25803167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In conclusion…</a:t>
            </a:r>
            <a:endParaRPr lang="en-US" sz="4000" dirty="0">
              <a:solidFill>
                <a:schemeClr val="tx2"/>
              </a:solidFill>
              <a:latin typeface="Cooper Black" panose="0208090404030B020404" pitchFamily="18" charset="0"/>
            </a:endParaRPr>
          </a:p>
        </p:txBody>
      </p:sp>
      <p:sp>
        <p:nvSpPr>
          <p:cNvPr id="3" name="Content Placeholder 2"/>
          <p:cNvSpPr>
            <a:spLocks noGrp="1"/>
          </p:cNvSpPr>
          <p:nvPr>
            <p:ph sz="half" idx="1"/>
          </p:nvPr>
        </p:nvSpPr>
        <p:spPr>
          <a:xfrm>
            <a:off x="2208213" y="1600200"/>
            <a:ext cx="4572000" cy="4620296"/>
          </a:xfrm>
        </p:spPr>
        <p:txBody>
          <a:bodyPr/>
          <a:lstStyle/>
          <a:p>
            <a:r>
              <a:rPr lang="en-US" dirty="0" smtClean="0">
                <a:solidFill>
                  <a:schemeClr val="tx2"/>
                </a:solidFill>
                <a:latin typeface="Rockwell" panose="02060603020205020403" pitchFamily="18" charset="0"/>
              </a:rPr>
              <a:t>When it comes to multimedia, the sky is the limit</a:t>
            </a:r>
          </a:p>
          <a:p>
            <a:r>
              <a:rPr lang="en-US" dirty="0" smtClean="0">
                <a:solidFill>
                  <a:schemeClr val="tx2"/>
                </a:solidFill>
                <a:latin typeface="Rockwell" panose="02060603020205020403" pitchFamily="18" charset="0"/>
              </a:rPr>
              <a:t>Multimedia isn’t limited to anything and is being changed and altered in ways we can’t even imagine</a:t>
            </a:r>
          </a:p>
          <a:p>
            <a:r>
              <a:rPr lang="en-US" dirty="0" smtClean="0">
                <a:solidFill>
                  <a:schemeClr val="tx2"/>
                </a:solidFill>
                <a:latin typeface="Rockwell" panose="02060603020205020403" pitchFamily="18" charset="0"/>
              </a:rPr>
              <a:t>Different combinations of media forms are made up to bring us everything we see and hear</a:t>
            </a:r>
          </a:p>
          <a:p>
            <a:r>
              <a:rPr lang="en-US" dirty="0" smtClean="0">
                <a:solidFill>
                  <a:schemeClr val="tx2"/>
                </a:solidFill>
                <a:latin typeface="Rockwell" panose="02060603020205020403" pitchFamily="18" charset="0"/>
              </a:rPr>
              <a:t>In my personal opinion, I believe the most important part of multimedia is to stay creative. Almost anything is possible in the world of multimedia!</a:t>
            </a:r>
          </a:p>
          <a:p>
            <a:pPr marL="45720" indent="0">
              <a:buNone/>
            </a:pPr>
            <a:endParaRPr lang="en-US" sz="3200" dirty="0">
              <a:solidFill>
                <a:schemeClr val="tx2"/>
              </a:solidFill>
              <a:latin typeface="Rockwell" panose="02060603020205020403" pitchFamily="18" charset="0"/>
            </a:endParaRPr>
          </a:p>
        </p:txBody>
      </p:sp>
      <p:pic>
        <p:nvPicPr>
          <p:cNvPr id="11266" name="Picture 2" descr="Image result for video in multim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6842" y="2801155"/>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8438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airplan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r-FR" sz="4000" dirty="0" smtClean="0">
                <a:latin typeface="Cooper Black" panose="0208090404030B020404" pitchFamily="18" charset="0"/>
              </a:rPr>
              <a:t>5 Parts of </a:t>
            </a:r>
            <a:r>
              <a:rPr lang="fr-FR" sz="4000" dirty="0" err="1" smtClean="0">
                <a:latin typeface="Cooper Black" panose="0208090404030B020404" pitchFamily="18" charset="0"/>
              </a:rPr>
              <a:t>Multimedia</a:t>
            </a:r>
            <a:endParaRPr lang="en-US" sz="4000" dirty="0">
              <a:latin typeface="Cooper Black" panose="0208090404030B020404" pitchFamily="18" charset="0"/>
            </a:endParaRPr>
          </a:p>
        </p:txBody>
      </p:sp>
      <p:pic>
        <p:nvPicPr>
          <p:cNvPr id="5" name="Picture 4">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198" y="2009371"/>
            <a:ext cx="2204433" cy="1800616"/>
          </a:xfrm>
          <a:prstGeom prst="rect">
            <a:avLst/>
          </a:prstGeom>
        </p:spPr>
      </p:pic>
      <p:pic>
        <p:nvPicPr>
          <p:cNvPr id="6" name="Picture 5">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04101" y="2009370"/>
            <a:ext cx="2040228" cy="1800617"/>
          </a:xfrm>
          <a:prstGeom prst="rect">
            <a:avLst/>
          </a:prstGeom>
        </p:spPr>
      </p:pic>
      <p:pic>
        <p:nvPicPr>
          <p:cNvPr id="7" name="Picture 6">
            <a:hlinkClick r:id="rId7" action="ppaction://hlinksldjump"/>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03819" y="2009371"/>
            <a:ext cx="2789743" cy="1800616"/>
          </a:xfrm>
          <a:prstGeom prst="rect">
            <a:avLst/>
          </a:prstGeom>
        </p:spPr>
      </p:pic>
      <p:pic>
        <p:nvPicPr>
          <p:cNvPr id="8" name="Picture 7">
            <a:hlinkClick r:id="rId9" action="ppaction://hlinksldjump"/>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328078" y="4314141"/>
            <a:ext cx="2437595" cy="2437595"/>
          </a:xfrm>
          <a:prstGeom prst="rect">
            <a:avLst/>
          </a:prstGeom>
        </p:spPr>
      </p:pic>
      <p:pic>
        <p:nvPicPr>
          <p:cNvPr id="9" name="Picture 8">
            <a:hlinkClick r:id="rId11" action="ppaction://hlinksldjump"/>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208213" y="4314140"/>
            <a:ext cx="3013656" cy="2437595"/>
          </a:xfrm>
          <a:prstGeom prst="rect">
            <a:avLst/>
          </a:prstGeom>
        </p:spPr>
      </p:pic>
    </p:spTree>
    <p:extLst>
      <p:ext uri="{BB962C8B-B14F-4D97-AF65-F5344CB8AC3E}">
        <p14:creationId xmlns:p14="http://schemas.microsoft.com/office/powerpoint/2010/main" val="2083928899"/>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Cooper Black" panose="0208090404030B020404" pitchFamily="18" charset="0"/>
              </a:rPr>
              <a:t>Works Cited</a:t>
            </a:r>
            <a:endParaRPr lang="en-US" sz="4000" dirty="0">
              <a:latin typeface="Cooper Black" panose="0208090404030B020404" pitchFamily="18" charset="0"/>
            </a:endParaRPr>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www.liax.com/vectorsvsbitmaps.php</a:t>
            </a:r>
            <a:r>
              <a:rPr lang="en-US" dirty="0" smtClean="0"/>
              <a:t> </a:t>
            </a:r>
          </a:p>
          <a:p>
            <a:r>
              <a:rPr lang="en-US" dirty="0">
                <a:hlinkClick r:id="rId3"/>
              </a:rPr>
              <a:t>http://www.arena-multimedia.com</a:t>
            </a:r>
            <a:r>
              <a:rPr lang="en-US" dirty="0" smtClean="0">
                <a:hlinkClick r:id="rId3"/>
              </a:rPr>
              <a:t>/</a:t>
            </a:r>
            <a:endParaRPr lang="en-US" dirty="0" smtClean="0"/>
          </a:p>
          <a:p>
            <a:r>
              <a:rPr lang="en-US" b="1" dirty="0"/>
              <a:t>Text - Multimedia Making it Work </a:t>
            </a:r>
            <a:r>
              <a:rPr lang="en-US" b="1" dirty="0">
                <a:hlinkClick r:id="rId4"/>
              </a:rPr>
              <a:t>https://</a:t>
            </a:r>
            <a:r>
              <a:rPr lang="en-US" b="1" dirty="0" smtClean="0">
                <a:hlinkClick r:id="rId4"/>
              </a:rPr>
              <a:t>youtu.be/OS_8N0ARGQc</a:t>
            </a:r>
            <a:endParaRPr lang="en-US" b="1" dirty="0" smtClean="0"/>
          </a:p>
          <a:p>
            <a:r>
              <a:rPr lang="en-US" b="1" dirty="0"/>
              <a:t>Multimedia animation examples  </a:t>
            </a:r>
            <a:r>
              <a:rPr lang="en-US" b="1" dirty="0">
                <a:hlinkClick r:id="rId5"/>
              </a:rPr>
              <a:t>https://</a:t>
            </a:r>
            <a:r>
              <a:rPr lang="en-US" b="1" dirty="0" smtClean="0">
                <a:hlinkClick r:id="rId5"/>
              </a:rPr>
              <a:t>youtu.be/Jz9WrbELGYA</a:t>
            </a:r>
            <a:endParaRPr lang="en-US" b="1" dirty="0" smtClean="0"/>
          </a:p>
          <a:p>
            <a:r>
              <a:rPr lang="en-US" b="1" dirty="0" smtClean="0"/>
              <a:t>Train and </a:t>
            </a:r>
            <a:r>
              <a:rPr lang="en-US" b="1" dirty="0"/>
              <a:t>Plane Movie  https://youtu.be/KOG271VUaNo</a:t>
            </a:r>
            <a:endParaRPr lang="en-US" b="1" dirty="0" smtClean="0"/>
          </a:p>
          <a:p>
            <a:endParaRPr lang="en-US" b="1" dirty="0"/>
          </a:p>
          <a:p>
            <a:endParaRPr lang="en-US" b="1" dirty="0"/>
          </a:p>
          <a:p>
            <a:endParaRPr lang="en-US" dirty="0" smtClean="0"/>
          </a:p>
        </p:txBody>
      </p:sp>
    </p:spTree>
    <p:extLst>
      <p:ext uri="{BB962C8B-B14F-4D97-AF65-F5344CB8AC3E}">
        <p14:creationId xmlns:p14="http://schemas.microsoft.com/office/powerpoint/2010/main" val="35380021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eelOff"/>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Cooper Black" panose="0208090404030B020404" pitchFamily="18" charset="0"/>
              </a:rPr>
              <a:t>What is Multimedia?</a:t>
            </a:r>
            <a:endParaRPr lang="en-US" sz="4000" dirty="0">
              <a:latin typeface="Cooper Black" panose="0208090404030B020404" pitchFamily="18" charset="0"/>
            </a:endParaRPr>
          </a:p>
        </p:txBody>
      </p:sp>
      <p:sp>
        <p:nvSpPr>
          <p:cNvPr id="3" name="Content Placeholder 2"/>
          <p:cNvSpPr>
            <a:spLocks noGrp="1"/>
          </p:cNvSpPr>
          <p:nvPr>
            <p:ph sz="half" idx="1"/>
          </p:nvPr>
        </p:nvSpPr>
        <p:spPr>
          <a:xfrm>
            <a:off x="2208213" y="1600199"/>
            <a:ext cx="4572000" cy="5083935"/>
          </a:xfrm>
        </p:spPr>
        <p:txBody>
          <a:bodyPr>
            <a:normAutofit/>
          </a:bodyPr>
          <a:lstStyle/>
          <a:p>
            <a:pPr marL="45720" indent="0">
              <a:buNone/>
            </a:pPr>
            <a:r>
              <a:rPr lang="en-US" dirty="0" smtClean="0">
                <a:latin typeface="Rockwell" panose="02060603020205020403" pitchFamily="18" charset="0"/>
              </a:rPr>
              <a:t>Multimedia is combining different media forms in a creative and artistic ways. We experience this in sound, text, animation, picture, and video. We see and experience these five things all the time without knowing. Think about this; You’re texting on your iPhone, you’re seeing the text you read and type (letters and numbers). When typing the text you can hear the sound the typing makes. You can send a picture, you can send a GIF (animations), or you can send a video. All things you see and can access right now. Like how you would be having more fun doing that right now then reading this… Awkward.</a:t>
            </a:r>
            <a:endParaRPr lang="en-US" dirty="0">
              <a:latin typeface="Rockwell" panose="02060603020205020403" pitchFamily="18" charset="0"/>
            </a:endParaRPr>
          </a:p>
        </p:txBody>
      </p:sp>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890198" y="1505216"/>
            <a:ext cx="5087154" cy="3800880"/>
          </a:xfrm>
        </p:spPr>
      </p:pic>
    </p:spTree>
    <p:extLst>
      <p:ext uri="{BB962C8B-B14F-4D97-AF65-F5344CB8AC3E}">
        <p14:creationId xmlns:p14="http://schemas.microsoft.com/office/powerpoint/2010/main" val="386616909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Cooper Black" panose="0208090404030B020404" pitchFamily="18" charset="0"/>
              </a:rPr>
              <a:t>More on Multimedia </a:t>
            </a:r>
            <a:endParaRPr lang="en-US" sz="4000" dirty="0">
              <a:latin typeface="Cooper Black" panose="0208090404030B020404" pitchFamily="18" charset="0"/>
            </a:endParaRPr>
          </a:p>
        </p:txBody>
      </p:sp>
      <p:sp>
        <p:nvSpPr>
          <p:cNvPr id="3" name="Content Placeholder 2"/>
          <p:cNvSpPr>
            <a:spLocks noGrp="1"/>
          </p:cNvSpPr>
          <p:nvPr>
            <p:ph idx="1"/>
          </p:nvPr>
        </p:nvSpPr>
        <p:spPr>
          <a:xfrm>
            <a:off x="2208213" y="1505216"/>
            <a:ext cx="9372600" cy="4209784"/>
          </a:xfrm>
        </p:spPr>
        <p:txBody>
          <a:bodyPr/>
          <a:lstStyle/>
          <a:p>
            <a:r>
              <a:rPr lang="en-US" dirty="0" smtClean="0"/>
              <a:t>In today’s world its hard to stay away from multimedia. Different combinations of media are still expanding as you’re reading this. As I type, I’m ten feet from a TV, a clock radio, an iPad, my phone, and my laptop. Five things I can access to get media of all kinds. Starting on broad platforms, Multimedia has quickly leaked into mobile platforms, making it easier for people to get their hands on. It’s actually difficult to stay away from multimedia. Seeing the five building blocks of multimedia, the meat and potatoes if you will, really makes putting everything together that much more interesting. Seriously, try to stay away from multimedia for a day. Impossible.</a:t>
            </a:r>
            <a:endParaRPr lang="en-US" dirty="0"/>
          </a:p>
        </p:txBody>
      </p:sp>
      <p:pic>
        <p:nvPicPr>
          <p:cNvPr id="1026" name="Picture 2" descr="Image result for multim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7753" y="4327302"/>
            <a:ext cx="5293216" cy="2343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2506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Text</a:t>
            </a:r>
            <a:endParaRPr lang="en-US" sz="4000" dirty="0">
              <a:solidFill>
                <a:schemeClr val="tx2"/>
              </a:solidFill>
              <a:latin typeface="Cooper Black" panose="0208090404030B020404" pitchFamily="18" charset="0"/>
            </a:endParaRPr>
          </a:p>
        </p:txBody>
      </p:sp>
      <p:sp>
        <p:nvSpPr>
          <p:cNvPr id="3" name="Content Placeholder 2"/>
          <p:cNvSpPr>
            <a:spLocks noGrp="1"/>
          </p:cNvSpPr>
          <p:nvPr>
            <p:ph sz="half" idx="1"/>
          </p:nvPr>
        </p:nvSpPr>
        <p:spPr/>
        <p:txBody>
          <a:bodyPr/>
          <a:lstStyle/>
          <a:p>
            <a:r>
              <a:rPr lang="en-US" dirty="0" smtClean="0">
                <a:solidFill>
                  <a:schemeClr val="tx2"/>
                </a:solidFill>
                <a:latin typeface="Rockwell" panose="02060603020205020403" pitchFamily="18" charset="0"/>
              </a:rPr>
              <a:t>Text is crucial to multimedia. Text was originally in print, and as our books slowly transform into iPad’s, Kindles, laptops, etc., text is converted to these platforms.</a:t>
            </a:r>
          </a:p>
          <a:p>
            <a:r>
              <a:rPr lang="en-US" dirty="0" smtClean="0">
                <a:solidFill>
                  <a:schemeClr val="tx2"/>
                </a:solidFill>
                <a:latin typeface="Rockwell" panose="02060603020205020403" pitchFamily="18" charset="0"/>
              </a:rPr>
              <a:t>Text is perceived differently for different situations. Font and size of text is very important when creating multimedia and when expressing using multimedia. Text can be rotated, shrunk, enlarged, colored, or anything else you can think of. </a:t>
            </a:r>
            <a:endParaRPr lang="en-US" dirty="0">
              <a:solidFill>
                <a:schemeClr val="tx2"/>
              </a:solidFill>
              <a:latin typeface="Rockwell" panose="02060603020205020403" pitchFamily="18" charset="0"/>
            </a:endParaRPr>
          </a:p>
        </p:txBody>
      </p:sp>
      <p:sp>
        <p:nvSpPr>
          <p:cNvPr id="4" name="Content Placeholder 3"/>
          <p:cNvSpPr>
            <a:spLocks noGrp="1"/>
          </p:cNvSpPr>
          <p:nvPr>
            <p:ph sz="half" idx="2"/>
          </p:nvPr>
        </p:nvSpPr>
        <p:spPr/>
        <p:txBody>
          <a:bodyPr/>
          <a:lstStyle/>
          <a:p>
            <a:r>
              <a:rPr lang="en-US" dirty="0" smtClean="0">
                <a:solidFill>
                  <a:schemeClr val="tx2"/>
                </a:solidFill>
                <a:latin typeface="Rockwell" panose="02060603020205020403" pitchFamily="18" charset="0"/>
              </a:rPr>
              <a:t>In a multimedia layout platform such as PowerPoint, so many different things can</a:t>
            </a:r>
            <a:r>
              <a:rPr lang="en-US" dirty="0" smtClean="0">
                <a:solidFill>
                  <a:srgbClr val="00B050"/>
                </a:solidFill>
                <a:latin typeface="Rockwell" panose="02060603020205020403" pitchFamily="18" charset="0"/>
              </a:rPr>
              <a:t> be </a:t>
            </a:r>
            <a:r>
              <a:rPr lang="en-US" sz="2400" dirty="0" smtClean="0">
                <a:solidFill>
                  <a:srgbClr val="0070C0"/>
                </a:solidFill>
                <a:latin typeface="Rockwell" panose="02060603020205020403" pitchFamily="18" charset="0"/>
              </a:rPr>
              <a:t>done</a:t>
            </a:r>
            <a:r>
              <a:rPr lang="en-US" dirty="0" smtClean="0">
                <a:solidFill>
                  <a:schemeClr val="tx2"/>
                </a:solidFill>
                <a:latin typeface="Rockwell" panose="02060603020205020403" pitchFamily="18" charset="0"/>
              </a:rPr>
              <a:t> </a:t>
            </a:r>
            <a:r>
              <a:rPr lang="en-US" sz="2800" dirty="0" smtClean="0">
                <a:solidFill>
                  <a:srgbClr val="FFCC00"/>
                </a:solidFill>
                <a:latin typeface="Rockwell" panose="02060603020205020403" pitchFamily="18" charset="0"/>
              </a:rPr>
              <a:t>with</a:t>
            </a:r>
            <a:r>
              <a:rPr lang="en-US" dirty="0" smtClean="0">
                <a:solidFill>
                  <a:schemeClr val="tx2"/>
                </a:solidFill>
                <a:latin typeface="Rockwell" panose="02060603020205020403" pitchFamily="18" charset="0"/>
              </a:rPr>
              <a:t> </a:t>
            </a:r>
            <a:r>
              <a:rPr lang="en-US" sz="3200" dirty="0" smtClean="0">
                <a:solidFill>
                  <a:srgbClr val="FF0000"/>
                </a:solidFill>
                <a:latin typeface="Rockwell" panose="02060603020205020403" pitchFamily="18" charset="0"/>
              </a:rPr>
              <a:t>text</a:t>
            </a:r>
            <a:r>
              <a:rPr lang="en-US" dirty="0" smtClean="0">
                <a:solidFill>
                  <a:schemeClr val="tx2"/>
                </a:solidFill>
                <a:latin typeface="Rockwell" panose="02060603020205020403" pitchFamily="18" charset="0"/>
              </a:rPr>
              <a:t>. (See what I did there)</a:t>
            </a:r>
          </a:p>
          <a:p>
            <a:pPr marL="45720" indent="0">
              <a:buNone/>
            </a:pPr>
            <a:endParaRPr lang="en-US" dirty="0">
              <a:solidFill>
                <a:schemeClr val="tx2"/>
              </a:solidFill>
              <a:latin typeface="Rockwell" panose="02060603020205020403" pitchFamily="18" charset="0"/>
            </a:endParaRPr>
          </a:p>
        </p:txBody>
      </p:sp>
      <p:pic>
        <p:nvPicPr>
          <p:cNvPr id="2052" name="Picture 4" descr="Image result for text in multim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8813" y="3065172"/>
            <a:ext cx="5058178" cy="2744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201018"/>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More Text</a:t>
            </a:r>
            <a:endParaRPr lang="en-US" sz="4000" dirty="0">
              <a:solidFill>
                <a:schemeClr val="tx2"/>
              </a:solidFill>
              <a:latin typeface="Cooper Black" panose="0208090404030B020404" pitchFamily="18" charset="0"/>
            </a:endParaRPr>
          </a:p>
        </p:txBody>
      </p:sp>
      <p:sp>
        <p:nvSpPr>
          <p:cNvPr id="4" name="Content Placeholder 3"/>
          <p:cNvSpPr>
            <a:spLocks noGrp="1"/>
          </p:cNvSpPr>
          <p:nvPr>
            <p:ph sz="half" idx="2"/>
          </p:nvPr>
        </p:nvSpPr>
        <p:spPr>
          <a:xfrm>
            <a:off x="2208213" y="1600200"/>
            <a:ext cx="4572000" cy="4242435"/>
          </a:xfrm>
        </p:spPr>
        <p:txBody>
          <a:bodyPr/>
          <a:lstStyle/>
          <a:p>
            <a:r>
              <a:rPr lang="en-US" dirty="0" smtClean="0">
                <a:solidFill>
                  <a:schemeClr val="tx2"/>
                </a:solidFill>
                <a:latin typeface="Rockwell" panose="02060603020205020403" pitchFamily="18" charset="0"/>
              </a:rPr>
              <a:t>Text requires creativity. For example when designing a birthday card, you use bright, colorful, large text. You wouldn’t do the same with the text for your research paper. </a:t>
            </a:r>
          </a:p>
          <a:p>
            <a:r>
              <a:rPr lang="en-US" dirty="0" smtClean="0">
                <a:solidFill>
                  <a:schemeClr val="tx2"/>
                </a:solidFill>
                <a:latin typeface="Rockwell" panose="02060603020205020403" pitchFamily="18" charset="0"/>
              </a:rPr>
              <a:t>Different pixels are highlighted on media platforms to represent the characters you want displayed. (Vaughan, 42)</a:t>
            </a:r>
            <a:endParaRPr lang="en-US" dirty="0">
              <a:solidFill>
                <a:schemeClr val="tx2"/>
              </a:solidFill>
              <a:latin typeface="Rockwell" panose="02060603020205020403" pitchFamily="18" charset="0"/>
            </a:endParaRPr>
          </a:p>
        </p:txBody>
      </p:sp>
      <p:sp>
        <p:nvSpPr>
          <p:cNvPr id="6" name="Content Placeholder 5"/>
          <p:cNvSpPr>
            <a:spLocks noGrp="1"/>
          </p:cNvSpPr>
          <p:nvPr>
            <p:ph sz="quarter" idx="4"/>
          </p:nvPr>
        </p:nvSpPr>
        <p:spPr>
          <a:xfrm>
            <a:off x="7008813" y="1600200"/>
            <a:ext cx="4572000" cy="4242435"/>
          </a:xfrm>
        </p:spPr>
        <p:txBody>
          <a:bodyPr/>
          <a:lstStyle/>
          <a:p>
            <a:r>
              <a:rPr lang="en-US" dirty="0" smtClean="0">
                <a:solidFill>
                  <a:schemeClr val="tx2"/>
                </a:solidFill>
                <a:latin typeface="Rockwell" panose="02060603020205020403" pitchFamily="18" charset="0"/>
              </a:rPr>
              <a:t>Text is very important as our eyes are almost always in contact with it. The first examples of written text dates back to pre-historic times so since the get go, humans were bound to be in constant contact with text</a:t>
            </a:r>
          </a:p>
          <a:p>
            <a:r>
              <a:rPr lang="en-US" dirty="0" smtClean="0">
                <a:solidFill>
                  <a:schemeClr val="tx2"/>
                </a:solidFill>
                <a:latin typeface="Rockwell" panose="02060603020205020403" pitchFamily="18" charset="0"/>
              </a:rPr>
              <a:t>I recently read a statistic that said, 51% of the time a woman would prefer a text message over a card on special occasions. (Thank me later guys) So for those who don’t see the importance in text in multimedia, I say “nonsense”.</a:t>
            </a:r>
            <a:endParaRPr lang="en-US" dirty="0">
              <a:solidFill>
                <a:schemeClr val="tx2"/>
              </a:solidFill>
              <a:latin typeface="Rockwell" panose="02060603020205020403" pitchFamily="18" charset="0"/>
            </a:endParaRPr>
          </a:p>
        </p:txBody>
      </p:sp>
    </p:spTree>
    <p:extLst>
      <p:ext uri="{BB962C8B-B14F-4D97-AF65-F5344CB8AC3E}">
        <p14:creationId xmlns:p14="http://schemas.microsoft.com/office/powerpoint/2010/main" val="9552246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More, More Text</a:t>
            </a:r>
            <a:endParaRPr lang="en-US" sz="4000" dirty="0">
              <a:solidFill>
                <a:schemeClr val="tx2"/>
              </a:solidFill>
              <a:latin typeface="Cooper Black" panose="0208090404030B020404" pitchFamily="18" charset="0"/>
            </a:endParaRPr>
          </a:p>
        </p:txBody>
      </p:sp>
      <p:sp>
        <p:nvSpPr>
          <p:cNvPr id="3" name="Content Placeholder 2"/>
          <p:cNvSpPr>
            <a:spLocks noGrp="1"/>
          </p:cNvSpPr>
          <p:nvPr>
            <p:ph idx="1"/>
          </p:nvPr>
        </p:nvSpPr>
        <p:spPr>
          <a:xfrm>
            <a:off x="2208213" y="1600200"/>
            <a:ext cx="9372600" cy="5257800"/>
          </a:xfrm>
        </p:spPr>
        <p:txBody>
          <a:bodyPr>
            <a:normAutofit/>
          </a:bodyPr>
          <a:lstStyle/>
          <a:p>
            <a:r>
              <a:rPr lang="en-US" dirty="0" smtClean="0">
                <a:solidFill>
                  <a:schemeClr val="tx2"/>
                </a:solidFill>
                <a:latin typeface="Rockwell" panose="02060603020205020403" pitchFamily="18" charset="0"/>
              </a:rPr>
              <a:t>Different professions can get paid to design different text</a:t>
            </a:r>
          </a:p>
          <a:p>
            <a:r>
              <a:rPr lang="en-US" dirty="0" smtClean="0">
                <a:solidFill>
                  <a:schemeClr val="tx2"/>
                </a:solidFill>
                <a:latin typeface="Rockwell" panose="02060603020205020403" pitchFamily="18" charset="0"/>
              </a:rPr>
              <a:t>“Typeface designs fall into the category of industrial design and have been determined by the courts in some cases to be protected by patent.” (Vaughan 52)</a:t>
            </a:r>
          </a:p>
          <a:p>
            <a:r>
              <a:rPr lang="en-US" dirty="0" smtClean="0">
                <a:solidFill>
                  <a:schemeClr val="tx2"/>
                </a:solidFill>
                <a:latin typeface="Rockwell" panose="02060603020205020403" pitchFamily="18" charset="0"/>
              </a:rPr>
              <a:t>Without graphics, and visually seeing something, text would serve no purpose. And without text. Multimedia would not exist.</a:t>
            </a:r>
          </a:p>
          <a:p>
            <a:endParaRPr lang="en-US" dirty="0" smtClean="0">
              <a:solidFill>
                <a:schemeClr val="tx2"/>
              </a:solidFill>
              <a:latin typeface="Rockwell" panose="02060603020205020403" pitchFamily="18" charset="0"/>
            </a:endParaRPr>
          </a:p>
          <a:p>
            <a:endParaRPr lang="en-US" dirty="0">
              <a:solidFill>
                <a:schemeClr val="tx2"/>
              </a:solidFill>
              <a:latin typeface="Rockwell" panose="02060603020205020403" pitchFamily="18" charset="0"/>
            </a:endParaRPr>
          </a:p>
          <a:p>
            <a:endParaRPr lang="en-US" dirty="0" smtClean="0">
              <a:solidFill>
                <a:schemeClr val="tx2"/>
              </a:solidFill>
              <a:latin typeface="Rockwell" panose="02060603020205020403" pitchFamily="18" charset="0"/>
            </a:endParaRPr>
          </a:p>
          <a:p>
            <a:endParaRPr lang="en-US" dirty="0">
              <a:solidFill>
                <a:schemeClr val="tx2"/>
              </a:solidFill>
              <a:latin typeface="Rockwell" panose="02060603020205020403" pitchFamily="18" charset="0"/>
            </a:endParaRPr>
          </a:p>
        </p:txBody>
      </p:sp>
      <p:pic>
        <p:nvPicPr>
          <p:cNvPr id="3076" name="Picture 4" descr="Image result for text in comput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8213" y="3886625"/>
            <a:ext cx="6549422" cy="1892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941888"/>
      </p:ext>
    </p:extLst>
  </p:cSld>
  <p:clrMapOvr>
    <a:masterClrMapping/>
  </p:clrMapOvr>
  <mc:AlternateContent xmlns:mc="http://schemas.openxmlformats.org/markup-compatibility/2006" xmlns:p14="http://schemas.microsoft.com/office/powerpoint/2010/main">
    <mc:Choice Requires="p14">
      <p:transition spd="slow" p14:dur="1500">
        <p:comb/>
      </p:transition>
    </mc:Choice>
    <mc:Fallback xmlns="">
      <p:transition spd="slow">
        <p:comb/>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Text Video</a:t>
            </a:r>
            <a:endParaRPr lang="en-US" sz="4000" dirty="0">
              <a:solidFill>
                <a:schemeClr val="tx2"/>
              </a:solidFill>
              <a:latin typeface="Cooper Black" panose="0208090404030B020404" pitchFamily="18" charset="0"/>
            </a:endParaRPr>
          </a:p>
        </p:txBody>
      </p:sp>
      <p:pic>
        <p:nvPicPr>
          <p:cNvPr id="4" name="OS_8N0ARGQc"/>
          <p:cNvPicPr>
            <a:picLocks noGrp="1" noRot="1" noChangeAspect="1"/>
          </p:cNvPicPr>
          <p:nvPr>
            <p:ph idx="1"/>
            <a:videoFile r:link="rId1"/>
          </p:nvPr>
        </p:nvPicPr>
        <p:blipFill>
          <a:blip r:embed="rId3"/>
          <a:stretch>
            <a:fillRect/>
          </a:stretch>
        </p:blipFill>
        <p:spPr>
          <a:xfrm>
            <a:off x="4608513" y="2371725"/>
            <a:ext cx="4572000" cy="2571750"/>
          </a:xfrm>
          <a:prstGeom prst="rect">
            <a:avLst/>
          </a:prstGeom>
        </p:spPr>
      </p:pic>
      <p:sp>
        <p:nvSpPr>
          <p:cNvPr id="5" name="TextBox 4"/>
          <p:cNvSpPr txBox="1"/>
          <p:nvPr/>
        </p:nvSpPr>
        <p:spPr>
          <a:xfrm>
            <a:off x="3812720" y="5690507"/>
            <a:ext cx="5739493" cy="584775"/>
          </a:xfrm>
          <a:prstGeom prst="rect">
            <a:avLst/>
          </a:prstGeom>
          <a:noFill/>
        </p:spPr>
        <p:txBody>
          <a:bodyPr wrap="square" rtlCol="0">
            <a:spAutoFit/>
          </a:bodyPr>
          <a:lstStyle/>
          <a:p>
            <a:r>
              <a:rPr lang="en-US" sz="3200" dirty="0" smtClean="0">
                <a:solidFill>
                  <a:schemeClr val="tx2"/>
                </a:solidFill>
                <a:latin typeface="Rockwell" panose="02060603020205020403" pitchFamily="18" charset="0"/>
                <a:hlinkClick r:id="rId4" action="ppaction://hlinksldjump"/>
              </a:rPr>
              <a:t>Back to the Building Blocks</a:t>
            </a:r>
            <a:endParaRPr lang="en-US" sz="3200" dirty="0">
              <a:solidFill>
                <a:schemeClr val="tx2"/>
              </a:solidFill>
              <a:latin typeface="Rockwell" panose="02060603020205020403" pitchFamily="18" charset="0"/>
            </a:endParaRPr>
          </a:p>
        </p:txBody>
      </p:sp>
    </p:spTree>
    <p:extLst>
      <p:ext uri="{BB962C8B-B14F-4D97-AF65-F5344CB8AC3E}">
        <p14:creationId xmlns:p14="http://schemas.microsoft.com/office/powerpoint/2010/main" val="3267231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chemeClr val="tx2"/>
                </a:solidFill>
                <a:latin typeface="Cooper Black" panose="0208090404030B020404" pitchFamily="18" charset="0"/>
              </a:rPr>
              <a:t>Sound</a:t>
            </a:r>
            <a:endParaRPr lang="en-US" sz="4000" dirty="0">
              <a:solidFill>
                <a:schemeClr val="tx2"/>
              </a:solidFill>
              <a:latin typeface="Cooper Black" panose="0208090404030B020404" pitchFamily="18" charset="0"/>
            </a:endParaRPr>
          </a:p>
        </p:txBody>
      </p:sp>
      <p:sp>
        <p:nvSpPr>
          <p:cNvPr id="3" name="Content Placeholder 2"/>
          <p:cNvSpPr>
            <a:spLocks noGrp="1"/>
          </p:cNvSpPr>
          <p:nvPr>
            <p:ph idx="1"/>
          </p:nvPr>
        </p:nvSpPr>
        <p:spPr/>
        <p:txBody>
          <a:bodyPr/>
          <a:lstStyle/>
          <a:p>
            <a:r>
              <a:rPr lang="en-US" dirty="0" smtClean="0">
                <a:solidFill>
                  <a:schemeClr val="tx2"/>
                </a:solidFill>
              </a:rPr>
              <a:t>Since we were in the womb, we could hear sounds. We hear the sound in people’s voices, the sounds of nature, and the sounds of machines. Multimedia has to use sound in so many different forms. One of the first large media forms that especially swept America was that of radio. Americans could tune in and listen to a variety of different music, news, stories, talk shows and more. It was the start of something big as even today in 2017, we have radio in cars.</a:t>
            </a:r>
          </a:p>
          <a:p>
            <a:r>
              <a:rPr lang="en-US" dirty="0" smtClean="0">
                <a:solidFill>
                  <a:schemeClr val="tx2"/>
                </a:solidFill>
              </a:rPr>
              <a:t>Without in media now, we wouldn’t have much. Imagine watching a video on YouTube without sound, or a TV without sound. It just doesn’t work. The importance of sound in multimedia is huge. </a:t>
            </a:r>
            <a:endParaRPr lang="en-US" dirty="0">
              <a:solidFill>
                <a:schemeClr val="tx2"/>
              </a:solidFill>
            </a:endParaRPr>
          </a:p>
        </p:txBody>
      </p:sp>
      <p:pic>
        <p:nvPicPr>
          <p:cNvPr id="4098" name="Picture 2" descr="Image result for s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282" y="96831"/>
            <a:ext cx="2139931" cy="1963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8896588"/>
      </p:ext>
    </p:extLst>
  </p:cSld>
  <p:clrMapOvr>
    <a:masterClrMapping/>
  </p:clrMapOvr>
  <mc:AlternateContent xmlns:mc="http://schemas.openxmlformats.org/markup-compatibility/2006" xmlns:p14="http://schemas.microsoft.com/office/powerpoint/2010/main">
    <mc:Choice Requires="p14">
      <p:transition spd="slow" p14:dur="15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Children Playing 16x9">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3461883.potx" id="{18737D51-7733-4200-B5C9-BF22CA2CE631}" vid="{40CEFE45-12FF-4454-86EB-59F04C858872}"/>
    </a:ext>
  </a:extLst>
</a:theme>
</file>

<file path=ppt/theme/theme2.xml><?xml version="1.0" encoding="utf-8"?>
<a:theme xmlns:a="http://schemas.openxmlformats.org/drawingml/2006/main" name="Office Them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Children playing education presentation design (cartoon illustration, widescreen)</Template>
  <TotalTime>543</TotalTime>
  <Words>1491</Words>
  <Application>Microsoft Office PowerPoint</Application>
  <PresentationFormat>Widescreen</PresentationFormat>
  <Paragraphs>97</Paragraphs>
  <Slides>20</Slides>
  <Notes>3</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Cooper Black</vt:lpstr>
      <vt:lpstr>Euphemia</vt:lpstr>
      <vt:lpstr>Rockwell</vt:lpstr>
      <vt:lpstr>Wingdings</vt:lpstr>
      <vt:lpstr>Children Playing 16x9</vt:lpstr>
      <vt:lpstr>Multimedia Presentation </vt:lpstr>
      <vt:lpstr>5 Parts of Multimedia</vt:lpstr>
      <vt:lpstr>What is Multimedia?</vt:lpstr>
      <vt:lpstr>More on Multimedia </vt:lpstr>
      <vt:lpstr>Text</vt:lpstr>
      <vt:lpstr>More Text</vt:lpstr>
      <vt:lpstr>More, More Text</vt:lpstr>
      <vt:lpstr>Text Video</vt:lpstr>
      <vt:lpstr>Sound</vt:lpstr>
      <vt:lpstr>Mono v.s. Stereo</vt:lpstr>
      <vt:lpstr>PowerPoint Presentation</vt:lpstr>
      <vt:lpstr>Picture</vt:lpstr>
      <vt:lpstr>Vector v.s. Bitmap</vt:lpstr>
      <vt:lpstr>How we use Pictures</vt:lpstr>
      <vt:lpstr>Animation</vt:lpstr>
      <vt:lpstr>Animation Examples Video</vt:lpstr>
      <vt:lpstr>Video</vt:lpstr>
      <vt:lpstr>Video Example</vt:lpstr>
      <vt:lpstr>In conclusion…</vt:lpstr>
      <vt:lpstr>Works Cited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 Presentation</dc:title>
  <dc:creator>Microsoft account</dc:creator>
  <cp:lastModifiedBy>Microsoft account</cp:lastModifiedBy>
  <cp:revision>36</cp:revision>
  <dcterms:created xsi:type="dcterms:W3CDTF">2017-03-22T16:55:37Z</dcterms:created>
  <dcterms:modified xsi:type="dcterms:W3CDTF">2017-03-23T02:35:36Z</dcterms:modified>
</cp:coreProperties>
</file>