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3" r:id="rId4"/>
    <p:sldId id="259" r:id="rId5"/>
    <p:sldId id="258" r:id="rId6"/>
    <p:sldId id="260" r:id="rId7"/>
    <p:sldId id="261" r:id="rId8"/>
    <p:sldId id="262" r:id="rId9"/>
    <p:sldId id="264" r:id="rId10"/>
    <p:sldId id="271" r:id="rId11"/>
    <p:sldId id="266" r:id="rId12"/>
    <p:sldId id="268" r:id="rId13"/>
    <p:sldId id="270" r:id="rId14"/>
    <p:sldId id="269" r:id="rId15"/>
    <p:sldId id="265" r:id="rId16"/>
    <p:sldId id="267"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18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1" d="100"/>
          <a:sy n="81" d="100"/>
        </p:scale>
        <p:origin x="120" y="6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B61BEF0D-F0BB-DE4B-95CE-6DB70DBA9567}" type="datetimeFigureOut">
              <a:rPr lang="en-US" dirty="0"/>
              <a:pPr/>
              <a:t>4/20/2017</a:t>
            </a:fld>
            <a:endParaRPr lang="en-US" dirty="0"/>
          </a:p>
        </p:txBody>
      </p:sp>
      <p:sp>
        <p:nvSpPr>
          <p:cNvPr id="6" name="Footer Placeholder 5"/>
          <p:cNvSpPr>
            <a:spLocks noGrp="1"/>
          </p:cNvSpPr>
          <p:nvPr>
            <p:ph type="ftr" sz="quarter" idx="11"/>
          </p:nvPr>
        </p:nvSpPr>
        <p:spPr>
          <a:xfrm>
            <a:off x="1141412" y="5883275"/>
            <a:ext cx="5105400" cy="365125"/>
          </a:xfrm>
        </p:spPr>
        <p:txBody>
          <a:bodyPr/>
          <a:lstStyle/>
          <a:p>
            <a:endParaRPr lang="en-US" dirty="0"/>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61BEF0D-F0BB-DE4B-95CE-6DB70DBA9567}" type="datetimeFigureOut">
              <a:rPr lang="en-US" dirty="0"/>
              <a:pPr/>
              <a:t>4/20/2017</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34.png"/><Relationship Id="rId1" Type="http://schemas.openxmlformats.org/officeDocument/2006/relationships/slideLayout" Target="../slideLayouts/slideLayout6.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8.xml"/><Relationship Id="rId1" Type="http://schemas.openxmlformats.org/officeDocument/2006/relationships/video" Target="https://www.youtube.com/embed/YBax35ybpoo" TargetMode="External"/><Relationship Id="rId5" Type="http://schemas.openxmlformats.org/officeDocument/2006/relationships/image" Target="../media/image11.png"/><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8.xml"/><Relationship Id="rId1" Type="http://schemas.openxmlformats.org/officeDocument/2006/relationships/video" Target="https://www.youtube.com/embed/MAfuJmzAx9A" TargetMode="External"/><Relationship Id="rId5" Type="http://schemas.openxmlformats.org/officeDocument/2006/relationships/image" Target="../media/image11.png"/><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8.xml"/><Relationship Id="rId1" Type="http://schemas.openxmlformats.org/officeDocument/2006/relationships/video" Target="https://www.youtube.com/embed/lGca-sdko0k" TargetMode="External"/><Relationship Id="rId5" Type="http://schemas.openxmlformats.org/officeDocument/2006/relationships/image" Target="../media/image11.png"/><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858-zjNPbnM" TargetMode="External"/><Relationship Id="rId5" Type="http://schemas.openxmlformats.org/officeDocument/2006/relationships/image" Target="../media/image11.png"/><Relationship Id="rId4" Type="http://schemas.openxmlformats.org/officeDocument/2006/relationships/slide" Target="slide10.xml"/></Relationships>
</file>

<file path=ppt/slides/_rels/slide15.xml.rels><?xml version="1.0" encoding="UTF-8" standalone="yes"?>
<Relationships xmlns="http://schemas.openxmlformats.org/package/2006/relationships"><Relationship Id="rId8" Type="http://schemas.openxmlformats.org/officeDocument/2006/relationships/hyperlink" Target="https://youtu.be/73CQHEPGedY" TargetMode="External"/><Relationship Id="rId3" Type="http://schemas.openxmlformats.org/officeDocument/2006/relationships/hyperlink" Target="http://www.simpsonsworld.com/" TargetMode="External"/><Relationship Id="rId7" Type="http://schemas.openxmlformats.org/officeDocument/2006/relationships/hyperlink" Target="https://youtu.be/FjzpQAcH-2Q" TargetMode="External"/><Relationship Id="rId2" Type="http://schemas.openxmlformats.org/officeDocument/2006/relationships/hyperlink" Target="http://simpsons.wikia.com/wiki/Simpsons_Wiki" TargetMode="External"/><Relationship Id="rId1" Type="http://schemas.openxmlformats.org/officeDocument/2006/relationships/slideLayout" Target="../slideLayouts/slideLayout1.xml"/><Relationship Id="rId6" Type="http://schemas.openxmlformats.org/officeDocument/2006/relationships/hyperlink" Target="https://youtu.be/RWU8WVY5In4" TargetMode="External"/><Relationship Id="rId11" Type="http://schemas.openxmlformats.org/officeDocument/2006/relationships/image" Target="../media/image40.png"/><Relationship Id="rId5" Type="http://schemas.openxmlformats.org/officeDocument/2006/relationships/hyperlink" Target="https://youtu.be/vRDrXF1vZJA" TargetMode="External"/><Relationship Id="rId10" Type="http://schemas.openxmlformats.org/officeDocument/2006/relationships/image" Target="../media/image39.png"/><Relationship Id="rId4" Type="http://schemas.openxmlformats.org/officeDocument/2006/relationships/hyperlink" Target="https://youtu.be/x3TWPk5JW6w" TargetMode="External"/><Relationship Id="rId9" Type="http://schemas.openxmlformats.org/officeDocument/2006/relationships/hyperlink" Target="https://youtu.be/YBax35ybpoo"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hyperlink" Target="https://youtu.be/lGca-sdko0k" TargetMode="External"/><Relationship Id="rId7" Type="http://schemas.openxmlformats.org/officeDocument/2006/relationships/slide" Target="slide10.xml"/><Relationship Id="rId2" Type="http://schemas.openxmlformats.org/officeDocument/2006/relationships/hyperlink" Target="https://youtu.be/MAfuJmzAx9A" TargetMode="External"/><Relationship Id="rId1"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hyperlink" Target="https://youtu.be/858-zjNPbnM"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3.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2.xml"/><Relationship Id="rId3" Type="http://schemas.openxmlformats.org/officeDocument/2006/relationships/image" Target="../media/image5.png"/><Relationship Id="rId7" Type="http://schemas.openxmlformats.org/officeDocument/2006/relationships/image" Target="../media/image7.png"/><Relationship Id="rId12"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6.xml"/><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slide" Target="slide8.xml"/><Relationship Id="rId4" Type="http://schemas.openxmlformats.org/officeDocument/2006/relationships/slide" Target="slide5.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8.xml"/><Relationship Id="rId1" Type="http://schemas.openxmlformats.org/officeDocument/2006/relationships/video" Target="https://www.youtube.com/embed/x3TWPk5JW6w"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8.xml"/><Relationship Id="rId1" Type="http://schemas.openxmlformats.org/officeDocument/2006/relationships/video" Target="https://www.youtube.com/embed/vRDrXF1vZJA" TargetMode="External"/><Relationship Id="rId5" Type="http://schemas.openxmlformats.org/officeDocument/2006/relationships/image" Target="../media/image11.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8.xml"/><Relationship Id="rId1" Type="http://schemas.openxmlformats.org/officeDocument/2006/relationships/video" Target="https://www.youtube.com/embed/RWU8WVY5In4" TargetMode="External"/><Relationship Id="rId5" Type="http://schemas.openxmlformats.org/officeDocument/2006/relationships/image" Target="../media/image11.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8.xml"/><Relationship Id="rId1" Type="http://schemas.openxmlformats.org/officeDocument/2006/relationships/video" Target="https://www.youtube.com/embed/FjzpQAcH-2Q" TargetMode="External"/><Relationship Id="rId5" Type="http://schemas.openxmlformats.org/officeDocument/2006/relationships/image" Target="../media/image11.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8.xml"/><Relationship Id="rId1" Type="http://schemas.openxmlformats.org/officeDocument/2006/relationships/video" Target="https://www.youtube.com/embed/73CQHEPGedY" TargetMode="External"/><Relationship Id="rId5" Type="http://schemas.openxmlformats.org/officeDocument/2006/relationships/image" Target="../media/image11.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20"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19" Type="http://schemas.openxmlformats.org/officeDocument/2006/relationships/slide" Target="slide3.xml"/><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437882"/>
            <a:ext cx="8676222" cy="1918952"/>
          </a:xfrm>
        </p:spPr>
        <p:txBody>
          <a:bodyPr>
            <a:normAutofit/>
          </a:bodyPr>
          <a:lstStyle/>
          <a:p>
            <a:r>
              <a:rPr lang="en-US" sz="6000" dirty="0" smtClean="0">
                <a:solidFill>
                  <a:srgbClr val="FFC000"/>
                </a:solidFill>
                <a:latin typeface="Arial Black" panose="020B0A04020102020204" pitchFamily="34" charset="0"/>
              </a:rPr>
              <a:t>The Simpsons</a:t>
            </a:r>
            <a:endParaRPr lang="en-US" sz="6000" dirty="0">
              <a:solidFill>
                <a:srgbClr val="FFC000"/>
              </a:solidFill>
              <a:latin typeface="Arial Black" panose="020B0A04020102020204" pitchFamily="34" charset="0"/>
            </a:endParaRPr>
          </a:p>
        </p:txBody>
      </p:sp>
      <p:sp>
        <p:nvSpPr>
          <p:cNvPr id="3" name="Subtitle 2"/>
          <p:cNvSpPr>
            <a:spLocks noGrp="1"/>
          </p:cNvSpPr>
          <p:nvPr>
            <p:ph type="subTitle" idx="1"/>
          </p:nvPr>
        </p:nvSpPr>
        <p:spPr>
          <a:xfrm>
            <a:off x="1751012" y="3886199"/>
            <a:ext cx="8676222" cy="2772177"/>
          </a:xfrm>
        </p:spPr>
        <p:txBody>
          <a:bodyPr>
            <a:normAutofit fontScale="92500" lnSpcReduction="10000"/>
          </a:bodyPr>
          <a:lstStyle/>
          <a:p>
            <a:r>
              <a:rPr lang="en-US" sz="4000" dirty="0" smtClean="0">
                <a:solidFill>
                  <a:srgbClr val="E818CA"/>
                </a:solidFill>
              </a:rPr>
              <a:t>By: Connor Wagner</a:t>
            </a:r>
          </a:p>
          <a:p>
            <a:r>
              <a:rPr lang="en-US" sz="4000" dirty="0" smtClean="0">
                <a:solidFill>
                  <a:srgbClr val="E818CA"/>
                </a:solidFill>
              </a:rPr>
              <a:t>Multimedia 1</a:t>
            </a:r>
          </a:p>
          <a:p>
            <a:r>
              <a:rPr lang="en-US" sz="4000" dirty="0" smtClean="0">
                <a:solidFill>
                  <a:srgbClr val="E818CA"/>
                </a:solidFill>
              </a:rPr>
              <a:t>Professor Caruso</a:t>
            </a:r>
          </a:p>
          <a:p>
            <a:r>
              <a:rPr lang="en-US" sz="4000" dirty="0" smtClean="0">
                <a:solidFill>
                  <a:srgbClr val="E818CA"/>
                </a:solidFill>
              </a:rPr>
              <a:t>Tuesday/Thursday 9:00</a:t>
            </a:r>
            <a:endParaRPr lang="en-US" sz="4000" dirty="0">
              <a:solidFill>
                <a:srgbClr val="E818CA"/>
              </a:solidFill>
            </a:endParaRPr>
          </a:p>
        </p:txBody>
      </p:sp>
      <p:pic>
        <p:nvPicPr>
          <p:cNvPr id="5" name="Picture 4"/>
          <p:cNvPicPr>
            <a:picLocks noChangeAspect="1"/>
          </p:cNvPicPr>
          <p:nvPr/>
        </p:nvPicPr>
        <p:blipFill>
          <a:blip r:embed="rId2"/>
          <a:stretch>
            <a:fillRect/>
          </a:stretch>
        </p:blipFill>
        <p:spPr>
          <a:xfrm>
            <a:off x="474662" y="3474277"/>
            <a:ext cx="2552700" cy="3000375"/>
          </a:xfrm>
          <a:prstGeom prst="rect">
            <a:avLst/>
          </a:prstGeom>
        </p:spPr>
      </p:pic>
      <p:pic>
        <p:nvPicPr>
          <p:cNvPr id="6" name="Picture 5"/>
          <p:cNvPicPr>
            <a:picLocks noChangeAspect="1"/>
          </p:cNvPicPr>
          <p:nvPr/>
        </p:nvPicPr>
        <p:blipFill>
          <a:blip r:embed="rId3"/>
          <a:stretch>
            <a:fillRect/>
          </a:stretch>
        </p:blipFill>
        <p:spPr>
          <a:xfrm rot="19970674">
            <a:off x="8651579" y="4132146"/>
            <a:ext cx="3314876" cy="1788946"/>
          </a:xfrm>
          <a:prstGeom prst="rect">
            <a:avLst/>
          </a:prstGeom>
        </p:spPr>
      </p:pic>
    </p:spTree>
    <p:extLst>
      <p:ext uri="{BB962C8B-B14F-4D97-AF65-F5344CB8AC3E}">
        <p14:creationId xmlns:p14="http://schemas.microsoft.com/office/powerpoint/2010/main" val="2567058848"/>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9905998" cy="2097974"/>
          </a:xfrm>
        </p:spPr>
        <p:txBody>
          <a:bodyPr>
            <a:normAutofit/>
          </a:bodyPr>
          <a:lstStyle/>
          <a:p>
            <a:pPr algn="ctr"/>
            <a:r>
              <a:rPr lang="en-US" sz="4000" dirty="0" smtClean="0">
                <a:solidFill>
                  <a:srgbClr val="FFC000"/>
                </a:solidFill>
                <a:latin typeface="Arial Black" panose="020B0A04020102020204" pitchFamily="34" charset="0"/>
                <a:ea typeface="Adobe Fan Heiti Std B" panose="020B0700000000000000" pitchFamily="34" charset="-128"/>
              </a:rPr>
              <a:t>Notable Episodes</a:t>
            </a:r>
            <a:endParaRPr lang="en-US" sz="4000" dirty="0">
              <a:solidFill>
                <a:srgbClr val="FFC000"/>
              </a:solidFill>
              <a:latin typeface="Arial Black" panose="020B0A04020102020204" pitchFamily="34" charset="0"/>
              <a:ea typeface="Adobe Fan Heiti Std B" panose="020B0700000000000000" pitchFamily="34" charset="-128"/>
            </a:endParaRPr>
          </a:p>
        </p:txBody>
      </p:sp>
      <p:pic>
        <p:nvPicPr>
          <p:cNvPr id="3" name="Picture 2"/>
          <p:cNvPicPr>
            <a:picLocks noChangeAspect="1"/>
          </p:cNvPicPr>
          <p:nvPr/>
        </p:nvPicPr>
        <p:blipFill>
          <a:blip r:embed="rId2"/>
          <a:stretch>
            <a:fillRect/>
          </a:stretch>
        </p:blipFill>
        <p:spPr>
          <a:xfrm>
            <a:off x="3585957" y="2943906"/>
            <a:ext cx="4952401" cy="3100634"/>
          </a:xfrm>
          <a:prstGeom prst="rect">
            <a:avLst/>
          </a:prstGeom>
        </p:spPr>
      </p:pic>
      <p:sp>
        <p:nvSpPr>
          <p:cNvPr id="4" name="Notched Right Arrow 3"/>
          <p:cNvSpPr/>
          <p:nvPr/>
        </p:nvSpPr>
        <p:spPr>
          <a:xfrm>
            <a:off x="9630888" y="5272644"/>
            <a:ext cx="2090057" cy="1306286"/>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hlinkClick r:id="rId3" action="ppaction://hlinksldjump"/>
              </a:rPr>
              <a:t>Episodes</a:t>
            </a:r>
            <a:endParaRPr lang="en-US" dirty="0"/>
          </a:p>
        </p:txBody>
      </p:sp>
      <p:sp>
        <p:nvSpPr>
          <p:cNvPr id="5" name="Left Arrow 4"/>
          <p:cNvSpPr/>
          <p:nvPr/>
        </p:nvSpPr>
        <p:spPr>
          <a:xfrm>
            <a:off x="522124" y="5272644"/>
            <a:ext cx="1971303" cy="130628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 to </a:t>
            </a:r>
            <a:r>
              <a:rPr lang="en-US" dirty="0" smtClean="0">
                <a:hlinkClick r:id="rId4" action="ppaction://hlinksldjump"/>
              </a:rPr>
              <a:t>Characters</a:t>
            </a:r>
            <a:endParaRPr lang="en-US" dirty="0"/>
          </a:p>
        </p:txBody>
      </p:sp>
    </p:spTree>
    <p:extLst>
      <p:ext uri="{BB962C8B-B14F-4D97-AF65-F5344CB8AC3E}">
        <p14:creationId xmlns:p14="http://schemas.microsoft.com/office/powerpoint/2010/main" val="17237658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1410" y="609601"/>
            <a:ext cx="3549121" cy="1772392"/>
          </a:xfrm>
        </p:spPr>
        <p:txBody>
          <a:bodyPr>
            <a:noAutofit/>
          </a:bodyPr>
          <a:lstStyle/>
          <a:p>
            <a:r>
              <a:rPr lang="en-US" dirty="0" smtClean="0">
                <a:solidFill>
                  <a:srgbClr val="FFC000"/>
                </a:solidFill>
              </a:rPr>
              <a:t>“Simpsons Roasting on an open fire” or “The Simpsons Christmas Special”</a:t>
            </a:r>
            <a:endParaRPr lang="en-US" dirty="0">
              <a:solidFill>
                <a:srgbClr val="FFC000"/>
              </a:solidFill>
            </a:endParaRPr>
          </a:p>
        </p:txBody>
      </p:sp>
      <p:sp>
        <p:nvSpPr>
          <p:cNvPr id="5" name="Text Placeholder 4"/>
          <p:cNvSpPr>
            <a:spLocks noGrp="1"/>
          </p:cNvSpPr>
          <p:nvPr>
            <p:ph type="body" sz="half" idx="2"/>
          </p:nvPr>
        </p:nvSpPr>
        <p:spPr>
          <a:xfrm>
            <a:off x="1141411" y="2381993"/>
            <a:ext cx="3549121" cy="4476007"/>
          </a:xfrm>
        </p:spPr>
        <p:txBody>
          <a:bodyPr>
            <a:normAutofit fontScale="92500" lnSpcReduction="20000"/>
          </a:bodyPr>
          <a:lstStyle/>
          <a:p>
            <a:pPr marL="285750" indent="-285750">
              <a:buFont typeface="Arial" panose="020B0604020202020204" pitchFamily="34" charset="0"/>
              <a:buChar char="•"/>
            </a:pPr>
            <a:r>
              <a:rPr lang="en-US" sz="2000" dirty="0" smtClean="0">
                <a:solidFill>
                  <a:srgbClr val="E818CA"/>
                </a:solidFill>
              </a:rPr>
              <a:t>First aired episode of the series</a:t>
            </a:r>
          </a:p>
          <a:p>
            <a:pPr marL="285750" indent="-285750">
              <a:buFont typeface="Arial" panose="020B0604020202020204" pitchFamily="34" charset="0"/>
              <a:buChar char="•"/>
            </a:pPr>
            <a:r>
              <a:rPr lang="en-US" sz="2000" dirty="0" smtClean="0">
                <a:solidFill>
                  <a:srgbClr val="E818CA"/>
                </a:solidFill>
              </a:rPr>
              <a:t>Family introduced</a:t>
            </a:r>
          </a:p>
          <a:p>
            <a:pPr marL="285750" indent="-285750">
              <a:buFont typeface="Arial" panose="020B0604020202020204" pitchFamily="34" charset="0"/>
              <a:buChar char="•"/>
            </a:pPr>
            <a:r>
              <a:rPr lang="en-US" sz="2000" dirty="0" smtClean="0">
                <a:solidFill>
                  <a:srgbClr val="E818CA"/>
                </a:solidFill>
              </a:rPr>
              <a:t>Family struggling with finances during holiday season</a:t>
            </a:r>
          </a:p>
          <a:p>
            <a:pPr marL="285750" indent="-285750">
              <a:buFont typeface="Arial" panose="020B0604020202020204" pitchFamily="34" charset="0"/>
              <a:buChar char="•"/>
            </a:pPr>
            <a:r>
              <a:rPr lang="en-US" sz="2000" dirty="0" smtClean="0">
                <a:solidFill>
                  <a:srgbClr val="E818CA"/>
                </a:solidFill>
              </a:rPr>
              <a:t>All material things once wanted by the kids are forgotten when Homer finds a stray dog from a racetrack to take home and keep as the family pet</a:t>
            </a:r>
          </a:p>
          <a:p>
            <a:pPr marL="285750" indent="-285750">
              <a:buFont typeface="Arial" panose="020B0604020202020204" pitchFamily="34" charset="0"/>
              <a:buChar char="•"/>
            </a:pPr>
            <a:r>
              <a:rPr lang="en-US" sz="2000" dirty="0" smtClean="0">
                <a:solidFill>
                  <a:srgbClr val="E818CA"/>
                </a:solidFill>
              </a:rPr>
              <a:t>Dog is introduced and named “Santa’s Little Helper”</a:t>
            </a:r>
          </a:p>
          <a:p>
            <a:pPr marL="285750" indent="-285750">
              <a:buFont typeface="Arial" panose="020B0604020202020204" pitchFamily="34" charset="0"/>
              <a:buChar char="•"/>
            </a:pPr>
            <a:endParaRPr lang="en-US" dirty="0">
              <a:solidFill>
                <a:srgbClr val="E818CA"/>
              </a:solidFill>
            </a:endParaRPr>
          </a:p>
        </p:txBody>
      </p:sp>
      <p:pic>
        <p:nvPicPr>
          <p:cNvPr id="7" name="Picture 6"/>
          <p:cNvPicPr>
            <a:picLocks noChangeAspect="1"/>
          </p:cNvPicPr>
          <p:nvPr/>
        </p:nvPicPr>
        <p:blipFill>
          <a:blip r:embed="rId3"/>
          <a:stretch>
            <a:fillRect/>
          </a:stretch>
        </p:blipFill>
        <p:spPr>
          <a:xfrm>
            <a:off x="6442756" y="3954483"/>
            <a:ext cx="4572000" cy="2446317"/>
          </a:xfrm>
          <a:prstGeom prst="rect">
            <a:avLst/>
          </a:prstGeom>
        </p:spPr>
      </p:pic>
      <p:sp>
        <p:nvSpPr>
          <p:cNvPr id="2" name="Left Arrow 1">
            <a:hlinkClick r:id="rId4" action="ppaction://hlinksldjump"/>
          </p:cNvPr>
          <p:cNvSpPr/>
          <p:nvPr/>
        </p:nvSpPr>
        <p:spPr>
          <a:xfrm>
            <a:off x="25129" y="5617029"/>
            <a:ext cx="1116281" cy="110440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YBax35ybpoo"/>
          <p:cNvPicPr>
            <a:picLocks noGrp="1" noRot="1" noChangeAspect="1"/>
          </p:cNvPicPr>
          <p:nvPr>
            <p:ph idx="1"/>
            <a:videoFile r:link="rId1"/>
          </p:nvPr>
        </p:nvPicPr>
        <p:blipFill>
          <a:blip r:embed="rId5"/>
          <a:stretch>
            <a:fillRect/>
          </a:stretch>
        </p:blipFill>
        <p:spPr>
          <a:xfrm>
            <a:off x="6442756" y="609601"/>
            <a:ext cx="4572000" cy="2571750"/>
          </a:xfrm>
          <a:prstGeom prst="rect">
            <a:avLst/>
          </a:prstGeom>
        </p:spPr>
      </p:pic>
    </p:spTree>
    <p:extLst>
      <p:ext uri="{BB962C8B-B14F-4D97-AF65-F5344CB8AC3E}">
        <p14:creationId xmlns:p14="http://schemas.microsoft.com/office/powerpoint/2010/main" val="465569690"/>
      </p:ext>
    </p:extLst>
  </p:cSld>
  <p:clrMapOvr>
    <a:masterClrMapping/>
  </p:clrMapOvr>
  <mc:AlternateContent xmlns:mc="http://schemas.openxmlformats.org/markup-compatibility/2006" xmlns:p14="http://schemas.microsoft.com/office/powerpoint/2010/main">
    <mc:Choice Requires="p14">
      <p:transition spd="slow" p14:dur="1500">
        <p:wheel spokes="1"/>
      </p:transition>
    </mc:Choice>
    <mc:Fallback xmlns="">
      <p:transition spd="slow">
        <p:wheel spokes="1"/>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cTn>
                <p:tgtEl>
                  <p:spTgt spid="8"/>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1411" y="261257"/>
            <a:ext cx="3549121" cy="902526"/>
          </a:xfrm>
        </p:spPr>
        <p:txBody>
          <a:bodyPr/>
          <a:lstStyle/>
          <a:p>
            <a:r>
              <a:rPr lang="en-US" dirty="0" smtClean="0">
                <a:solidFill>
                  <a:srgbClr val="FFC000"/>
                </a:solidFill>
              </a:rPr>
              <a:t>“Some Enchanted Evening”</a:t>
            </a:r>
            <a:endParaRPr lang="en-US" dirty="0">
              <a:solidFill>
                <a:srgbClr val="FFC000"/>
              </a:solidFill>
            </a:endParaRPr>
          </a:p>
        </p:txBody>
      </p:sp>
      <p:sp>
        <p:nvSpPr>
          <p:cNvPr id="7" name="Text Placeholder 6"/>
          <p:cNvSpPr>
            <a:spLocks noGrp="1"/>
          </p:cNvSpPr>
          <p:nvPr>
            <p:ph type="body" sz="half" idx="2"/>
          </p:nvPr>
        </p:nvSpPr>
        <p:spPr>
          <a:xfrm>
            <a:off x="1141411" y="1520044"/>
            <a:ext cx="3549121" cy="5438896"/>
          </a:xfrm>
        </p:spPr>
        <p:txBody>
          <a:bodyPr>
            <a:normAutofit fontScale="85000" lnSpcReduction="10000"/>
          </a:bodyPr>
          <a:lstStyle/>
          <a:p>
            <a:pPr marL="342900" indent="-342900">
              <a:buFont typeface="Arial" panose="020B0604020202020204" pitchFamily="34" charset="0"/>
              <a:buChar char="•"/>
            </a:pPr>
            <a:r>
              <a:rPr lang="en-US" sz="2100" dirty="0" smtClean="0">
                <a:solidFill>
                  <a:srgbClr val="E818CA"/>
                </a:solidFill>
              </a:rPr>
              <a:t>Thirteenth and final episode of season 1</a:t>
            </a:r>
          </a:p>
          <a:p>
            <a:pPr marL="342900" indent="-342900">
              <a:buFont typeface="Arial" panose="020B0604020202020204" pitchFamily="34" charset="0"/>
              <a:buChar char="•"/>
            </a:pPr>
            <a:r>
              <a:rPr lang="en-US" sz="2100" dirty="0" smtClean="0">
                <a:solidFill>
                  <a:srgbClr val="E818CA"/>
                </a:solidFill>
              </a:rPr>
              <a:t>Homer and Marge try to enjoy a nice evening out while the kids stay with a babysitter hired from an ad</a:t>
            </a:r>
          </a:p>
          <a:p>
            <a:pPr marL="342900" indent="-342900">
              <a:buFont typeface="Arial" panose="020B0604020202020204" pitchFamily="34" charset="0"/>
              <a:buChar char="•"/>
            </a:pPr>
            <a:r>
              <a:rPr lang="en-US" sz="2100" dirty="0" smtClean="0">
                <a:solidFill>
                  <a:srgbClr val="E818CA"/>
                </a:solidFill>
              </a:rPr>
              <a:t>Little do they know the babysitter they hired was on America’s Most Wanted and known as “The Babysitter Bandit”</a:t>
            </a:r>
          </a:p>
          <a:p>
            <a:pPr marL="342900" indent="-342900">
              <a:buFont typeface="Arial" panose="020B0604020202020204" pitchFamily="34" charset="0"/>
              <a:buChar char="•"/>
            </a:pPr>
            <a:r>
              <a:rPr lang="en-US" sz="2100" dirty="0" smtClean="0">
                <a:solidFill>
                  <a:srgbClr val="E818CA"/>
                </a:solidFill>
              </a:rPr>
              <a:t>The babysitter ties up the children and robs the house</a:t>
            </a:r>
          </a:p>
          <a:p>
            <a:pPr marL="342900" indent="-342900">
              <a:buFont typeface="Arial" panose="020B0604020202020204" pitchFamily="34" charset="0"/>
              <a:buChar char="•"/>
            </a:pPr>
            <a:r>
              <a:rPr lang="en-US" sz="2100" dirty="0" smtClean="0">
                <a:solidFill>
                  <a:srgbClr val="E818CA"/>
                </a:solidFill>
              </a:rPr>
              <a:t>Upon arriving home, Homer and Marge Mistakenly think the kids were the cause of the problems so Homer lets her go right before the police arrive</a:t>
            </a:r>
          </a:p>
          <a:p>
            <a:pPr marL="342900" indent="-342900">
              <a:buFont typeface="Arial" panose="020B0604020202020204" pitchFamily="34" charset="0"/>
              <a:buChar char="•"/>
            </a:pPr>
            <a:endParaRPr lang="en-US" sz="1900" dirty="0">
              <a:solidFill>
                <a:srgbClr val="E818CA"/>
              </a:solidFill>
            </a:endParaRPr>
          </a:p>
        </p:txBody>
      </p:sp>
      <p:pic>
        <p:nvPicPr>
          <p:cNvPr id="9" name="Picture 8"/>
          <p:cNvPicPr>
            <a:picLocks noChangeAspect="1"/>
          </p:cNvPicPr>
          <p:nvPr/>
        </p:nvPicPr>
        <p:blipFill>
          <a:blip r:embed="rId3"/>
          <a:stretch>
            <a:fillRect/>
          </a:stretch>
        </p:blipFill>
        <p:spPr>
          <a:xfrm>
            <a:off x="6502133" y="3942608"/>
            <a:ext cx="4572000" cy="2660073"/>
          </a:xfrm>
          <a:prstGeom prst="rect">
            <a:avLst/>
          </a:prstGeom>
        </p:spPr>
      </p:pic>
      <p:sp>
        <p:nvSpPr>
          <p:cNvPr id="2" name="Left Arrow 1">
            <a:hlinkClick r:id="rId4" action="ppaction://hlinksldjump"/>
          </p:cNvPr>
          <p:cNvSpPr/>
          <p:nvPr/>
        </p:nvSpPr>
        <p:spPr>
          <a:xfrm>
            <a:off x="0" y="5664530"/>
            <a:ext cx="1141411" cy="102127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MAfuJmzAx9A"/>
          <p:cNvPicPr>
            <a:picLocks noGrp="1" noRot="1" noChangeAspect="1"/>
          </p:cNvPicPr>
          <p:nvPr>
            <p:ph idx="1"/>
            <a:videoFile r:link="rId1"/>
          </p:nvPr>
        </p:nvPicPr>
        <p:blipFill>
          <a:blip r:embed="rId5"/>
          <a:stretch>
            <a:fillRect/>
          </a:stretch>
        </p:blipFill>
        <p:spPr>
          <a:xfrm>
            <a:off x="6502133" y="391885"/>
            <a:ext cx="4572000" cy="2571750"/>
          </a:xfrm>
          <a:prstGeom prst="rect">
            <a:avLst/>
          </a:prstGeom>
        </p:spPr>
      </p:pic>
    </p:spTree>
    <p:extLst>
      <p:ext uri="{BB962C8B-B14F-4D97-AF65-F5344CB8AC3E}">
        <p14:creationId xmlns:p14="http://schemas.microsoft.com/office/powerpoint/2010/main" val="3135104513"/>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1" y="478971"/>
            <a:ext cx="3549121" cy="762000"/>
          </a:xfrm>
        </p:spPr>
        <p:txBody>
          <a:bodyPr/>
          <a:lstStyle/>
          <a:p>
            <a:r>
              <a:rPr lang="en-US" dirty="0" smtClean="0">
                <a:solidFill>
                  <a:srgbClr val="FFC000"/>
                </a:solidFill>
              </a:rPr>
              <a:t>“Homer at Bat”</a:t>
            </a:r>
            <a:endParaRPr lang="en-US" dirty="0">
              <a:solidFill>
                <a:srgbClr val="FFC000"/>
              </a:solidFill>
            </a:endParaRPr>
          </a:p>
        </p:txBody>
      </p:sp>
      <p:sp>
        <p:nvSpPr>
          <p:cNvPr id="4" name="Text Placeholder 3"/>
          <p:cNvSpPr>
            <a:spLocks noGrp="1"/>
          </p:cNvSpPr>
          <p:nvPr>
            <p:ph type="body" sz="half" idx="2"/>
          </p:nvPr>
        </p:nvSpPr>
        <p:spPr>
          <a:xfrm>
            <a:off x="1141411" y="1240972"/>
            <a:ext cx="3549121" cy="5527964"/>
          </a:xfrm>
        </p:spPr>
        <p:txBody>
          <a:bodyPr>
            <a:normAutofit fontScale="92500" lnSpcReduction="10000"/>
          </a:bodyPr>
          <a:lstStyle/>
          <a:p>
            <a:pPr marL="285750" indent="-285750">
              <a:buFont typeface="Arial" panose="020B0604020202020204" pitchFamily="34" charset="0"/>
              <a:buChar char="•"/>
            </a:pPr>
            <a:r>
              <a:rPr lang="en-US" sz="1800" dirty="0" smtClean="0">
                <a:solidFill>
                  <a:srgbClr val="E818CA"/>
                </a:solidFill>
              </a:rPr>
              <a:t>3</a:t>
            </a:r>
            <a:r>
              <a:rPr lang="en-US" sz="1800" baseline="30000" dirty="0" smtClean="0">
                <a:solidFill>
                  <a:srgbClr val="E818CA"/>
                </a:solidFill>
              </a:rPr>
              <a:t>rd</a:t>
            </a:r>
            <a:r>
              <a:rPr lang="en-US" sz="1800" dirty="0" smtClean="0">
                <a:solidFill>
                  <a:srgbClr val="E818CA"/>
                </a:solidFill>
              </a:rPr>
              <a:t> season, 52</a:t>
            </a:r>
            <a:r>
              <a:rPr lang="en-US" sz="1800" baseline="30000" dirty="0" smtClean="0">
                <a:solidFill>
                  <a:srgbClr val="E818CA"/>
                </a:solidFill>
              </a:rPr>
              <a:t>nd</a:t>
            </a:r>
            <a:r>
              <a:rPr lang="en-US" sz="1800" dirty="0" smtClean="0">
                <a:solidFill>
                  <a:srgbClr val="E818CA"/>
                </a:solidFill>
              </a:rPr>
              <a:t> episode of the series</a:t>
            </a:r>
          </a:p>
          <a:p>
            <a:pPr marL="285750" indent="-285750">
              <a:buFont typeface="Arial" panose="020B0604020202020204" pitchFamily="34" charset="0"/>
              <a:buChar char="•"/>
            </a:pPr>
            <a:r>
              <a:rPr lang="en-US" sz="1800" dirty="0" smtClean="0">
                <a:solidFill>
                  <a:srgbClr val="E818CA"/>
                </a:solidFill>
              </a:rPr>
              <a:t>Mr. Burns bets $1 million a competing power plant’s owner that his softball team can beat theirs</a:t>
            </a:r>
          </a:p>
          <a:p>
            <a:pPr marL="285750" indent="-285750">
              <a:buFont typeface="Arial" panose="020B0604020202020204" pitchFamily="34" charset="0"/>
              <a:buChar char="•"/>
            </a:pPr>
            <a:r>
              <a:rPr lang="en-US" sz="1800" dirty="0" smtClean="0">
                <a:solidFill>
                  <a:srgbClr val="E818CA"/>
                </a:solidFill>
              </a:rPr>
              <a:t>Mr. Burns replaces his team of employees with nine professional Baseball Players</a:t>
            </a:r>
          </a:p>
          <a:p>
            <a:pPr marL="285750" indent="-285750">
              <a:buFont typeface="Arial" panose="020B0604020202020204" pitchFamily="34" charset="0"/>
              <a:buChar char="•"/>
            </a:pPr>
            <a:r>
              <a:rPr lang="en-US" sz="1800" dirty="0" smtClean="0">
                <a:solidFill>
                  <a:srgbClr val="E818CA"/>
                </a:solidFill>
              </a:rPr>
              <a:t>All nine players use their own voices in the episode including Ken Griffey Jr., Don Mattingly, Roger Clemens, Jose Canseco, and others</a:t>
            </a:r>
          </a:p>
          <a:p>
            <a:pPr marL="285750" indent="-285750">
              <a:buFont typeface="Arial" panose="020B0604020202020204" pitchFamily="34" charset="0"/>
              <a:buChar char="•"/>
            </a:pPr>
            <a:r>
              <a:rPr lang="en-US" sz="1800" dirty="0" smtClean="0">
                <a:solidFill>
                  <a:srgbClr val="E818CA"/>
                </a:solidFill>
              </a:rPr>
              <a:t>Homer comes up to bat with the bases loaded in the ninth inning. He gets hit in the head causing the lead runner to score as their team wins and Homer remains unconscious</a:t>
            </a:r>
            <a:endParaRPr lang="en-US" sz="1800" dirty="0">
              <a:solidFill>
                <a:srgbClr val="E818CA"/>
              </a:solidFill>
            </a:endParaRPr>
          </a:p>
        </p:txBody>
      </p:sp>
      <p:pic>
        <p:nvPicPr>
          <p:cNvPr id="6" name="Picture 5"/>
          <p:cNvPicPr>
            <a:picLocks noChangeAspect="1"/>
          </p:cNvPicPr>
          <p:nvPr/>
        </p:nvPicPr>
        <p:blipFill>
          <a:blip r:embed="rId3"/>
          <a:stretch>
            <a:fillRect/>
          </a:stretch>
        </p:blipFill>
        <p:spPr>
          <a:xfrm>
            <a:off x="6347754" y="3242500"/>
            <a:ext cx="4572000" cy="3526436"/>
          </a:xfrm>
          <a:prstGeom prst="rect">
            <a:avLst/>
          </a:prstGeom>
        </p:spPr>
      </p:pic>
      <p:sp>
        <p:nvSpPr>
          <p:cNvPr id="7" name="Left Arrow 6">
            <a:hlinkClick r:id="rId4" action="ppaction://hlinksldjump"/>
          </p:cNvPr>
          <p:cNvSpPr/>
          <p:nvPr/>
        </p:nvSpPr>
        <p:spPr>
          <a:xfrm>
            <a:off x="106878" y="5783283"/>
            <a:ext cx="1140031" cy="98565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lGca-sdko0k"/>
          <p:cNvPicPr>
            <a:picLocks noGrp="1" noRot="1" noChangeAspect="1"/>
          </p:cNvPicPr>
          <p:nvPr>
            <p:ph idx="1"/>
            <a:videoFile r:link="rId1"/>
          </p:nvPr>
        </p:nvPicPr>
        <p:blipFill>
          <a:blip r:embed="rId5"/>
          <a:stretch>
            <a:fillRect/>
          </a:stretch>
        </p:blipFill>
        <p:spPr>
          <a:xfrm>
            <a:off x="6347754" y="370734"/>
            <a:ext cx="4572000" cy="2571750"/>
          </a:xfrm>
          <a:prstGeom prst="rect">
            <a:avLst/>
          </a:prstGeom>
        </p:spPr>
      </p:pic>
    </p:spTree>
    <p:extLst>
      <p:ext uri="{BB962C8B-B14F-4D97-AF65-F5344CB8AC3E}">
        <p14:creationId xmlns:p14="http://schemas.microsoft.com/office/powerpoint/2010/main" val="698334746"/>
      </p:ext>
    </p:extLst>
  </p:cSld>
  <p:clrMapOvr>
    <a:masterClrMapping/>
  </p:clrMapOvr>
  <mc:AlternateContent xmlns:mc="http://schemas.openxmlformats.org/markup-compatibility/2006" xmlns:p14="http://schemas.microsoft.com/office/powerpoint/2010/main">
    <mc:Choice Requires="p14">
      <p:transition spd="slow" p14:dur="1750">
        <p14:prism isContent="1" isInverted="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cTn>
                <p:tgtEl>
                  <p:spTgt spid="8"/>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2658" y="27710"/>
            <a:ext cx="3549121" cy="1017319"/>
          </a:xfrm>
        </p:spPr>
        <p:txBody>
          <a:bodyPr/>
          <a:lstStyle/>
          <a:p>
            <a:r>
              <a:rPr lang="en-US" dirty="0" smtClean="0">
                <a:solidFill>
                  <a:srgbClr val="FFC000"/>
                </a:solidFill>
              </a:rPr>
              <a:t>“Cape </a:t>
            </a:r>
            <a:r>
              <a:rPr lang="en-US" dirty="0" err="1" smtClean="0">
                <a:solidFill>
                  <a:srgbClr val="FFC000"/>
                </a:solidFill>
              </a:rPr>
              <a:t>Feare</a:t>
            </a:r>
            <a:r>
              <a:rPr lang="en-US" dirty="0" smtClean="0">
                <a:solidFill>
                  <a:srgbClr val="FFC000"/>
                </a:solidFill>
              </a:rPr>
              <a:t>”</a:t>
            </a:r>
            <a:endParaRPr lang="en-US" dirty="0">
              <a:solidFill>
                <a:srgbClr val="FFC000"/>
              </a:solidFill>
            </a:endParaRPr>
          </a:p>
        </p:txBody>
      </p:sp>
      <p:sp>
        <p:nvSpPr>
          <p:cNvPr id="4" name="Text Placeholder 3"/>
          <p:cNvSpPr>
            <a:spLocks noGrp="1"/>
          </p:cNvSpPr>
          <p:nvPr>
            <p:ph type="body" sz="half" idx="2"/>
          </p:nvPr>
        </p:nvSpPr>
        <p:spPr>
          <a:xfrm>
            <a:off x="1141411" y="1045029"/>
            <a:ext cx="3549121" cy="5812971"/>
          </a:xfrm>
        </p:spPr>
        <p:txBody>
          <a:bodyPr>
            <a:noAutofit/>
          </a:bodyPr>
          <a:lstStyle/>
          <a:p>
            <a:pPr marL="285750" indent="-285750">
              <a:buFont typeface="Arial" panose="020B0604020202020204" pitchFamily="34" charset="0"/>
              <a:buChar char="•"/>
            </a:pPr>
            <a:r>
              <a:rPr lang="en-US" dirty="0" smtClean="0">
                <a:solidFill>
                  <a:srgbClr val="E818CA"/>
                </a:solidFill>
              </a:rPr>
              <a:t>Fifth season, 83</a:t>
            </a:r>
            <a:r>
              <a:rPr lang="en-US" baseline="30000" dirty="0" smtClean="0">
                <a:solidFill>
                  <a:srgbClr val="E818CA"/>
                </a:solidFill>
              </a:rPr>
              <a:t>rd</a:t>
            </a:r>
            <a:r>
              <a:rPr lang="en-US" dirty="0" smtClean="0">
                <a:solidFill>
                  <a:srgbClr val="E818CA"/>
                </a:solidFill>
              </a:rPr>
              <a:t> episode of the series</a:t>
            </a:r>
          </a:p>
          <a:p>
            <a:pPr marL="285750" indent="-285750">
              <a:buFont typeface="Arial" panose="020B0604020202020204" pitchFamily="34" charset="0"/>
              <a:buChar char="•"/>
            </a:pPr>
            <a:r>
              <a:rPr lang="en-US" dirty="0" smtClean="0">
                <a:solidFill>
                  <a:srgbClr val="E818CA"/>
                </a:solidFill>
              </a:rPr>
              <a:t>Bart receives a death threat in the mail </a:t>
            </a:r>
          </a:p>
          <a:p>
            <a:pPr marL="285750" indent="-285750">
              <a:buFont typeface="Arial" panose="020B0604020202020204" pitchFamily="34" charset="0"/>
              <a:buChar char="•"/>
            </a:pPr>
            <a:r>
              <a:rPr lang="en-US" dirty="0" smtClean="0">
                <a:solidFill>
                  <a:srgbClr val="E818CA"/>
                </a:solidFill>
              </a:rPr>
              <a:t>The letter was written by Sideshow Bob, a former actor on The </a:t>
            </a:r>
            <a:r>
              <a:rPr lang="en-US" dirty="0" err="1" smtClean="0">
                <a:solidFill>
                  <a:srgbClr val="E818CA"/>
                </a:solidFill>
              </a:rPr>
              <a:t>Krusty</a:t>
            </a:r>
            <a:r>
              <a:rPr lang="en-US" dirty="0" smtClean="0">
                <a:solidFill>
                  <a:srgbClr val="E818CA"/>
                </a:solidFill>
              </a:rPr>
              <a:t> The Clown Show</a:t>
            </a:r>
          </a:p>
          <a:p>
            <a:pPr marL="285750" indent="-285750">
              <a:buFont typeface="Arial" panose="020B0604020202020204" pitchFamily="34" charset="0"/>
              <a:buChar char="•"/>
            </a:pPr>
            <a:r>
              <a:rPr lang="en-US" dirty="0" smtClean="0">
                <a:solidFill>
                  <a:srgbClr val="E818CA"/>
                </a:solidFill>
              </a:rPr>
              <a:t>Bart had framed Bob on two prior occasions causing the actor to seek revenge</a:t>
            </a:r>
          </a:p>
          <a:p>
            <a:pPr marL="285750" indent="-285750">
              <a:buFont typeface="Arial" panose="020B0604020202020204" pitchFamily="34" charset="0"/>
              <a:buChar char="•"/>
            </a:pPr>
            <a:r>
              <a:rPr lang="en-US" dirty="0" smtClean="0">
                <a:solidFill>
                  <a:srgbClr val="E818CA"/>
                </a:solidFill>
              </a:rPr>
              <a:t>The Family is relocated in a witness protection program</a:t>
            </a:r>
          </a:p>
          <a:p>
            <a:pPr marL="285750" indent="-285750">
              <a:buFont typeface="Arial" panose="020B0604020202020204" pitchFamily="34" charset="0"/>
              <a:buChar char="•"/>
            </a:pPr>
            <a:r>
              <a:rPr lang="en-US" dirty="0" smtClean="0">
                <a:solidFill>
                  <a:srgbClr val="E818CA"/>
                </a:solidFill>
              </a:rPr>
              <a:t>Bob finds the family and attempts to kill Bart again but his plan is once again foiled and he is put back in jail</a:t>
            </a:r>
          </a:p>
          <a:p>
            <a:pPr marL="285750" indent="-285750">
              <a:buFont typeface="Arial" panose="020B0604020202020204" pitchFamily="34" charset="0"/>
              <a:buChar char="•"/>
            </a:pPr>
            <a:r>
              <a:rPr lang="en-US" dirty="0" smtClean="0">
                <a:solidFill>
                  <a:srgbClr val="E818CA"/>
                </a:solidFill>
              </a:rPr>
              <a:t>Episode based on popular Robert De </a:t>
            </a:r>
            <a:r>
              <a:rPr lang="en-US" dirty="0" err="1">
                <a:solidFill>
                  <a:srgbClr val="E818CA"/>
                </a:solidFill>
              </a:rPr>
              <a:t>N</a:t>
            </a:r>
            <a:r>
              <a:rPr lang="en-US" dirty="0" err="1" smtClean="0">
                <a:solidFill>
                  <a:srgbClr val="E818CA"/>
                </a:solidFill>
              </a:rPr>
              <a:t>iro</a:t>
            </a:r>
            <a:r>
              <a:rPr lang="en-US" dirty="0" smtClean="0">
                <a:solidFill>
                  <a:srgbClr val="E818CA"/>
                </a:solidFill>
              </a:rPr>
              <a:t> movie “Cape Fear”</a:t>
            </a:r>
          </a:p>
          <a:p>
            <a:pPr marL="285750" indent="-285750">
              <a:buFont typeface="Arial" panose="020B0604020202020204" pitchFamily="34" charset="0"/>
              <a:buChar char="•"/>
            </a:pPr>
            <a:r>
              <a:rPr lang="en-US" dirty="0" smtClean="0">
                <a:solidFill>
                  <a:srgbClr val="E818CA"/>
                </a:solidFill>
              </a:rPr>
              <a:t>Sideshow Bob is voiced by famous actor Kelsey </a:t>
            </a:r>
            <a:r>
              <a:rPr lang="en-US" dirty="0" err="1" smtClean="0">
                <a:solidFill>
                  <a:srgbClr val="E818CA"/>
                </a:solidFill>
              </a:rPr>
              <a:t>Grammer</a:t>
            </a:r>
            <a:endParaRPr lang="en-US" dirty="0">
              <a:solidFill>
                <a:srgbClr val="E818CA"/>
              </a:solidFill>
            </a:endParaRPr>
          </a:p>
        </p:txBody>
      </p:sp>
      <p:pic>
        <p:nvPicPr>
          <p:cNvPr id="6" name="Picture 5"/>
          <p:cNvPicPr>
            <a:picLocks noChangeAspect="1"/>
          </p:cNvPicPr>
          <p:nvPr/>
        </p:nvPicPr>
        <p:blipFill>
          <a:blip r:embed="rId3"/>
          <a:stretch>
            <a:fillRect/>
          </a:stretch>
        </p:blipFill>
        <p:spPr>
          <a:xfrm>
            <a:off x="6507678" y="3951513"/>
            <a:ext cx="4572000" cy="2496787"/>
          </a:xfrm>
          <a:prstGeom prst="rect">
            <a:avLst/>
          </a:prstGeom>
        </p:spPr>
      </p:pic>
      <p:sp>
        <p:nvSpPr>
          <p:cNvPr id="3" name="Left Arrow 2">
            <a:hlinkClick r:id="rId4" action="ppaction://hlinksldjump"/>
          </p:cNvPr>
          <p:cNvSpPr/>
          <p:nvPr/>
        </p:nvSpPr>
        <p:spPr>
          <a:xfrm>
            <a:off x="0" y="5747657"/>
            <a:ext cx="1141411" cy="111034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858-zjNPbnM"/>
          <p:cNvPicPr>
            <a:picLocks noGrp="1" noRot="1" noChangeAspect="1"/>
          </p:cNvPicPr>
          <p:nvPr>
            <p:ph idx="1"/>
            <a:videoFile r:link="rId1"/>
          </p:nvPr>
        </p:nvPicPr>
        <p:blipFill>
          <a:blip r:embed="rId5"/>
          <a:stretch>
            <a:fillRect/>
          </a:stretch>
        </p:blipFill>
        <p:spPr>
          <a:xfrm>
            <a:off x="6507678" y="441984"/>
            <a:ext cx="4572000" cy="2645600"/>
          </a:xfrm>
          <a:prstGeom prst="rect">
            <a:avLst/>
          </a:prstGeom>
        </p:spPr>
      </p:pic>
    </p:spTree>
    <p:extLst>
      <p:ext uri="{BB962C8B-B14F-4D97-AF65-F5344CB8AC3E}">
        <p14:creationId xmlns:p14="http://schemas.microsoft.com/office/powerpoint/2010/main" val="268352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cTn>
                <p:tgtEl>
                  <p:spTgt spid="8"/>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832833"/>
          </a:xfrm>
        </p:spPr>
        <p:txBody>
          <a:bodyPr/>
          <a:lstStyle/>
          <a:p>
            <a:r>
              <a:rPr lang="en-US" dirty="0" smtClean="0">
                <a:solidFill>
                  <a:srgbClr val="FFC000"/>
                </a:solidFill>
                <a:latin typeface="Arial Black" panose="020B0A04020102020204" pitchFamily="34" charset="0"/>
              </a:rPr>
              <a:t>Works Cited</a:t>
            </a:r>
            <a:endParaRPr lang="en-US" dirty="0">
              <a:solidFill>
                <a:srgbClr val="FFC000"/>
              </a:solidFill>
              <a:latin typeface="Arial Black" panose="020B0A04020102020204" pitchFamily="34" charset="0"/>
            </a:endParaRPr>
          </a:p>
        </p:txBody>
      </p:sp>
      <p:sp>
        <p:nvSpPr>
          <p:cNvPr id="3" name="Subtitle 2"/>
          <p:cNvSpPr>
            <a:spLocks noGrp="1"/>
          </p:cNvSpPr>
          <p:nvPr>
            <p:ph type="subTitle" idx="1"/>
          </p:nvPr>
        </p:nvSpPr>
        <p:spPr>
          <a:xfrm>
            <a:off x="1751012" y="1609859"/>
            <a:ext cx="8676222" cy="5123450"/>
          </a:xfrm>
        </p:spPr>
        <p:txBody>
          <a:bodyPr>
            <a:normAutofit lnSpcReduction="10000"/>
          </a:bodyPr>
          <a:lstStyle/>
          <a:p>
            <a:pPr marL="342900" indent="-342900" algn="l">
              <a:buFont typeface="Arial" panose="020B0604020202020204" pitchFamily="34" charset="0"/>
              <a:buChar char="•"/>
            </a:pPr>
            <a:r>
              <a:rPr lang="en-US" sz="1600" dirty="0">
                <a:hlinkClick r:id="rId2"/>
              </a:rPr>
              <a:t>http://</a:t>
            </a:r>
            <a:r>
              <a:rPr lang="en-US" sz="1600" dirty="0" smtClean="0">
                <a:hlinkClick r:id="rId2"/>
              </a:rPr>
              <a:t>simpsons.wikia.com/wiki/Simpsons_Wiki</a:t>
            </a:r>
            <a:endParaRPr lang="en-US" sz="1600" dirty="0" smtClean="0"/>
          </a:p>
          <a:p>
            <a:pPr marL="342900" indent="-342900" algn="l">
              <a:buFont typeface="Arial" panose="020B0604020202020204" pitchFamily="34" charset="0"/>
              <a:buChar char="•"/>
            </a:pPr>
            <a:r>
              <a:rPr lang="en-US" sz="1600" dirty="0">
                <a:hlinkClick r:id="rId3"/>
              </a:rPr>
              <a:t>http://www.simpsonsworld.com</a:t>
            </a:r>
            <a:r>
              <a:rPr lang="en-US" sz="1600" dirty="0" smtClean="0">
                <a:hlinkClick r:id="rId3"/>
              </a:rPr>
              <a:t>/</a:t>
            </a:r>
            <a:endParaRPr lang="en-US" sz="1600" dirty="0" smtClean="0"/>
          </a:p>
          <a:p>
            <a:pPr algn="l"/>
            <a:r>
              <a:rPr lang="en-US" sz="1600" dirty="0" smtClean="0"/>
              <a:t>Homer Video</a:t>
            </a:r>
          </a:p>
          <a:p>
            <a:pPr algn="l"/>
            <a:r>
              <a:rPr lang="en-US" sz="1600" dirty="0">
                <a:hlinkClick r:id="rId4"/>
              </a:rPr>
              <a:t>https://</a:t>
            </a:r>
            <a:r>
              <a:rPr lang="en-US" sz="1600" dirty="0" smtClean="0">
                <a:hlinkClick r:id="rId4"/>
              </a:rPr>
              <a:t>youtu.be/x3TWPk5JW6w</a:t>
            </a:r>
            <a:endParaRPr lang="en-US" sz="1600" dirty="0" smtClean="0"/>
          </a:p>
          <a:p>
            <a:pPr algn="l"/>
            <a:r>
              <a:rPr lang="en-US" sz="1600" dirty="0" smtClean="0"/>
              <a:t>Marge Video</a:t>
            </a:r>
          </a:p>
          <a:p>
            <a:pPr algn="l"/>
            <a:r>
              <a:rPr lang="en-US" sz="1600" dirty="0">
                <a:hlinkClick r:id="rId5"/>
              </a:rPr>
              <a:t>https://</a:t>
            </a:r>
            <a:r>
              <a:rPr lang="en-US" sz="1600" dirty="0" smtClean="0">
                <a:hlinkClick r:id="rId5"/>
              </a:rPr>
              <a:t>youtu.be/vRDrXF1vZJA</a:t>
            </a:r>
            <a:endParaRPr lang="en-US" sz="1600" dirty="0" smtClean="0"/>
          </a:p>
          <a:p>
            <a:pPr algn="l"/>
            <a:r>
              <a:rPr lang="en-US" sz="1600" dirty="0" smtClean="0"/>
              <a:t>Bart Video</a:t>
            </a:r>
          </a:p>
          <a:p>
            <a:pPr algn="l"/>
            <a:r>
              <a:rPr lang="en-US" sz="1600" dirty="0">
                <a:hlinkClick r:id="rId6"/>
              </a:rPr>
              <a:t>https://</a:t>
            </a:r>
            <a:r>
              <a:rPr lang="en-US" sz="1600" dirty="0" smtClean="0">
                <a:hlinkClick r:id="rId6"/>
              </a:rPr>
              <a:t>youtu.be/RWU8WVY5In4</a:t>
            </a:r>
            <a:endParaRPr lang="en-US" sz="1600" dirty="0"/>
          </a:p>
          <a:p>
            <a:pPr algn="l"/>
            <a:r>
              <a:rPr lang="en-US" sz="1600" dirty="0" smtClean="0"/>
              <a:t>Lisa Video</a:t>
            </a:r>
          </a:p>
          <a:p>
            <a:pPr algn="l"/>
            <a:r>
              <a:rPr lang="en-US" sz="1600" dirty="0">
                <a:hlinkClick r:id="rId7"/>
              </a:rPr>
              <a:t>https://</a:t>
            </a:r>
            <a:r>
              <a:rPr lang="en-US" sz="1600" dirty="0" smtClean="0">
                <a:hlinkClick r:id="rId7"/>
              </a:rPr>
              <a:t>youtu.be/FjzpQAcH-2Q</a:t>
            </a:r>
            <a:endParaRPr lang="en-US" sz="1600" dirty="0" smtClean="0"/>
          </a:p>
          <a:p>
            <a:pPr algn="l"/>
            <a:r>
              <a:rPr lang="en-US" sz="1600" dirty="0" smtClean="0"/>
              <a:t>Maggie Video</a:t>
            </a:r>
          </a:p>
          <a:p>
            <a:pPr algn="l"/>
            <a:r>
              <a:rPr lang="en-US" sz="1600" dirty="0">
                <a:hlinkClick r:id="rId8"/>
              </a:rPr>
              <a:t>https://</a:t>
            </a:r>
            <a:r>
              <a:rPr lang="en-US" sz="1600" dirty="0" smtClean="0">
                <a:hlinkClick r:id="rId8"/>
              </a:rPr>
              <a:t>youtu.be/73CQHEPGedY</a:t>
            </a:r>
            <a:endParaRPr lang="en-US" sz="1600" dirty="0" smtClean="0"/>
          </a:p>
          <a:p>
            <a:pPr algn="l"/>
            <a:r>
              <a:rPr lang="en-US" sz="1600" dirty="0" smtClean="0"/>
              <a:t>“Simpsons Roasting on an Open Fire” Video</a:t>
            </a:r>
          </a:p>
          <a:p>
            <a:pPr algn="l"/>
            <a:r>
              <a:rPr lang="en-US" sz="1600" dirty="0">
                <a:hlinkClick r:id="rId9"/>
              </a:rPr>
              <a:t>https://</a:t>
            </a:r>
            <a:r>
              <a:rPr lang="en-US" sz="1600" dirty="0" smtClean="0">
                <a:hlinkClick r:id="rId9"/>
              </a:rPr>
              <a:t>youtu.be/YBax35ybpoo</a:t>
            </a:r>
            <a:endParaRPr lang="en-US" sz="1600" dirty="0" smtClean="0"/>
          </a:p>
          <a:p>
            <a:pPr algn="l"/>
            <a:endParaRPr lang="en-US" sz="1600" dirty="0" smtClean="0"/>
          </a:p>
          <a:p>
            <a:pPr algn="l"/>
            <a:endParaRPr lang="en-US" sz="1600" dirty="0" smtClean="0"/>
          </a:p>
          <a:p>
            <a:pPr algn="l"/>
            <a:endParaRPr lang="en-US" dirty="0" smtClean="0"/>
          </a:p>
          <a:p>
            <a:pPr marL="342900" indent="-342900" algn="l">
              <a:buFont typeface="Arial" panose="020B0604020202020204" pitchFamily="34" charset="0"/>
              <a:buChar char="•"/>
            </a:pPr>
            <a:endParaRPr lang="en-US" dirty="0" smtClean="0"/>
          </a:p>
          <a:p>
            <a:pPr marL="342900" indent="-342900" algn="l">
              <a:buFont typeface="Arial" panose="020B0604020202020204" pitchFamily="34" charset="0"/>
              <a:buChar char="•"/>
            </a:pPr>
            <a:endParaRPr lang="en-US" dirty="0" smtClean="0"/>
          </a:p>
        </p:txBody>
      </p:sp>
      <p:pic>
        <p:nvPicPr>
          <p:cNvPr id="4" name="Picture 3"/>
          <p:cNvPicPr>
            <a:picLocks noChangeAspect="1"/>
          </p:cNvPicPr>
          <p:nvPr/>
        </p:nvPicPr>
        <p:blipFill>
          <a:blip r:embed="rId10"/>
          <a:stretch>
            <a:fillRect/>
          </a:stretch>
        </p:blipFill>
        <p:spPr>
          <a:xfrm>
            <a:off x="7279574" y="1609858"/>
            <a:ext cx="4393870" cy="2570255"/>
          </a:xfrm>
          <a:prstGeom prst="rect">
            <a:avLst/>
          </a:prstGeom>
        </p:spPr>
      </p:pic>
      <p:pic>
        <p:nvPicPr>
          <p:cNvPr id="5" name="Picture 4"/>
          <p:cNvPicPr>
            <a:picLocks noChangeAspect="1"/>
          </p:cNvPicPr>
          <p:nvPr/>
        </p:nvPicPr>
        <p:blipFill>
          <a:blip r:embed="rId11"/>
          <a:stretch>
            <a:fillRect/>
          </a:stretch>
        </p:blipFill>
        <p:spPr>
          <a:xfrm>
            <a:off x="7279574" y="4356024"/>
            <a:ext cx="4393870" cy="2377285"/>
          </a:xfrm>
          <a:prstGeom prst="rect">
            <a:avLst/>
          </a:prstGeom>
        </p:spPr>
      </p:pic>
    </p:spTree>
    <p:extLst>
      <p:ext uri="{BB962C8B-B14F-4D97-AF65-F5344CB8AC3E}">
        <p14:creationId xmlns:p14="http://schemas.microsoft.com/office/powerpoint/2010/main" val="981317449"/>
      </p:ext>
    </p:extLst>
  </p:cSld>
  <p:clrMapOvr>
    <a:masterClrMapping/>
  </p:clrMapOvr>
  <mc:AlternateContent xmlns:mc="http://schemas.openxmlformats.org/markup-compatibility/2006" xmlns:p14="http://schemas.microsoft.com/office/powerpoint/2010/main">
    <mc:Choice Requires="p14">
      <p:transition spd="slow" p14:dur="1500">
        <p14:warp dir="in"/>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751012" y="609601"/>
            <a:ext cx="8676222" cy="946067"/>
          </a:xfrm>
        </p:spPr>
        <p:txBody>
          <a:bodyPr/>
          <a:lstStyle/>
          <a:p>
            <a:r>
              <a:rPr lang="en-US" dirty="0" smtClean="0">
                <a:solidFill>
                  <a:srgbClr val="FFC000"/>
                </a:solidFill>
                <a:latin typeface="Arial Black" panose="020B0A04020102020204" pitchFamily="34" charset="0"/>
              </a:rPr>
              <a:t>Works Cited (cont</a:t>
            </a:r>
            <a:r>
              <a:rPr lang="en-US" dirty="0">
                <a:solidFill>
                  <a:srgbClr val="FFC000"/>
                </a:solidFill>
                <a:latin typeface="Arial Black" panose="020B0A04020102020204" pitchFamily="34" charset="0"/>
              </a:rPr>
              <a:t>.</a:t>
            </a:r>
            <a:r>
              <a:rPr lang="en-US" dirty="0" smtClean="0">
                <a:solidFill>
                  <a:srgbClr val="FFC000"/>
                </a:solidFill>
                <a:latin typeface="Arial Black" panose="020B0A04020102020204" pitchFamily="34" charset="0"/>
              </a:rPr>
              <a:t>)</a:t>
            </a:r>
            <a:endParaRPr lang="en-US" dirty="0">
              <a:solidFill>
                <a:srgbClr val="FFC000"/>
              </a:solidFill>
              <a:latin typeface="Arial Black" panose="020B0A04020102020204" pitchFamily="34" charset="0"/>
            </a:endParaRPr>
          </a:p>
        </p:txBody>
      </p:sp>
      <p:sp>
        <p:nvSpPr>
          <p:cNvPr id="5" name="Subtitle 4"/>
          <p:cNvSpPr>
            <a:spLocks noGrp="1"/>
          </p:cNvSpPr>
          <p:nvPr>
            <p:ph type="subTitle" idx="1"/>
          </p:nvPr>
        </p:nvSpPr>
        <p:spPr>
          <a:xfrm>
            <a:off x="1751012" y="1686295"/>
            <a:ext cx="8676222" cy="5011387"/>
          </a:xfrm>
        </p:spPr>
        <p:txBody>
          <a:bodyPr/>
          <a:lstStyle/>
          <a:p>
            <a:pPr marL="342900" indent="-342900" algn="l">
              <a:buFont typeface="Arial" panose="020B0604020202020204" pitchFamily="34" charset="0"/>
              <a:buChar char="•"/>
            </a:pPr>
            <a:r>
              <a:rPr lang="en-US" sz="1800" dirty="0" smtClean="0"/>
              <a:t>“Some Enchanted Evening” Video</a:t>
            </a:r>
          </a:p>
          <a:p>
            <a:pPr algn="l"/>
            <a:r>
              <a:rPr lang="en-US" sz="1800" dirty="0">
                <a:hlinkClick r:id="rId2"/>
              </a:rPr>
              <a:t>https://</a:t>
            </a:r>
            <a:r>
              <a:rPr lang="en-US" sz="1800" dirty="0" smtClean="0">
                <a:hlinkClick r:id="rId2"/>
              </a:rPr>
              <a:t>youtu.be/MAfuJmzAx9A</a:t>
            </a:r>
            <a:endParaRPr lang="en-US" sz="1800" dirty="0" smtClean="0"/>
          </a:p>
          <a:p>
            <a:pPr marL="342900" indent="-342900" algn="l">
              <a:buFont typeface="Arial" panose="020B0604020202020204" pitchFamily="34" charset="0"/>
              <a:buChar char="•"/>
            </a:pPr>
            <a:r>
              <a:rPr lang="en-US" sz="1800" dirty="0" smtClean="0"/>
              <a:t>“</a:t>
            </a:r>
            <a:r>
              <a:rPr lang="en-US" sz="1800" dirty="0" smtClean="0"/>
              <a:t>Homer at Bat” Video</a:t>
            </a:r>
          </a:p>
          <a:p>
            <a:pPr algn="l"/>
            <a:r>
              <a:rPr lang="en-US" sz="1800" dirty="0">
                <a:hlinkClick r:id="rId3"/>
              </a:rPr>
              <a:t>https://</a:t>
            </a:r>
            <a:r>
              <a:rPr lang="en-US" sz="1800" dirty="0" smtClean="0">
                <a:hlinkClick r:id="rId3"/>
              </a:rPr>
              <a:t>youtu.be/lGca-sdko0k</a:t>
            </a:r>
            <a:endParaRPr lang="en-US" sz="1800" dirty="0" smtClean="0"/>
          </a:p>
          <a:p>
            <a:pPr marL="342900" indent="-342900" algn="l">
              <a:buFont typeface="Arial" panose="020B0604020202020204" pitchFamily="34" charset="0"/>
              <a:buChar char="•"/>
            </a:pPr>
            <a:r>
              <a:rPr lang="en-US" sz="1800" dirty="0"/>
              <a:t>“Cape </a:t>
            </a:r>
            <a:r>
              <a:rPr lang="en-US" sz="1800" dirty="0" err="1"/>
              <a:t>Feare</a:t>
            </a:r>
            <a:r>
              <a:rPr lang="en-US" sz="1800" dirty="0"/>
              <a:t>” Video</a:t>
            </a:r>
          </a:p>
          <a:p>
            <a:pPr algn="l"/>
            <a:r>
              <a:rPr lang="en-US" sz="1800" dirty="0">
                <a:hlinkClick r:id="rId4"/>
              </a:rPr>
              <a:t>https://</a:t>
            </a:r>
            <a:r>
              <a:rPr lang="en-US" sz="1800" dirty="0" smtClean="0">
                <a:hlinkClick r:id="rId4"/>
              </a:rPr>
              <a:t>youtu.be/858-zjNPbnM</a:t>
            </a:r>
            <a:endParaRPr lang="en-US" sz="1800" dirty="0" smtClean="0"/>
          </a:p>
          <a:p>
            <a:pPr algn="l"/>
            <a:endParaRPr lang="en-US" dirty="0" smtClean="0"/>
          </a:p>
          <a:p>
            <a:pPr algn="l"/>
            <a:endParaRPr lang="en-US" dirty="0" smtClean="0"/>
          </a:p>
          <a:p>
            <a:pPr algn="l"/>
            <a:endParaRPr lang="en-US" dirty="0" smtClean="0"/>
          </a:p>
          <a:p>
            <a:pPr marL="342900" indent="-342900" algn="l">
              <a:buFont typeface="Arial" panose="020B0604020202020204" pitchFamily="34" charset="0"/>
              <a:buChar char="•"/>
            </a:pPr>
            <a:endParaRPr lang="en-US" dirty="0"/>
          </a:p>
        </p:txBody>
      </p:sp>
      <p:sp>
        <p:nvSpPr>
          <p:cNvPr id="2" name="Oval 1">
            <a:hlinkClick r:id="rId5" action="ppaction://hlinksldjump"/>
          </p:cNvPr>
          <p:cNvSpPr/>
          <p:nvPr/>
        </p:nvSpPr>
        <p:spPr>
          <a:xfrm>
            <a:off x="8533818" y="5196938"/>
            <a:ext cx="2030681" cy="12350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hlinkClick r:id="rId5" action="ppaction://hlinksldjump"/>
              </a:rPr>
              <a:t>About</a:t>
            </a:r>
            <a:r>
              <a:rPr lang="en-US" dirty="0" smtClean="0"/>
              <a:t> The Simpsons</a:t>
            </a:r>
            <a:endParaRPr lang="en-US" dirty="0"/>
          </a:p>
        </p:txBody>
      </p:sp>
      <p:sp>
        <p:nvSpPr>
          <p:cNvPr id="3" name="Isosceles Triangle 2">
            <a:hlinkClick r:id="rId6" action="ppaction://hlinksldjump"/>
          </p:cNvPr>
          <p:cNvSpPr/>
          <p:nvPr/>
        </p:nvSpPr>
        <p:spPr>
          <a:xfrm>
            <a:off x="441572" y="5142016"/>
            <a:ext cx="2933205" cy="129441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Characters</a:t>
            </a:r>
            <a:endParaRPr lang="en-US" dirty="0"/>
          </a:p>
        </p:txBody>
      </p:sp>
      <p:sp>
        <p:nvSpPr>
          <p:cNvPr id="6" name="Rectangle 5">
            <a:hlinkClick r:id="rId7" action="ppaction://hlinksldjump"/>
          </p:cNvPr>
          <p:cNvSpPr/>
          <p:nvPr/>
        </p:nvSpPr>
        <p:spPr>
          <a:xfrm>
            <a:off x="5007590" y="5142016"/>
            <a:ext cx="1893415" cy="12944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Episodes</a:t>
            </a:r>
            <a:endParaRPr lang="en-US" dirty="0"/>
          </a:p>
        </p:txBody>
      </p:sp>
      <p:pic>
        <p:nvPicPr>
          <p:cNvPr id="7" name="Picture 6"/>
          <p:cNvPicPr>
            <a:picLocks noChangeAspect="1"/>
          </p:cNvPicPr>
          <p:nvPr/>
        </p:nvPicPr>
        <p:blipFill>
          <a:blip r:embed="rId8"/>
          <a:stretch>
            <a:fillRect/>
          </a:stretch>
        </p:blipFill>
        <p:spPr>
          <a:xfrm>
            <a:off x="7414269" y="1885208"/>
            <a:ext cx="4269778" cy="2306780"/>
          </a:xfrm>
          <a:prstGeom prst="rect">
            <a:avLst/>
          </a:prstGeom>
        </p:spPr>
      </p:pic>
    </p:spTree>
    <p:extLst>
      <p:ext uri="{BB962C8B-B14F-4D97-AF65-F5344CB8AC3E}">
        <p14:creationId xmlns:p14="http://schemas.microsoft.com/office/powerpoint/2010/main" val="1887445976"/>
      </p:ext>
    </p:extLst>
  </p:cSld>
  <p:clrMapOvr>
    <a:masterClrMapping/>
  </p:clrMapOvr>
  <mc:AlternateContent xmlns:mc="http://schemas.openxmlformats.org/markup-compatibility/2006" xmlns:p14="http://schemas.microsoft.com/office/powerpoint/2010/main">
    <mc:Choice Requires="p14">
      <p:transition spd="slow" p14:dur="1500">
        <p14:pan dir="u"/>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9905998" cy="961623"/>
          </a:xfrm>
        </p:spPr>
        <p:txBody>
          <a:bodyPr/>
          <a:lstStyle/>
          <a:p>
            <a:pPr algn="ctr"/>
            <a:r>
              <a:rPr lang="en-US" sz="4000" dirty="0" smtClean="0">
                <a:solidFill>
                  <a:srgbClr val="FFC000"/>
                </a:solidFill>
                <a:latin typeface="Arial Black" panose="020B0A04020102020204" pitchFamily="34" charset="0"/>
              </a:rPr>
              <a:t>About the Simpsons</a:t>
            </a:r>
            <a:r>
              <a:rPr lang="en-US" dirty="0" smtClean="0"/>
              <a:t>	</a:t>
            </a:r>
            <a:endParaRPr lang="en-US" dirty="0"/>
          </a:p>
        </p:txBody>
      </p:sp>
      <p:sp>
        <p:nvSpPr>
          <p:cNvPr id="3" name="Content Placeholder 2"/>
          <p:cNvSpPr>
            <a:spLocks noGrp="1"/>
          </p:cNvSpPr>
          <p:nvPr>
            <p:ph idx="1"/>
          </p:nvPr>
        </p:nvSpPr>
        <p:spPr>
          <a:xfrm>
            <a:off x="1141413" y="1571223"/>
            <a:ext cx="9905998" cy="3464416"/>
          </a:xfrm>
        </p:spPr>
        <p:txBody>
          <a:bodyPr>
            <a:normAutofit/>
          </a:bodyPr>
          <a:lstStyle/>
          <a:p>
            <a:pPr marL="0" indent="0">
              <a:buNone/>
            </a:pPr>
            <a:r>
              <a:rPr lang="en-US" dirty="0" smtClean="0"/>
              <a:t>The Simpsons was first introduced to audiences as a short on “The </a:t>
            </a:r>
            <a:r>
              <a:rPr lang="en-US" dirty="0"/>
              <a:t>T</a:t>
            </a:r>
            <a:r>
              <a:rPr lang="en-US" dirty="0" smtClean="0"/>
              <a:t>racey </a:t>
            </a:r>
            <a:r>
              <a:rPr lang="en-US" dirty="0"/>
              <a:t>U</a:t>
            </a:r>
            <a:r>
              <a:rPr lang="en-US" dirty="0" smtClean="0"/>
              <a:t>llman Show”, a sketch comedy show in 1987. After receiving national recognition, the show received a contract to start with FOX in1989, and hasn’t looked back since. The yellow people of Springfield were made famous and common in many households across America. The cartoon family represented the “modern” American family, which so many fell in love with. Americans were intrigued by the “adult cartoon” idea for a show, as the show boomed and continues to boom even into it’s 28</a:t>
            </a:r>
            <a:r>
              <a:rPr lang="en-US" baseline="30000" dirty="0" smtClean="0"/>
              <a:t>th</a:t>
            </a:r>
            <a:r>
              <a:rPr lang="en-US" dirty="0" smtClean="0"/>
              <a:t> season on TV. </a:t>
            </a:r>
            <a:endParaRPr lang="en-US" dirty="0"/>
          </a:p>
        </p:txBody>
      </p:sp>
      <p:pic>
        <p:nvPicPr>
          <p:cNvPr id="4" name="Picture 3"/>
          <p:cNvPicPr>
            <a:picLocks noChangeAspect="1"/>
          </p:cNvPicPr>
          <p:nvPr/>
        </p:nvPicPr>
        <p:blipFill>
          <a:blip r:embed="rId2"/>
          <a:stretch>
            <a:fillRect/>
          </a:stretch>
        </p:blipFill>
        <p:spPr>
          <a:xfrm>
            <a:off x="456749" y="4880882"/>
            <a:ext cx="5337421" cy="1781175"/>
          </a:xfrm>
          <a:prstGeom prst="rect">
            <a:avLst/>
          </a:prstGeom>
        </p:spPr>
      </p:pic>
      <p:sp>
        <p:nvSpPr>
          <p:cNvPr id="5" name="Left-Right Arrow 4">
            <a:hlinkClick r:id="rId3" action="ppaction://hlinksldjump"/>
          </p:cNvPr>
          <p:cNvSpPr/>
          <p:nvPr/>
        </p:nvSpPr>
        <p:spPr>
          <a:xfrm>
            <a:off x="6578930" y="5510151"/>
            <a:ext cx="2386940" cy="115190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hlinkClick r:id="rId3" action="ppaction://hlinksldjump"/>
              </a:rPr>
              <a:t>Characters</a:t>
            </a:r>
            <a:endParaRPr lang="en-US" sz="2000" dirty="0"/>
          </a:p>
        </p:txBody>
      </p:sp>
      <p:sp>
        <p:nvSpPr>
          <p:cNvPr id="7" name="Pentagon 6">
            <a:hlinkClick r:id="rId4" action="ppaction://hlinksldjump"/>
          </p:cNvPr>
          <p:cNvSpPr/>
          <p:nvPr/>
        </p:nvSpPr>
        <p:spPr>
          <a:xfrm>
            <a:off x="9750630" y="5611091"/>
            <a:ext cx="2030681" cy="9500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Notable Episodes</a:t>
            </a:r>
            <a:endParaRPr lang="en-US" dirty="0"/>
          </a:p>
        </p:txBody>
      </p:sp>
    </p:spTree>
    <p:extLst>
      <p:ext uri="{BB962C8B-B14F-4D97-AF65-F5344CB8AC3E}">
        <p14:creationId xmlns:p14="http://schemas.microsoft.com/office/powerpoint/2010/main" val="2179860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rgbClr val="FFC000"/>
                </a:solidFill>
                <a:latin typeface="Arial Black" panose="020B0A04020102020204" pitchFamily="34" charset="0"/>
              </a:rPr>
              <a:t>Meet the Characters</a:t>
            </a:r>
            <a:endParaRPr lang="en-US" sz="4400" dirty="0">
              <a:solidFill>
                <a:srgbClr val="FFC000"/>
              </a:solidFill>
              <a:latin typeface="Arial Black" panose="020B0A04020102020204" pitchFamily="34" charset="0"/>
            </a:endParaRPr>
          </a:p>
        </p:txBody>
      </p:sp>
      <p:pic>
        <p:nvPicPr>
          <p:cNvPr id="3" name="Picture 2">
            <a:hlinkClick r:id="rId2" action="ppaction://hlinksldjump"/>
          </p:cNvPr>
          <p:cNvPicPr>
            <a:picLocks noChangeAspect="1"/>
          </p:cNvPicPr>
          <p:nvPr/>
        </p:nvPicPr>
        <p:blipFill>
          <a:blip r:embed="rId3"/>
          <a:stretch>
            <a:fillRect/>
          </a:stretch>
        </p:blipFill>
        <p:spPr>
          <a:xfrm>
            <a:off x="551089" y="2514600"/>
            <a:ext cx="1604669" cy="2648943"/>
          </a:xfrm>
          <a:prstGeom prst="rect">
            <a:avLst/>
          </a:prstGeom>
        </p:spPr>
      </p:pic>
      <p:pic>
        <p:nvPicPr>
          <p:cNvPr id="4" name="Picture 3">
            <a:hlinkClick r:id="rId4" action="ppaction://hlinksldjump"/>
          </p:cNvPr>
          <p:cNvPicPr>
            <a:picLocks noChangeAspect="1"/>
          </p:cNvPicPr>
          <p:nvPr/>
        </p:nvPicPr>
        <p:blipFill>
          <a:blip r:embed="rId5"/>
          <a:stretch>
            <a:fillRect/>
          </a:stretch>
        </p:blipFill>
        <p:spPr>
          <a:xfrm>
            <a:off x="2941127" y="2514600"/>
            <a:ext cx="1716378" cy="2648943"/>
          </a:xfrm>
          <a:prstGeom prst="rect">
            <a:avLst/>
          </a:prstGeom>
        </p:spPr>
      </p:pic>
      <p:pic>
        <p:nvPicPr>
          <p:cNvPr id="5" name="Picture 4">
            <a:hlinkClick r:id="rId6" action="ppaction://hlinksldjump"/>
          </p:cNvPr>
          <p:cNvPicPr>
            <a:picLocks noChangeAspect="1"/>
          </p:cNvPicPr>
          <p:nvPr/>
        </p:nvPicPr>
        <p:blipFill>
          <a:blip r:embed="rId7"/>
          <a:stretch>
            <a:fillRect/>
          </a:stretch>
        </p:blipFill>
        <p:spPr>
          <a:xfrm>
            <a:off x="5442875" y="2862920"/>
            <a:ext cx="1566957" cy="2300623"/>
          </a:xfrm>
          <a:prstGeom prst="rect">
            <a:avLst/>
          </a:prstGeom>
        </p:spPr>
      </p:pic>
      <p:pic>
        <p:nvPicPr>
          <p:cNvPr id="6" name="Picture 5">
            <a:hlinkClick r:id="rId8" action="ppaction://hlinksldjump"/>
          </p:cNvPr>
          <p:cNvPicPr>
            <a:picLocks noChangeAspect="1"/>
          </p:cNvPicPr>
          <p:nvPr/>
        </p:nvPicPr>
        <p:blipFill>
          <a:blip r:embed="rId9"/>
          <a:stretch>
            <a:fillRect/>
          </a:stretch>
        </p:blipFill>
        <p:spPr>
          <a:xfrm>
            <a:off x="7600155" y="2862920"/>
            <a:ext cx="1471680" cy="2300623"/>
          </a:xfrm>
          <a:prstGeom prst="rect">
            <a:avLst/>
          </a:prstGeom>
        </p:spPr>
      </p:pic>
      <p:pic>
        <p:nvPicPr>
          <p:cNvPr id="7" name="Picture 6">
            <a:hlinkClick r:id="rId10" action="ppaction://hlinksldjump"/>
          </p:cNvPr>
          <p:cNvPicPr>
            <a:picLocks noChangeAspect="1"/>
          </p:cNvPicPr>
          <p:nvPr/>
        </p:nvPicPr>
        <p:blipFill>
          <a:blip r:embed="rId11"/>
          <a:stretch>
            <a:fillRect/>
          </a:stretch>
        </p:blipFill>
        <p:spPr>
          <a:xfrm>
            <a:off x="9833309" y="3412901"/>
            <a:ext cx="1445922" cy="1750642"/>
          </a:xfrm>
          <a:prstGeom prst="rect">
            <a:avLst/>
          </a:prstGeom>
        </p:spPr>
      </p:pic>
      <p:sp>
        <p:nvSpPr>
          <p:cNvPr id="9" name="TextBox 8"/>
          <p:cNvSpPr txBox="1"/>
          <p:nvPr/>
        </p:nvSpPr>
        <p:spPr>
          <a:xfrm>
            <a:off x="3160999" y="5859889"/>
            <a:ext cx="6130708" cy="584775"/>
          </a:xfrm>
          <a:prstGeom prst="rect">
            <a:avLst/>
          </a:prstGeom>
          <a:noFill/>
        </p:spPr>
        <p:txBody>
          <a:bodyPr wrap="square" rtlCol="0">
            <a:spAutoFit/>
          </a:bodyPr>
          <a:lstStyle/>
          <a:p>
            <a:pPr algn="ctr"/>
            <a:r>
              <a:rPr lang="en-US" sz="3200" dirty="0" smtClean="0">
                <a:hlinkClick r:id="rId12" action="ppaction://hlinksldjump"/>
              </a:rPr>
              <a:t>OTHERS(Honorable Mentions)</a:t>
            </a:r>
            <a:endParaRPr lang="en-US" sz="3200" dirty="0"/>
          </a:p>
        </p:txBody>
      </p:sp>
      <p:sp>
        <p:nvSpPr>
          <p:cNvPr id="8" name="Left Arrow 7">
            <a:hlinkClick r:id="rId13" action="ppaction://hlinksldjump"/>
          </p:cNvPr>
          <p:cNvSpPr/>
          <p:nvPr/>
        </p:nvSpPr>
        <p:spPr>
          <a:xfrm>
            <a:off x="807522" y="5676405"/>
            <a:ext cx="1603169" cy="103315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About the Simpsons</a:t>
            </a:r>
            <a:endParaRPr lang="en-US" dirty="0"/>
          </a:p>
        </p:txBody>
      </p:sp>
    </p:spTree>
    <p:extLst>
      <p:ext uri="{BB962C8B-B14F-4D97-AF65-F5344CB8AC3E}">
        <p14:creationId xmlns:p14="http://schemas.microsoft.com/office/powerpoint/2010/main" val="1191446044"/>
      </p:ext>
    </p:extLst>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0" y="363828"/>
            <a:ext cx="3549121" cy="1371600"/>
          </a:xfrm>
        </p:spPr>
        <p:txBody>
          <a:bodyPr>
            <a:normAutofit/>
          </a:bodyPr>
          <a:lstStyle/>
          <a:p>
            <a:r>
              <a:rPr lang="en-US" sz="4000" dirty="0" smtClean="0">
                <a:solidFill>
                  <a:srgbClr val="FFC000"/>
                </a:solidFill>
                <a:latin typeface="Arial Black" panose="020B0A04020102020204" pitchFamily="34" charset="0"/>
              </a:rPr>
              <a:t>Homer </a:t>
            </a:r>
            <a:r>
              <a:rPr lang="en-US" sz="4000" dirty="0">
                <a:solidFill>
                  <a:srgbClr val="FFC000"/>
                </a:solidFill>
                <a:latin typeface="Arial Black" panose="020B0A04020102020204" pitchFamily="34" charset="0"/>
              </a:rPr>
              <a:t>S</a:t>
            </a:r>
            <a:r>
              <a:rPr lang="en-US" sz="4000" dirty="0" smtClean="0">
                <a:solidFill>
                  <a:srgbClr val="FFC000"/>
                </a:solidFill>
                <a:latin typeface="Arial Black" panose="020B0A04020102020204" pitchFamily="34" charset="0"/>
              </a:rPr>
              <a:t>impson</a:t>
            </a:r>
            <a:endParaRPr lang="en-US" sz="4000" dirty="0">
              <a:solidFill>
                <a:srgbClr val="FFC000"/>
              </a:solidFill>
              <a:latin typeface="Arial Black" panose="020B0A04020102020204" pitchFamily="34" charset="0"/>
            </a:endParaRPr>
          </a:p>
        </p:txBody>
      </p:sp>
      <p:sp>
        <p:nvSpPr>
          <p:cNvPr id="4" name="Text Placeholder 3"/>
          <p:cNvSpPr>
            <a:spLocks noGrp="1"/>
          </p:cNvSpPr>
          <p:nvPr>
            <p:ph type="body" sz="half" idx="2"/>
          </p:nvPr>
        </p:nvSpPr>
        <p:spPr>
          <a:xfrm>
            <a:off x="1141411" y="1996225"/>
            <a:ext cx="3549121" cy="4687910"/>
          </a:xfrm>
        </p:spPr>
        <p:txBody>
          <a:bodyPr>
            <a:normAutofit/>
          </a:bodyPr>
          <a:lstStyle/>
          <a:p>
            <a:pPr marL="342900" indent="-342900">
              <a:buFont typeface="Arial" panose="020B0604020202020204" pitchFamily="34" charset="0"/>
              <a:buChar char="•"/>
            </a:pPr>
            <a:r>
              <a:rPr lang="en-US" sz="2400" dirty="0" smtClean="0">
                <a:solidFill>
                  <a:srgbClr val="E818CA"/>
                </a:solidFill>
              </a:rPr>
              <a:t>40 years old</a:t>
            </a:r>
          </a:p>
          <a:p>
            <a:pPr marL="342900" indent="-342900">
              <a:buFont typeface="Arial" panose="020B0604020202020204" pitchFamily="34" charset="0"/>
              <a:buChar char="•"/>
            </a:pPr>
            <a:r>
              <a:rPr lang="en-US" sz="2400" dirty="0" smtClean="0">
                <a:solidFill>
                  <a:srgbClr val="E818CA"/>
                </a:solidFill>
              </a:rPr>
              <a:t>Works as safety inspector at the Springfield nuclear power plant</a:t>
            </a:r>
          </a:p>
          <a:p>
            <a:pPr marL="342900" indent="-342900">
              <a:buFont typeface="Arial" panose="020B0604020202020204" pitchFamily="34" charset="0"/>
              <a:buChar char="•"/>
            </a:pPr>
            <a:r>
              <a:rPr lang="en-US" sz="2400" dirty="0" smtClean="0">
                <a:solidFill>
                  <a:srgbClr val="E818CA"/>
                </a:solidFill>
              </a:rPr>
              <a:t>Loves to eat foods of all kinds and drink duff beer at his favorite bar, “Moe’s”</a:t>
            </a:r>
          </a:p>
          <a:p>
            <a:pPr marL="342900" indent="-342900">
              <a:buFont typeface="Arial" panose="020B0604020202020204" pitchFamily="34" charset="0"/>
              <a:buChar char="•"/>
            </a:pPr>
            <a:r>
              <a:rPr lang="en-US" sz="2400" dirty="0" smtClean="0">
                <a:solidFill>
                  <a:srgbClr val="E818CA"/>
                </a:solidFill>
              </a:rPr>
              <a:t>Loves watching </a:t>
            </a:r>
            <a:r>
              <a:rPr lang="en-US" sz="2400" dirty="0" err="1" smtClean="0">
                <a:solidFill>
                  <a:srgbClr val="E818CA"/>
                </a:solidFill>
              </a:rPr>
              <a:t>tv</a:t>
            </a:r>
            <a:r>
              <a:rPr lang="en-US" sz="2400" dirty="0" smtClean="0">
                <a:solidFill>
                  <a:srgbClr val="E818CA"/>
                </a:solidFill>
              </a:rPr>
              <a:t> of any kind</a:t>
            </a:r>
          </a:p>
          <a:p>
            <a:pPr marL="342900" indent="-342900">
              <a:buFont typeface="Arial" panose="020B0604020202020204" pitchFamily="34" charset="0"/>
              <a:buChar char="•"/>
            </a:pPr>
            <a:endParaRPr lang="en-US" sz="2400" dirty="0"/>
          </a:p>
        </p:txBody>
      </p:sp>
      <p:sp>
        <p:nvSpPr>
          <p:cNvPr id="5" name="Left Arrow 4">
            <a:hlinkClick r:id="rId3" action="ppaction://hlinksldjump"/>
          </p:cNvPr>
          <p:cNvSpPr/>
          <p:nvPr/>
        </p:nvSpPr>
        <p:spPr>
          <a:xfrm>
            <a:off x="0" y="5743977"/>
            <a:ext cx="1141410" cy="94015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Image result for homer simp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1449" y="3702825"/>
            <a:ext cx="3711432" cy="2981310"/>
          </a:xfrm>
          <a:prstGeom prst="rect">
            <a:avLst/>
          </a:prstGeom>
          <a:noFill/>
          <a:extLst>
            <a:ext uri="{909E8E84-426E-40DD-AFC4-6F175D3DCCD1}">
              <a14:hiddenFill xmlns:a14="http://schemas.microsoft.com/office/drawing/2010/main">
                <a:solidFill>
                  <a:srgbClr val="FFFFFF"/>
                </a:solidFill>
              </a14:hiddenFill>
            </a:ext>
          </a:extLst>
        </p:spPr>
      </p:pic>
      <p:pic>
        <p:nvPicPr>
          <p:cNvPr id="7" name="x3TWPk5JW6w"/>
          <p:cNvPicPr>
            <a:picLocks noGrp="1" noRot="1" noChangeAspect="1"/>
          </p:cNvPicPr>
          <p:nvPr>
            <p:ph idx="1"/>
            <a:videoFile r:link="rId1"/>
          </p:nvPr>
        </p:nvPicPr>
        <p:blipFill>
          <a:blip r:embed="rId5"/>
          <a:stretch>
            <a:fillRect/>
          </a:stretch>
        </p:blipFill>
        <p:spPr>
          <a:xfrm>
            <a:off x="6430881" y="363828"/>
            <a:ext cx="4572000" cy="2571750"/>
          </a:xfrm>
          <a:prstGeom prst="rect">
            <a:avLst/>
          </a:prstGeom>
        </p:spPr>
      </p:pic>
    </p:spTree>
    <p:extLst>
      <p:ext uri="{BB962C8B-B14F-4D97-AF65-F5344CB8AC3E}">
        <p14:creationId xmlns:p14="http://schemas.microsoft.com/office/powerpoint/2010/main" val="1625062518"/>
      </p:ext>
    </p:extLst>
  </p:cSld>
  <p:clrMapOvr>
    <a:masterClrMapping/>
  </p:clrMapOvr>
  <mc:AlternateContent xmlns:mc="http://schemas.openxmlformats.org/markup-compatibility/2006" xmlns:p14="http://schemas.microsoft.com/office/powerpoint/2010/main">
    <mc:Choice Requires="p14">
      <p:transition spd="slow" p14:dur="1500">
        <p:randomBar dir="vert"/>
      </p:transition>
    </mc:Choice>
    <mc:Fallback xmlns="">
      <p:transition spd="slow">
        <p:randomBar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cTn>
                <p:tgtEl>
                  <p:spTgt spid="7"/>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1" y="609601"/>
            <a:ext cx="3549121" cy="1371600"/>
          </a:xfrm>
        </p:spPr>
        <p:txBody>
          <a:bodyPr>
            <a:normAutofit/>
          </a:bodyPr>
          <a:lstStyle/>
          <a:p>
            <a:r>
              <a:rPr lang="en-US" sz="4000" dirty="0" smtClean="0">
                <a:solidFill>
                  <a:srgbClr val="FFC000"/>
                </a:solidFill>
                <a:latin typeface="Arial Black" panose="020B0A04020102020204" pitchFamily="34" charset="0"/>
              </a:rPr>
              <a:t>Marge </a:t>
            </a:r>
            <a:r>
              <a:rPr lang="en-US" sz="4000" dirty="0">
                <a:solidFill>
                  <a:srgbClr val="FFC000"/>
                </a:solidFill>
                <a:latin typeface="Arial Black" panose="020B0A04020102020204" pitchFamily="34" charset="0"/>
              </a:rPr>
              <a:t>S</a:t>
            </a:r>
            <a:r>
              <a:rPr lang="en-US" sz="4000" dirty="0" smtClean="0">
                <a:solidFill>
                  <a:srgbClr val="FFC000"/>
                </a:solidFill>
                <a:latin typeface="Arial Black" panose="020B0A04020102020204" pitchFamily="34" charset="0"/>
              </a:rPr>
              <a:t>impson</a:t>
            </a:r>
            <a:endParaRPr lang="en-US" sz="4000" dirty="0">
              <a:solidFill>
                <a:srgbClr val="FFC000"/>
              </a:solidFill>
              <a:latin typeface="Arial Black" panose="020B0A04020102020204" pitchFamily="34" charset="0"/>
            </a:endParaRPr>
          </a:p>
        </p:txBody>
      </p:sp>
      <p:sp>
        <p:nvSpPr>
          <p:cNvPr id="4" name="Text Placeholder 3"/>
          <p:cNvSpPr>
            <a:spLocks noGrp="1"/>
          </p:cNvSpPr>
          <p:nvPr>
            <p:ph type="body" sz="half" idx="2"/>
          </p:nvPr>
        </p:nvSpPr>
        <p:spPr>
          <a:xfrm>
            <a:off x="1141411" y="1981201"/>
            <a:ext cx="3549121" cy="4419598"/>
          </a:xfrm>
        </p:spPr>
        <p:txBody>
          <a:bodyPr>
            <a:normAutofit fontScale="92500" lnSpcReduction="10000"/>
          </a:bodyPr>
          <a:lstStyle/>
          <a:p>
            <a:pPr marL="285750" indent="-285750">
              <a:buFont typeface="Arial" panose="020B0604020202020204" pitchFamily="34" charset="0"/>
              <a:buChar char="•"/>
            </a:pPr>
            <a:r>
              <a:rPr lang="en-US" sz="2400" dirty="0" smtClean="0">
                <a:solidFill>
                  <a:srgbClr val="E818CA"/>
                </a:solidFill>
              </a:rPr>
              <a:t>36 years old</a:t>
            </a:r>
          </a:p>
          <a:p>
            <a:pPr marL="285750" indent="-285750">
              <a:buFont typeface="Arial" panose="020B0604020202020204" pitchFamily="34" charset="0"/>
              <a:buChar char="•"/>
            </a:pPr>
            <a:r>
              <a:rPr lang="en-US" sz="2400" dirty="0" smtClean="0">
                <a:solidFill>
                  <a:srgbClr val="E818CA"/>
                </a:solidFill>
              </a:rPr>
              <a:t>Full-time mom</a:t>
            </a:r>
            <a:endParaRPr lang="en-US" sz="2400" dirty="0">
              <a:solidFill>
                <a:srgbClr val="E818CA"/>
              </a:solidFill>
            </a:endParaRPr>
          </a:p>
          <a:p>
            <a:pPr marL="285750" indent="-285750">
              <a:buFont typeface="Arial" panose="020B0604020202020204" pitchFamily="34" charset="0"/>
              <a:buChar char="•"/>
            </a:pPr>
            <a:r>
              <a:rPr lang="en-US" sz="2400" dirty="0">
                <a:solidFill>
                  <a:srgbClr val="E818CA"/>
                </a:solidFill>
              </a:rPr>
              <a:t>Loves cooking and cleaning</a:t>
            </a:r>
          </a:p>
          <a:p>
            <a:pPr marL="285750" indent="-285750">
              <a:buFont typeface="Arial" panose="020B0604020202020204" pitchFamily="34" charset="0"/>
              <a:buChar char="•"/>
            </a:pPr>
            <a:r>
              <a:rPr lang="en-US" sz="2400" dirty="0">
                <a:solidFill>
                  <a:srgbClr val="E818CA"/>
                </a:solidFill>
              </a:rPr>
              <a:t>The “voice of reason” in the Simpson </a:t>
            </a:r>
            <a:r>
              <a:rPr lang="en-US" sz="2400" dirty="0" smtClean="0">
                <a:solidFill>
                  <a:srgbClr val="E818CA"/>
                </a:solidFill>
              </a:rPr>
              <a:t>house</a:t>
            </a:r>
          </a:p>
          <a:p>
            <a:pPr marL="285750" indent="-285750">
              <a:buFont typeface="Arial" panose="020B0604020202020204" pitchFamily="34" charset="0"/>
              <a:buChar char="•"/>
            </a:pPr>
            <a:r>
              <a:rPr lang="en-US" sz="2400" dirty="0" smtClean="0">
                <a:solidFill>
                  <a:srgbClr val="E818CA"/>
                </a:solidFill>
              </a:rPr>
              <a:t>Always involved in gossip with other women around town</a:t>
            </a:r>
          </a:p>
          <a:p>
            <a:pPr marL="285750" indent="-285750">
              <a:buFont typeface="Arial" panose="020B0604020202020204" pitchFamily="34" charset="0"/>
              <a:buChar char="•"/>
            </a:pPr>
            <a:r>
              <a:rPr lang="en-US" sz="2400" dirty="0" smtClean="0">
                <a:solidFill>
                  <a:srgbClr val="E818CA"/>
                </a:solidFill>
              </a:rPr>
              <a:t>Tries to drag her family to church every Sunday</a:t>
            </a:r>
            <a:endParaRPr lang="en-US" sz="2400" dirty="0">
              <a:solidFill>
                <a:srgbClr val="E818CA"/>
              </a:solidFill>
            </a:endParaRPr>
          </a:p>
          <a:p>
            <a:pPr marL="285750" indent="-285750">
              <a:buFont typeface="Arial" panose="020B0604020202020204" pitchFamily="34" charset="0"/>
              <a:buChar char="•"/>
            </a:pPr>
            <a:endParaRPr lang="en-US" sz="2400" dirty="0"/>
          </a:p>
        </p:txBody>
      </p:sp>
      <p:sp>
        <p:nvSpPr>
          <p:cNvPr id="5" name="Left Arrow 4">
            <a:hlinkClick r:id="rId3" action="ppaction://hlinksldjump"/>
          </p:cNvPr>
          <p:cNvSpPr/>
          <p:nvPr/>
        </p:nvSpPr>
        <p:spPr>
          <a:xfrm>
            <a:off x="0" y="5705341"/>
            <a:ext cx="1141411" cy="9594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Image result for marge simp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2479" y="3507882"/>
            <a:ext cx="2755075" cy="2892917"/>
          </a:xfrm>
          <a:prstGeom prst="rect">
            <a:avLst/>
          </a:prstGeom>
          <a:noFill/>
          <a:extLst>
            <a:ext uri="{909E8E84-426E-40DD-AFC4-6F175D3DCCD1}">
              <a14:hiddenFill xmlns:a14="http://schemas.microsoft.com/office/drawing/2010/main">
                <a:solidFill>
                  <a:srgbClr val="FFFFFF"/>
                </a:solidFill>
              </a14:hiddenFill>
            </a:ext>
          </a:extLst>
        </p:spPr>
      </p:pic>
      <p:pic>
        <p:nvPicPr>
          <p:cNvPr id="7" name="vRDrXF1vZJA"/>
          <p:cNvPicPr>
            <a:picLocks noGrp="1" noRot="1" noChangeAspect="1"/>
          </p:cNvPicPr>
          <p:nvPr>
            <p:ph idx="1"/>
            <a:videoFile r:link="rId1"/>
          </p:nvPr>
        </p:nvPicPr>
        <p:blipFill>
          <a:blip r:embed="rId5"/>
          <a:stretch>
            <a:fillRect/>
          </a:stretch>
        </p:blipFill>
        <p:spPr>
          <a:xfrm>
            <a:off x="6561509" y="609601"/>
            <a:ext cx="4572000" cy="2571750"/>
          </a:xfrm>
          <a:prstGeom prst="rect">
            <a:avLst/>
          </a:prstGeom>
        </p:spPr>
      </p:pic>
    </p:spTree>
    <p:extLst>
      <p:ext uri="{BB962C8B-B14F-4D97-AF65-F5344CB8AC3E}">
        <p14:creationId xmlns:p14="http://schemas.microsoft.com/office/powerpoint/2010/main" val="2295635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cTn>
                <p:tgtEl>
                  <p:spTgt spid="7"/>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1" y="609601"/>
            <a:ext cx="3549121" cy="1371600"/>
          </a:xfrm>
        </p:spPr>
        <p:txBody>
          <a:bodyPr>
            <a:normAutofit/>
          </a:bodyPr>
          <a:lstStyle/>
          <a:p>
            <a:r>
              <a:rPr lang="en-US" sz="4000" dirty="0" smtClean="0">
                <a:solidFill>
                  <a:srgbClr val="FFC000"/>
                </a:solidFill>
                <a:latin typeface="Arial Black" panose="020B0A04020102020204" pitchFamily="34" charset="0"/>
              </a:rPr>
              <a:t>Bart Simpson</a:t>
            </a:r>
            <a:endParaRPr lang="en-US" sz="4000" dirty="0">
              <a:solidFill>
                <a:srgbClr val="FFC000"/>
              </a:solidFill>
              <a:latin typeface="Arial Black" panose="020B0A04020102020204" pitchFamily="34" charset="0"/>
            </a:endParaRPr>
          </a:p>
        </p:txBody>
      </p:sp>
      <p:sp>
        <p:nvSpPr>
          <p:cNvPr id="4" name="Text Placeholder 3"/>
          <p:cNvSpPr>
            <a:spLocks noGrp="1"/>
          </p:cNvSpPr>
          <p:nvPr>
            <p:ph type="body" sz="half" idx="2"/>
          </p:nvPr>
        </p:nvSpPr>
        <p:spPr>
          <a:xfrm>
            <a:off x="1141411" y="1981201"/>
            <a:ext cx="3549121" cy="4612782"/>
          </a:xfrm>
        </p:spPr>
        <p:txBody>
          <a:bodyPr>
            <a:normAutofit fontScale="92500"/>
          </a:bodyPr>
          <a:lstStyle/>
          <a:p>
            <a:pPr marL="342900" indent="-342900">
              <a:buFont typeface="Arial" panose="020B0604020202020204" pitchFamily="34" charset="0"/>
              <a:buChar char="•"/>
            </a:pPr>
            <a:r>
              <a:rPr lang="en-US" sz="2400" dirty="0" smtClean="0">
                <a:solidFill>
                  <a:srgbClr val="E818CA"/>
                </a:solidFill>
              </a:rPr>
              <a:t>10 years old</a:t>
            </a:r>
          </a:p>
          <a:p>
            <a:pPr marL="342900" indent="-342900">
              <a:buFont typeface="Arial" panose="020B0604020202020204" pitchFamily="34" charset="0"/>
              <a:buChar char="•"/>
            </a:pPr>
            <a:r>
              <a:rPr lang="en-US" sz="2400" dirty="0" smtClean="0">
                <a:solidFill>
                  <a:srgbClr val="E818CA"/>
                </a:solidFill>
              </a:rPr>
              <a:t>4</a:t>
            </a:r>
            <a:r>
              <a:rPr lang="en-US" sz="2400" baseline="30000" dirty="0" smtClean="0">
                <a:solidFill>
                  <a:srgbClr val="E818CA"/>
                </a:solidFill>
              </a:rPr>
              <a:t>th</a:t>
            </a:r>
            <a:r>
              <a:rPr lang="en-US" sz="2400" dirty="0" smtClean="0">
                <a:solidFill>
                  <a:srgbClr val="E818CA"/>
                </a:solidFill>
              </a:rPr>
              <a:t> grade student at Springfield elementary</a:t>
            </a:r>
          </a:p>
          <a:p>
            <a:pPr marL="342900" indent="-342900">
              <a:buFont typeface="Arial" panose="020B0604020202020204" pitchFamily="34" charset="0"/>
              <a:buChar char="•"/>
            </a:pPr>
            <a:r>
              <a:rPr lang="en-US" sz="2400" dirty="0" smtClean="0">
                <a:solidFill>
                  <a:srgbClr val="E818CA"/>
                </a:solidFill>
              </a:rPr>
              <a:t>Enjoys skateboarding, prank phone calls, using his slingshot, and eating junk food</a:t>
            </a:r>
          </a:p>
          <a:p>
            <a:pPr marL="342900" indent="-342900">
              <a:buFont typeface="Arial" panose="020B0604020202020204" pitchFamily="34" charset="0"/>
              <a:buChar char="•"/>
            </a:pPr>
            <a:r>
              <a:rPr lang="en-US" sz="2400" dirty="0" smtClean="0">
                <a:solidFill>
                  <a:srgbClr val="E818CA"/>
                </a:solidFill>
              </a:rPr>
              <a:t>His best friend is Millhouse</a:t>
            </a:r>
          </a:p>
          <a:p>
            <a:pPr marL="342900" indent="-342900">
              <a:buFont typeface="Arial" panose="020B0604020202020204" pitchFamily="34" charset="0"/>
              <a:buChar char="•"/>
            </a:pPr>
            <a:r>
              <a:rPr lang="en-US" sz="2400" dirty="0" smtClean="0">
                <a:solidFill>
                  <a:srgbClr val="E818CA"/>
                </a:solidFill>
              </a:rPr>
              <a:t>Loves watching </a:t>
            </a:r>
            <a:r>
              <a:rPr lang="en-US" sz="2400" dirty="0" err="1" smtClean="0">
                <a:solidFill>
                  <a:srgbClr val="E818CA"/>
                </a:solidFill>
              </a:rPr>
              <a:t>Krusty</a:t>
            </a:r>
            <a:r>
              <a:rPr lang="en-US" sz="2400" dirty="0" smtClean="0">
                <a:solidFill>
                  <a:srgbClr val="E818CA"/>
                </a:solidFill>
              </a:rPr>
              <a:t> the Clown on TV</a:t>
            </a:r>
            <a:endParaRPr lang="en-US" sz="2400" dirty="0">
              <a:solidFill>
                <a:srgbClr val="E818CA"/>
              </a:solidFill>
            </a:endParaRPr>
          </a:p>
        </p:txBody>
      </p:sp>
      <p:sp>
        <p:nvSpPr>
          <p:cNvPr id="5" name="Left Arrow 4">
            <a:hlinkClick r:id="rId3" action="ppaction://hlinksldjump"/>
          </p:cNvPr>
          <p:cNvSpPr/>
          <p:nvPr/>
        </p:nvSpPr>
        <p:spPr>
          <a:xfrm>
            <a:off x="0" y="5950040"/>
            <a:ext cx="1141411" cy="78561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4"/>
          <a:stretch>
            <a:fillRect/>
          </a:stretch>
        </p:blipFill>
        <p:spPr>
          <a:xfrm>
            <a:off x="7404657" y="3681351"/>
            <a:ext cx="2766951" cy="3054300"/>
          </a:xfrm>
          <a:prstGeom prst="rect">
            <a:avLst/>
          </a:prstGeom>
        </p:spPr>
      </p:pic>
      <p:pic>
        <p:nvPicPr>
          <p:cNvPr id="7" name="RWU8WVY5In4"/>
          <p:cNvPicPr>
            <a:picLocks noGrp="1" noRot="1" noChangeAspect="1"/>
          </p:cNvPicPr>
          <p:nvPr>
            <p:ph idx="1"/>
            <a:videoFile r:link="rId1"/>
          </p:nvPr>
        </p:nvPicPr>
        <p:blipFill>
          <a:blip r:embed="rId5"/>
          <a:stretch>
            <a:fillRect/>
          </a:stretch>
        </p:blipFill>
        <p:spPr>
          <a:xfrm>
            <a:off x="6502132" y="609601"/>
            <a:ext cx="4572000" cy="2571750"/>
          </a:xfrm>
          <a:prstGeom prst="rect">
            <a:avLst/>
          </a:prstGeom>
        </p:spPr>
      </p:pic>
    </p:spTree>
    <p:extLst>
      <p:ext uri="{BB962C8B-B14F-4D97-AF65-F5344CB8AC3E}">
        <p14:creationId xmlns:p14="http://schemas.microsoft.com/office/powerpoint/2010/main" val="220967024"/>
      </p:ext>
    </p:extLst>
  </p:cSld>
  <p:clrMapOvr>
    <a:masterClrMapping/>
  </p:clrMapOvr>
  <mc:AlternateContent xmlns:mc="http://schemas.openxmlformats.org/markup-compatibility/2006" xmlns:p14="http://schemas.microsoft.com/office/powerpoint/2010/main">
    <mc:Choice Requires="p14">
      <p:transition spd="slow" p14:dur="1500">
        <p14:doors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cTn>
                <p:tgtEl>
                  <p:spTgt spid="7"/>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0" y="609601"/>
            <a:ext cx="3549121" cy="1371600"/>
          </a:xfrm>
        </p:spPr>
        <p:txBody>
          <a:bodyPr>
            <a:normAutofit/>
          </a:bodyPr>
          <a:lstStyle/>
          <a:p>
            <a:r>
              <a:rPr lang="en-US" sz="4000" dirty="0" smtClean="0">
                <a:solidFill>
                  <a:srgbClr val="FFC000"/>
                </a:solidFill>
                <a:latin typeface="Arial Black" panose="020B0A04020102020204" pitchFamily="34" charset="0"/>
              </a:rPr>
              <a:t>Lisa </a:t>
            </a:r>
            <a:r>
              <a:rPr lang="en-US" sz="4000" dirty="0">
                <a:solidFill>
                  <a:srgbClr val="FFC000"/>
                </a:solidFill>
                <a:latin typeface="Arial Black" panose="020B0A04020102020204" pitchFamily="34" charset="0"/>
              </a:rPr>
              <a:t>S</a:t>
            </a:r>
            <a:r>
              <a:rPr lang="en-US" sz="4000" dirty="0" smtClean="0">
                <a:solidFill>
                  <a:srgbClr val="FFC000"/>
                </a:solidFill>
                <a:latin typeface="Arial Black" panose="020B0A04020102020204" pitchFamily="34" charset="0"/>
              </a:rPr>
              <a:t>impson</a:t>
            </a:r>
            <a:endParaRPr lang="en-US" sz="4000" dirty="0">
              <a:solidFill>
                <a:srgbClr val="FFC000"/>
              </a:solidFill>
              <a:latin typeface="Arial Black" panose="020B0A04020102020204" pitchFamily="34" charset="0"/>
            </a:endParaRPr>
          </a:p>
        </p:txBody>
      </p:sp>
      <p:sp>
        <p:nvSpPr>
          <p:cNvPr id="4" name="Text Placeholder 3"/>
          <p:cNvSpPr>
            <a:spLocks noGrp="1"/>
          </p:cNvSpPr>
          <p:nvPr>
            <p:ph type="body" sz="half" idx="2"/>
          </p:nvPr>
        </p:nvSpPr>
        <p:spPr>
          <a:xfrm>
            <a:off x="1141411" y="1981202"/>
            <a:ext cx="3549121" cy="4638540"/>
          </a:xfrm>
        </p:spPr>
        <p:txBody>
          <a:bodyPr>
            <a:normAutofit lnSpcReduction="10000"/>
          </a:bodyPr>
          <a:lstStyle/>
          <a:p>
            <a:pPr marL="342900" indent="-342900">
              <a:buFont typeface="Arial" panose="020B0604020202020204" pitchFamily="34" charset="0"/>
              <a:buChar char="•"/>
            </a:pPr>
            <a:r>
              <a:rPr lang="en-US" sz="2400" dirty="0" smtClean="0">
                <a:solidFill>
                  <a:srgbClr val="E818CA"/>
                </a:solidFill>
              </a:rPr>
              <a:t>8 years old</a:t>
            </a:r>
          </a:p>
          <a:p>
            <a:pPr marL="342900" indent="-342900">
              <a:buFont typeface="Arial" panose="020B0604020202020204" pitchFamily="34" charset="0"/>
              <a:buChar char="•"/>
            </a:pPr>
            <a:r>
              <a:rPr lang="en-US" sz="2400" dirty="0" smtClean="0">
                <a:solidFill>
                  <a:srgbClr val="E818CA"/>
                </a:solidFill>
              </a:rPr>
              <a:t>2</a:t>
            </a:r>
            <a:r>
              <a:rPr lang="en-US" sz="2400" baseline="30000" dirty="0" smtClean="0">
                <a:solidFill>
                  <a:srgbClr val="E818CA"/>
                </a:solidFill>
              </a:rPr>
              <a:t>nd</a:t>
            </a:r>
            <a:r>
              <a:rPr lang="en-US" sz="2400" dirty="0" smtClean="0">
                <a:solidFill>
                  <a:srgbClr val="E818CA"/>
                </a:solidFill>
              </a:rPr>
              <a:t> grade student at Springfield Elementary</a:t>
            </a:r>
          </a:p>
          <a:p>
            <a:pPr marL="342900" indent="-342900">
              <a:buFont typeface="Arial" panose="020B0604020202020204" pitchFamily="34" charset="0"/>
              <a:buChar char="•"/>
            </a:pPr>
            <a:r>
              <a:rPr lang="en-US" sz="2400" dirty="0" smtClean="0">
                <a:solidFill>
                  <a:srgbClr val="E818CA"/>
                </a:solidFill>
              </a:rPr>
              <a:t>Straight ‘A’ student</a:t>
            </a:r>
          </a:p>
          <a:p>
            <a:pPr marL="342900" indent="-342900">
              <a:buFont typeface="Arial" panose="020B0604020202020204" pitchFamily="34" charset="0"/>
              <a:buChar char="•"/>
            </a:pPr>
            <a:r>
              <a:rPr lang="en-US" sz="2400" dirty="0" smtClean="0">
                <a:solidFill>
                  <a:srgbClr val="E818CA"/>
                </a:solidFill>
              </a:rPr>
              <a:t>Enjoys playing the saxophone, studying, and riding horses</a:t>
            </a:r>
          </a:p>
          <a:p>
            <a:pPr marL="342900" indent="-342900">
              <a:buFont typeface="Arial" panose="020B0604020202020204" pitchFamily="34" charset="0"/>
              <a:buChar char="•"/>
            </a:pPr>
            <a:r>
              <a:rPr lang="en-US" sz="2400" dirty="0" smtClean="0">
                <a:solidFill>
                  <a:srgbClr val="E818CA"/>
                </a:solidFill>
              </a:rPr>
              <a:t>Enjoys watching </a:t>
            </a:r>
            <a:r>
              <a:rPr lang="en-US" sz="2400" dirty="0" err="1" smtClean="0">
                <a:solidFill>
                  <a:srgbClr val="E818CA"/>
                </a:solidFill>
              </a:rPr>
              <a:t>Krusty</a:t>
            </a:r>
            <a:r>
              <a:rPr lang="en-US" sz="2400" dirty="0" smtClean="0">
                <a:solidFill>
                  <a:srgbClr val="E818CA"/>
                </a:solidFill>
              </a:rPr>
              <a:t> the Clown on TV</a:t>
            </a:r>
          </a:p>
          <a:p>
            <a:pPr marL="342900" indent="-342900">
              <a:buFont typeface="Arial" panose="020B0604020202020204" pitchFamily="34" charset="0"/>
              <a:buChar char="•"/>
            </a:pPr>
            <a:endParaRPr lang="en-US" sz="2400" dirty="0"/>
          </a:p>
        </p:txBody>
      </p:sp>
      <p:sp>
        <p:nvSpPr>
          <p:cNvPr id="5" name="Left Arrow 4">
            <a:hlinkClick r:id="rId3" action="ppaction://hlinksldjump"/>
          </p:cNvPr>
          <p:cNvSpPr/>
          <p:nvPr/>
        </p:nvSpPr>
        <p:spPr>
          <a:xfrm>
            <a:off x="0" y="5859886"/>
            <a:ext cx="1141410" cy="75985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4"/>
          <a:stretch>
            <a:fillRect/>
          </a:stretch>
        </p:blipFill>
        <p:spPr>
          <a:xfrm>
            <a:off x="7576457" y="3495541"/>
            <a:ext cx="2826327" cy="3124200"/>
          </a:xfrm>
          <a:prstGeom prst="rect">
            <a:avLst/>
          </a:prstGeom>
        </p:spPr>
      </p:pic>
      <p:pic>
        <p:nvPicPr>
          <p:cNvPr id="8" name="FjzpQAcH-2Q"/>
          <p:cNvPicPr>
            <a:picLocks noGrp="1" noRot="1" noChangeAspect="1"/>
          </p:cNvPicPr>
          <p:nvPr>
            <p:ph idx="1"/>
            <a:videoFile r:link="rId1"/>
          </p:nvPr>
        </p:nvPicPr>
        <p:blipFill>
          <a:blip r:embed="rId5"/>
          <a:stretch>
            <a:fillRect/>
          </a:stretch>
        </p:blipFill>
        <p:spPr>
          <a:xfrm>
            <a:off x="6703620" y="609601"/>
            <a:ext cx="4572000" cy="2571750"/>
          </a:xfrm>
          <a:prstGeom prst="rect">
            <a:avLst/>
          </a:prstGeom>
        </p:spPr>
      </p:pic>
    </p:spTree>
    <p:extLst>
      <p:ext uri="{BB962C8B-B14F-4D97-AF65-F5344CB8AC3E}">
        <p14:creationId xmlns:p14="http://schemas.microsoft.com/office/powerpoint/2010/main" val="34043800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cTn>
                <p:tgtEl>
                  <p:spTgt spid="8"/>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0" y="609601"/>
            <a:ext cx="3549121" cy="1371600"/>
          </a:xfrm>
        </p:spPr>
        <p:txBody>
          <a:bodyPr>
            <a:normAutofit/>
          </a:bodyPr>
          <a:lstStyle/>
          <a:p>
            <a:r>
              <a:rPr lang="en-US" sz="4000" dirty="0" smtClean="0">
                <a:solidFill>
                  <a:srgbClr val="FFC000"/>
                </a:solidFill>
                <a:latin typeface="Arial Black" panose="020B0A04020102020204" pitchFamily="34" charset="0"/>
              </a:rPr>
              <a:t>Maggie Simpson</a:t>
            </a:r>
            <a:endParaRPr lang="en-US" sz="4000" dirty="0">
              <a:solidFill>
                <a:srgbClr val="FFC000"/>
              </a:solidFill>
              <a:latin typeface="Arial Black" panose="020B0A04020102020204" pitchFamily="34" charset="0"/>
            </a:endParaRPr>
          </a:p>
        </p:txBody>
      </p:sp>
      <p:sp>
        <p:nvSpPr>
          <p:cNvPr id="4" name="Text Placeholder 3"/>
          <p:cNvSpPr>
            <a:spLocks noGrp="1"/>
          </p:cNvSpPr>
          <p:nvPr>
            <p:ph type="body" sz="half" idx="2"/>
          </p:nvPr>
        </p:nvSpPr>
        <p:spPr>
          <a:xfrm>
            <a:off x="1141411" y="1981201"/>
            <a:ext cx="3549121" cy="4110506"/>
          </a:xfrm>
        </p:spPr>
        <p:txBody>
          <a:bodyPr>
            <a:normAutofit fontScale="92500"/>
          </a:bodyPr>
          <a:lstStyle/>
          <a:p>
            <a:pPr marL="342900" indent="-342900">
              <a:buFont typeface="Arial" panose="020B0604020202020204" pitchFamily="34" charset="0"/>
              <a:buChar char="•"/>
            </a:pPr>
            <a:r>
              <a:rPr lang="en-US" sz="2400" dirty="0" smtClean="0">
                <a:solidFill>
                  <a:srgbClr val="E818CA"/>
                </a:solidFill>
              </a:rPr>
              <a:t>1 years old</a:t>
            </a:r>
          </a:p>
          <a:p>
            <a:pPr marL="342900" indent="-342900">
              <a:buFont typeface="Arial" panose="020B0604020202020204" pitchFamily="34" charset="0"/>
              <a:buChar char="•"/>
            </a:pPr>
            <a:r>
              <a:rPr lang="en-US" sz="2400" dirty="0" smtClean="0">
                <a:solidFill>
                  <a:srgbClr val="E818CA"/>
                </a:solidFill>
              </a:rPr>
              <a:t>Can’t speak yet (Only in a few episodes)</a:t>
            </a:r>
          </a:p>
          <a:p>
            <a:pPr marL="342900" indent="-342900">
              <a:buFont typeface="Arial" panose="020B0604020202020204" pitchFamily="34" charset="0"/>
              <a:buChar char="•"/>
            </a:pPr>
            <a:r>
              <a:rPr lang="en-US" sz="2400" dirty="0" smtClean="0">
                <a:solidFill>
                  <a:srgbClr val="E818CA"/>
                </a:solidFill>
              </a:rPr>
              <a:t>Enjoys playing with toys, sucking on her pacifier, and napping</a:t>
            </a:r>
          </a:p>
          <a:p>
            <a:pPr marL="342900" indent="-342900">
              <a:buFont typeface="Arial" panose="020B0604020202020204" pitchFamily="34" charset="0"/>
              <a:buChar char="•"/>
            </a:pPr>
            <a:r>
              <a:rPr lang="en-US" sz="2400" dirty="0" smtClean="0">
                <a:solidFill>
                  <a:srgbClr val="E818CA"/>
                </a:solidFill>
              </a:rPr>
              <a:t>Becomes “mesmerized” by certain kids programs on TV like “The Happy Little Elves”</a:t>
            </a:r>
            <a:endParaRPr lang="en-US" sz="2400" dirty="0">
              <a:solidFill>
                <a:srgbClr val="E818CA"/>
              </a:solidFill>
            </a:endParaRPr>
          </a:p>
        </p:txBody>
      </p:sp>
      <p:sp>
        <p:nvSpPr>
          <p:cNvPr id="5" name="Left Arrow 4">
            <a:hlinkClick r:id="rId3" action="ppaction://hlinksldjump"/>
          </p:cNvPr>
          <p:cNvSpPr/>
          <p:nvPr/>
        </p:nvSpPr>
        <p:spPr>
          <a:xfrm>
            <a:off x="59585" y="5723907"/>
            <a:ext cx="1329828" cy="102462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4"/>
          <a:stretch>
            <a:fillRect/>
          </a:stretch>
        </p:blipFill>
        <p:spPr>
          <a:xfrm>
            <a:off x="7291449" y="3610099"/>
            <a:ext cx="2565070" cy="3138431"/>
          </a:xfrm>
          <a:prstGeom prst="rect">
            <a:avLst/>
          </a:prstGeom>
        </p:spPr>
      </p:pic>
      <p:pic>
        <p:nvPicPr>
          <p:cNvPr id="8" name="73CQHEPGedY"/>
          <p:cNvPicPr>
            <a:picLocks noGrp="1" noRot="1" noChangeAspect="1"/>
          </p:cNvPicPr>
          <p:nvPr>
            <p:ph idx="1"/>
            <a:videoFile r:link="rId1"/>
          </p:nvPr>
        </p:nvPicPr>
        <p:blipFill>
          <a:blip r:embed="rId5"/>
          <a:stretch>
            <a:fillRect/>
          </a:stretch>
        </p:blipFill>
        <p:spPr>
          <a:xfrm>
            <a:off x="6287984" y="609601"/>
            <a:ext cx="4572000" cy="2571750"/>
          </a:xfrm>
          <a:prstGeom prst="rect">
            <a:avLst/>
          </a:prstGeom>
        </p:spPr>
      </p:pic>
    </p:spTree>
    <p:extLst>
      <p:ext uri="{BB962C8B-B14F-4D97-AF65-F5344CB8AC3E}">
        <p14:creationId xmlns:p14="http://schemas.microsoft.com/office/powerpoint/2010/main" val="395279526"/>
      </p:ext>
    </p:extLst>
  </p:cSld>
  <p:clrMapOvr>
    <a:masterClrMapping/>
  </p:clrMapOvr>
  <mc:AlternateContent xmlns:mc="http://schemas.openxmlformats.org/markup-compatibility/2006" xmlns:p14="http://schemas.microsoft.com/office/powerpoint/2010/main">
    <mc:Choice Requires="p14">
      <p:transition spd="slow" p14:dur="4000">
        <p14:honeycomb/>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Action Button: Custom 38">
            <a:hlinkClick r:id="" action="ppaction://noaction" highlightClick="1"/>
          </p:cNvPr>
          <p:cNvSpPr/>
          <p:nvPr/>
        </p:nvSpPr>
        <p:spPr>
          <a:xfrm>
            <a:off x="356260" y="4518609"/>
            <a:ext cx="2026539" cy="1964554"/>
          </a:xfrm>
          <a:prstGeom prst="actionButtonBlank">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title="Grandpa"/>
          <p:cNvPicPr>
            <a:picLocks noChangeAspect="1"/>
          </p:cNvPicPr>
          <p:nvPr/>
        </p:nvPicPr>
        <p:blipFill>
          <a:blip r:embed="rId2"/>
          <a:stretch>
            <a:fillRect/>
          </a:stretch>
        </p:blipFill>
        <p:spPr>
          <a:xfrm>
            <a:off x="264515" y="27766"/>
            <a:ext cx="1584976" cy="1907738"/>
          </a:xfrm>
          <a:prstGeom prst="rect">
            <a:avLst/>
          </a:prstGeom>
        </p:spPr>
      </p:pic>
      <p:pic>
        <p:nvPicPr>
          <p:cNvPr id="3" name="Picture 2"/>
          <p:cNvPicPr>
            <a:picLocks noChangeAspect="1"/>
          </p:cNvPicPr>
          <p:nvPr/>
        </p:nvPicPr>
        <p:blipFill>
          <a:blip r:embed="rId3"/>
          <a:stretch>
            <a:fillRect/>
          </a:stretch>
        </p:blipFill>
        <p:spPr>
          <a:xfrm>
            <a:off x="2103372" y="27764"/>
            <a:ext cx="1976558" cy="1884328"/>
          </a:xfrm>
          <a:prstGeom prst="rect">
            <a:avLst/>
          </a:prstGeom>
        </p:spPr>
      </p:pic>
      <p:pic>
        <p:nvPicPr>
          <p:cNvPr id="4" name="Picture 3"/>
          <p:cNvPicPr>
            <a:picLocks noChangeAspect="1"/>
          </p:cNvPicPr>
          <p:nvPr/>
        </p:nvPicPr>
        <p:blipFill>
          <a:blip r:embed="rId4"/>
          <a:stretch>
            <a:fillRect/>
          </a:stretch>
        </p:blipFill>
        <p:spPr>
          <a:xfrm>
            <a:off x="4401855" y="27764"/>
            <a:ext cx="1568730" cy="1884327"/>
          </a:xfrm>
          <a:prstGeom prst="rect">
            <a:avLst/>
          </a:prstGeom>
        </p:spPr>
      </p:pic>
      <p:pic>
        <p:nvPicPr>
          <p:cNvPr id="5" name="Picture 4"/>
          <p:cNvPicPr>
            <a:picLocks noChangeAspect="1"/>
          </p:cNvPicPr>
          <p:nvPr/>
        </p:nvPicPr>
        <p:blipFill>
          <a:blip r:embed="rId5"/>
          <a:stretch>
            <a:fillRect/>
          </a:stretch>
        </p:blipFill>
        <p:spPr>
          <a:xfrm>
            <a:off x="6292511" y="27765"/>
            <a:ext cx="1721342" cy="1907739"/>
          </a:xfrm>
          <a:prstGeom prst="rect">
            <a:avLst/>
          </a:prstGeom>
        </p:spPr>
      </p:pic>
      <p:pic>
        <p:nvPicPr>
          <p:cNvPr id="7" name="Picture 6"/>
          <p:cNvPicPr>
            <a:picLocks noChangeAspect="1"/>
          </p:cNvPicPr>
          <p:nvPr/>
        </p:nvPicPr>
        <p:blipFill>
          <a:blip r:embed="rId6"/>
          <a:stretch>
            <a:fillRect/>
          </a:stretch>
        </p:blipFill>
        <p:spPr>
          <a:xfrm>
            <a:off x="8325362" y="27765"/>
            <a:ext cx="1469720" cy="1907739"/>
          </a:xfrm>
          <a:prstGeom prst="rect">
            <a:avLst/>
          </a:prstGeom>
        </p:spPr>
      </p:pic>
      <p:pic>
        <p:nvPicPr>
          <p:cNvPr id="8" name="Picture 7"/>
          <p:cNvPicPr>
            <a:picLocks noChangeAspect="1"/>
          </p:cNvPicPr>
          <p:nvPr/>
        </p:nvPicPr>
        <p:blipFill>
          <a:blip r:embed="rId7"/>
          <a:stretch>
            <a:fillRect/>
          </a:stretch>
        </p:blipFill>
        <p:spPr>
          <a:xfrm>
            <a:off x="10106591" y="27767"/>
            <a:ext cx="1356940" cy="1907738"/>
          </a:xfrm>
          <a:prstGeom prst="rect">
            <a:avLst/>
          </a:prstGeom>
        </p:spPr>
      </p:pic>
      <p:pic>
        <p:nvPicPr>
          <p:cNvPr id="9" name="Picture 8"/>
          <p:cNvPicPr>
            <a:picLocks noChangeAspect="1"/>
          </p:cNvPicPr>
          <p:nvPr/>
        </p:nvPicPr>
        <p:blipFill>
          <a:blip r:embed="rId8"/>
          <a:stretch>
            <a:fillRect/>
          </a:stretch>
        </p:blipFill>
        <p:spPr>
          <a:xfrm>
            <a:off x="264515" y="2264230"/>
            <a:ext cx="1586615" cy="1856508"/>
          </a:xfrm>
          <a:prstGeom prst="rect">
            <a:avLst/>
          </a:prstGeom>
        </p:spPr>
      </p:pic>
      <p:pic>
        <p:nvPicPr>
          <p:cNvPr id="10" name="Picture 9"/>
          <p:cNvPicPr>
            <a:picLocks noChangeAspect="1"/>
          </p:cNvPicPr>
          <p:nvPr/>
        </p:nvPicPr>
        <p:blipFill>
          <a:blip r:embed="rId9"/>
          <a:stretch>
            <a:fillRect/>
          </a:stretch>
        </p:blipFill>
        <p:spPr>
          <a:xfrm>
            <a:off x="2162639" y="2264230"/>
            <a:ext cx="1976558" cy="1856508"/>
          </a:xfrm>
          <a:prstGeom prst="rect">
            <a:avLst/>
          </a:prstGeom>
        </p:spPr>
      </p:pic>
      <p:pic>
        <p:nvPicPr>
          <p:cNvPr id="11" name="Picture 10"/>
          <p:cNvPicPr>
            <a:picLocks noChangeAspect="1"/>
          </p:cNvPicPr>
          <p:nvPr/>
        </p:nvPicPr>
        <p:blipFill>
          <a:blip r:embed="rId10"/>
          <a:stretch>
            <a:fillRect/>
          </a:stretch>
        </p:blipFill>
        <p:spPr>
          <a:xfrm>
            <a:off x="4450706" y="2264230"/>
            <a:ext cx="1568730" cy="1856508"/>
          </a:xfrm>
          <a:prstGeom prst="rect">
            <a:avLst/>
          </a:prstGeom>
        </p:spPr>
      </p:pic>
      <p:pic>
        <p:nvPicPr>
          <p:cNvPr id="12" name="Picture 11"/>
          <p:cNvPicPr>
            <a:picLocks noChangeAspect="1"/>
          </p:cNvPicPr>
          <p:nvPr/>
        </p:nvPicPr>
        <p:blipFill>
          <a:blip r:embed="rId11"/>
          <a:stretch>
            <a:fillRect/>
          </a:stretch>
        </p:blipFill>
        <p:spPr>
          <a:xfrm>
            <a:off x="6330945" y="2264230"/>
            <a:ext cx="1721342" cy="1856508"/>
          </a:xfrm>
          <a:prstGeom prst="rect">
            <a:avLst/>
          </a:prstGeom>
        </p:spPr>
      </p:pic>
      <p:pic>
        <p:nvPicPr>
          <p:cNvPr id="14" name="Picture 13"/>
          <p:cNvPicPr>
            <a:picLocks noChangeAspect="1"/>
          </p:cNvPicPr>
          <p:nvPr/>
        </p:nvPicPr>
        <p:blipFill>
          <a:blip r:embed="rId12"/>
          <a:stretch>
            <a:fillRect/>
          </a:stretch>
        </p:blipFill>
        <p:spPr>
          <a:xfrm>
            <a:off x="10139985" y="2264230"/>
            <a:ext cx="1601638" cy="1856508"/>
          </a:xfrm>
          <a:prstGeom prst="rect">
            <a:avLst/>
          </a:prstGeom>
        </p:spPr>
      </p:pic>
      <p:pic>
        <p:nvPicPr>
          <p:cNvPr id="15" name="Picture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08309" y="4518609"/>
            <a:ext cx="1021727" cy="1951249"/>
          </a:xfrm>
          <a:prstGeom prst="rect">
            <a:avLst/>
          </a:prstGeom>
        </p:spPr>
      </p:pic>
      <p:pic>
        <p:nvPicPr>
          <p:cNvPr id="16" name="Picture 15"/>
          <p:cNvPicPr>
            <a:picLocks noChangeAspect="1"/>
          </p:cNvPicPr>
          <p:nvPr/>
        </p:nvPicPr>
        <p:blipFill>
          <a:blip r:embed="rId14"/>
          <a:stretch>
            <a:fillRect/>
          </a:stretch>
        </p:blipFill>
        <p:spPr>
          <a:xfrm>
            <a:off x="2634851" y="4534367"/>
            <a:ext cx="1957364" cy="1915710"/>
          </a:xfrm>
          <a:prstGeom prst="rect">
            <a:avLst/>
          </a:prstGeom>
        </p:spPr>
      </p:pic>
      <p:pic>
        <p:nvPicPr>
          <p:cNvPr id="17" name="Picture 16"/>
          <p:cNvPicPr>
            <a:picLocks noChangeAspect="1"/>
          </p:cNvPicPr>
          <p:nvPr/>
        </p:nvPicPr>
        <p:blipFill>
          <a:blip r:embed="rId15"/>
          <a:stretch>
            <a:fillRect/>
          </a:stretch>
        </p:blipFill>
        <p:spPr>
          <a:xfrm>
            <a:off x="4723781" y="4518610"/>
            <a:ext cx="1568730" cy="1915710"/>
          </a:xfrm>
          <a:prstGeom prst="rect">
            <a:avLst/>
          </a:prstGeom>
        </p:spPr>
      </p:pic>
      <p:pic>
        <p:nvPicPr>
          <p:cNvPr id="18" name="Picture 17"/>
          <p:cNvPicPr>
            <a:picLocks noChangeAspect="1"/>
          </p:cNvPicPr>
          <p:nvPr/>
        </p:nvPicPr>
        <p:blipFill>
          <a:blip r:embed="rId16"/>
          <a:stretch>
            <a:fillRect/>
          </a:stretch>
        </p:blipFill>
        <p:spPr>
          <a:xfrm>
            <a:off x="6544563" y="4518610"/>
            <a:ext cx="1703271" cy="1890369"/>
          </a:xfrm>
          <a:prstGeom prst="rect">
            <a:avLst/>
          </a:prstGeom>
        </p:spPr>
      </p:pic>
      <p:pic>
        <p:nvPicPr>
          <p:cNvPr id="19" name="Picture 18"/>
          <p:cNvPicPr>
            <a:picLocks noChangeAspect="1"/>
          </p:cNvPicPr>
          <p:nvPr/>
        </p:nvPicPr>
        <p:blipFill>
          <a:blip r:embed="rId17"/>
          <a:stretch>
            <a:fillRect/>
          </a:stretch>
        </p:blipFill>
        <p:spPr>
          <a:xfrm>
            <a:off x="8595719" y="4667259"/>
            <a:ext cx="1446610" cy="1815904"/>
          </a:xfrm>
          <a:prstGeom prst="rect">
            <a:avLst/>
          </a:prstGeom>
        </p:spPr>
      </p:pic>
      <p:pic>
        <p:nvPicPr>
          <p:cNvPr id="20" name="Picture 19"/>
          <p:cNvPicPr>
            <a:picLocks noChangeAspect="1"/>
          </p:cNvPicPr>
          <p:nvPr/>
        </p:nvPicPr>
        <p:blipFill>
          <a:blip r:embed="rId18"/>
          <a:stretch>
            <a:fillRect/>
          </a:stretch>
        </p:blipFill>
        <p:spPr>
          <a:xfrm>
            <a:off x="8363796" y="2264230"/>
            <a:ext cx="1583566" cy="1856508"/>
          </a:xfrm>
          <a:prstGeom prst="rect">
            <a:avLst/>
          </a:prstGeom>
        </p:spPr>
      </p:pic>
      <p:sp>
        <p:nvSpPr>
          <p:cNvPr id="22" name="Left Arrow 21">
            <a:hlinkClick r:id="rId19" action="ppaction://hlinksldjump"/>
          </p:cNvPr>
          <p:cNvSpPr/>
          <p:nvPr/>
        </p:nvSpPr>
        <p:spPr>
          <a:xfrm>
            <a:off x="10341735" y="5125792"/>
            <a:ext cx="1360120" cy="113203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64515" y="1935504"/>
            <a:ext cx="1694914" cy="369332"/>
          </a:xfrm>
          <a:prstGeom prst="rect">
            <a:avLst/>
          </a:prstGeom>
          <a:noFill/>
        </p:spPr>
        <p:txBody>
          <a:bodyPr wrap="square" rtlCol="0">
            <a:spAutoFit/>
          </a:bodyPr>
          <a:lstStyle/>
          <a:p>
            <a:pPr algn="ctr"/>
            <a:r>
              <a:rPr lang="en-US" dirty="0" smtClean="0"/>
              <a:t>Grandpa</a:t>
            </a:r>
            <a:endParaRPr lang="en-US" dirty="0"/>
          </a:p>
        </p:txBody>
      </p:sp>
      <p:sp>
        <p:nvSpPr>
          <p:cNvPr id="21" name="TextBox 20"/>
          <p:cNvSpPr txBox="1"/>
          <p:nvPr/>
        </p:nvSpPr>
        <p:spPr>
          <a:xfrm>
            <a:off x="2146991" y="1935504"/>
            <a:ext cx="1957364" cy="369332"/>
          </a:xfrm>
          <a:prstGeom prst="rect">
            <a:avLst/>
          </a:prstGeom>
          <a:noFill/>
        </p:spPr>
        <p:txBody>
          <a:bodyPr wrap="square" rtlCol="0">
            <a:spAutoFit/>
          </a:bodyPr>
          <a:lstStyle/>
          <a:p>
            <a:pPr algn="ctr"/>
            <a:r>
              <a:rPr lang="en-US" dirty="0" err="1" smtClean="0"/>
              <a:t>Krusty</a:t>
            </a:r>
            <a:endParaRPr lang="en-US" dirty="0"/>
          </a:p>
        </p:txBody>
      </p:sp>
      <p:sp>
        <p:nvSpPr>
          <p:cNvPr id="23" name="TextBox 22"/>
          <p:cNvSpPr txBox="1"/>
          <p:nvPr/>
        </p:nvSpPr>
        <p:spPr>
          <a:xfrm>
            <a:off x="4450706" y="1935504"/>
            <a:ext cx="1568730" cy="369332"/>
          </a:xfrm>
          <a:prstGeom prst="rect">
            <a:avLst/>
          </a:prstGeom>
          <a:noFill/>
        </p:spPr>
        <p:txBody>
          <a:bodyPr wrap="square" rtlCol="0">
            <a:spAutoFit/>
          </a:bodyPr>
          <a:lstStyle/>
          <a:p>
            <a:pPr algn="ctr"/>
            <a:r>
              <a:rPr lang="en-US" dirty="0" smtClean="0"/>
              <a:t>Mr. Burns</a:t>
            </a:r>
            <a:endParaRPr lang="en-US" dirty="0"/>
          </a:p>
        </p:txBody>
      </p:sp>
      <p:sp>
        <p:nvSpPr>
          <p:cNvPr id="24" name="TextBox 23"/>
          <p:cNvSpPr txBox="1"/>
          <p:nvPr/>
        </p:nvSpPr>
        <p:spPr>
          <a:xfrm>
            <a:off x="6341362" y="1935504"/>
            <a:ext cx="1682908" cy="369332"/>
          </a:xfrm>
          <a:prstGeom prst="rect">
            <a:avLst/>
          </a:prstGeom>
          <a:noFill/>
        </p:spPr>
        <p:txBody>
          <a:bodyPr wrap="square" rtlCol="0">
            <a:spAutoFit/>
          </a:bodyPr>
          <a:lstStyle/>
          <a:p>
            <a:pPr algn="ctr"/>
            <a:r>
              <a:rPr lang="en-US" dirty="0" smtClean="0"/>
              <a:t>Ned Flanders</a:t>
            </a:r>
            <a:endParaRPr lang="en-US" dirty="0"/>
          </a:p>
        </p:txBody>
      </p:sp>
      <p:sp>
        <p:nvSpPr>
          <p:cNvPr id="25" name="TextBox 24"/>
          <p:cNvSpPr txBox="1"/>
          <p:nvPr/>
        </p:nvSpPr>
        <p:spPr>
          <a:xfrm>
            <a:off x="8363796" y="1935504"/>
            <a:ext cx="1583566" cy="369332"/>
          </a:xfrm>
          <a:prstGeom prst="rect">
            <a:avLst/>
          </a:prstGeom>
          <a:noFill/>
        </p:spPr>
        <p:txBody>
          <a:bodyPr wrap="square" rtlCol="0">
            <a:spAutoFit/>
          </a:bodyPr>
          <a:lstStyle/>
          <a:p>
            <a:pPr algn="ctr"/>
            <a:r>
              <a:rPr lang="en-US" dirty="0" smtClean="0"/>
              <a:t>Lenny</a:t>
            </a:r>
            <a:endParaRPr lang="en-US" dirty="0"/>
          </a:p>
        </p:txBody>
      </p:sp>
      <p:sp>
        <p:nvSpPr>
          <p:cNvPr id="26" name="TextBox 25"/>
          <p:cNvSpPr txBox="1"/>
          <p:nvPr/>
        </p:nvSpPr>
        <p:spPr>
          <a:xfrm>
            <a:off x="10134607" y="1935504"/>
            <a:ext cx="1567247" cy="369332"/>
          </a:xfrm>
          <a:prstGeom prst="rect">
            <a:avLst/>
          </a:prstGeom>
          <a:noFill/>
        </p:spPr>
        <p:txBody>
          <a:bodyPr wrap="square" rtlCol="0">
            <a:spAutoFit/>
          </a:bodyPr>
          <a:lstStyle/>
          <a:p>
            <a:pPr algn="ctr"/>
            <a:r>
              <a:rPr lang="en-US" dirty="0" smtClean="0"/>
              <a:t>Carl</a:t>
            </a:r>
            <a:endParaRPr lang="en-US" dirty="0"/>
          </a:p>
        </p:txBody>
      </p:sp>
      <p:sp>
        <p:nvSpPr>
          <p:cNvPr id="27" name="TextBox 26"/>
          <p:cNvSpPr txBox="1"/>
          <p:nvPr/>
        </p:nvSpPr>
        <p:spPr>
          <a:xfrm>
            <a:off x="356260" y="4100435"/>
            <a:ext cx="1493231" cy="369332"/>
          </a:xfrm>
          <a:prstGeom prst="rect">
            <a:avLst/>
          </a:prstGeom>
          <a:noFill/>
        </p:spPr>
        <p:txBody>
          <a:bodyPr wrap="square" rtlCol="0">
            <a:spAutoFit/>
          </a:bodyPr>
          <a:lstStyle/>
          <a:p>
            <a:pPr algn="ctr"/>
            <a:r>
              <a:rPr lang="en-US" dirty="0" smtClean="0"/>
              <a:t>Moe</a:t>
            </a:r>
            <a:endParaRPr lang="en-US" dirty="0"/>
          </a:p>
        </p:txBody>
      </p:sp>
      <p:sp>
        <p:nvSpPr>
          <p:cNvPr id="28" name="TextBox 27"/>
          <p:cNvSpPr txBox="1"/>
          <p:nvPr/>
        </p:nvSpPr>
        <p:spPr>
          <a:xfrm>
            <a:off x="2161000" y="4120738"/>
            <a:ext cx="2064978" cy="369332"/>
          </a:xfrm>
          <a:prstGeom prst="rect">
            <a:avLst/>
          </a:prstGeom>
          <a:noFill/>
        </p:spPr>
        <p:txBody>
          <a:bodyPr wrap="square" rtlCol="0">
            <a:spAutoFit/>
          </a:bodyPr>
          <a:lstStyle/>
          <a:p>
            <a:pPr algn="ctr"/>
            <a:r>
              <a:rPr lang="en-US" dirty="0" smtClean="0"/>
              <a:t>Barney</a:t>
            </a:r>
            <a:endParaRPr lang="en-US" dirty="0"/>
          </a:p>
        </p:txBody>
      </p:sp>
      <p:sp>
        <p:nvSpPr>
          <p:cNvPr id="29" name="TextBox 28"/>
          <p:cNvSpPr txBox="1"/>
          <p:nvPr/>
        </p:nvSpPr>
        <p:spPr>
          <a:xfrm>
            <a:off x="4450706" y="4120738"/>
            <a:ext cx="1568730" cy="369332"/>
          </a:xfrm>
          <a:prstGeom prst="rect">
            <a:avLst/>
          </a:prstGeom>
          <a:noFill/>
        </p:spPr>
        <p:txBody>
          <a:bodyPr wrap="square" rtlCol="0">
            <a:spAutoFit/>
          </a:bodyPr>
          <a:lstStyle/>
          <a:p>
            <a:pPr algn="ctr"/>
            <a:r>
              <a:rPr lang="en-US" dirty="0" smtClean="0"/>
              <a:t>Smithers</a:t>
            </a:r>
            <a:endParaRPr lang="en-US" dirty="0"/>
          </a:p>
        </p:txBody>
      </p:sp>
      <p:sp>
        <p:nvSpPr>
          <p:cNvPr id="30" name="TextBox 29"/>
          <p:cNvSpPr txBox="1"/>
          <p:nvPr/>
        </p:nvSpPr>
        <p:spPr>
          <a:xfrm>
            <a:off x="6350654" y="4120738"/>
            <a:ext cx="1663199" cy="369332"/>
          </a:xfrm>
          <a:prstGeom prst="rect">
            <a:avLst/>
          </a:prstGeom>
          <a:noFill/>
        </p:spPr>
        <p:txBody>
          <a:bodyPr wrap="square" rtlCol="0">
            <a:spAutoFit/>
          </a:bodyPr>
          <a:lstStyle/>
          <a:p>
            <a:pPr algn="ctr"/>
            <a:r>
              <a:rPr lang="en-US" dirty="0" err="1" smtClean="0"/>
              <a:t>Apu</a:t>
            </a:r>
            <a:endParaRPr lang="en-US" dirty="0"/>
          </a:p>
        </p:txBody>
      </p:sp>
      <p:sp>
        <p:nvSpPr>
          <p:cNvPr id="31" name="TextBox 30"/>
          <p:cNvSpPr txBox="1"/>
          <p:nvPr/>
        </p:nvSpPr>
        <p:spPr>
          <a:xfrm>
            <a:off x="8363796" y="4120738"/>
            <a:ext cx="1583566" cy="584775"/>
          </a:xfrm>
          <a:prstGeom prst="rect">
            <a:avLst/>
          </a:prstGeom>
          <a:noFill/>
        </p:spPr>
        <p:txBody>
          <a:bodyPr wrap="square" rtlCol="0">
            <a:spAutoFit/>
          </a:bodyPr>
          <a:lstStyle/>
          <a:p>
            <a:pPr algn="ctr"/>
            <a:r>
              <a:rPr lang="en-US" sz="1600" dirty="0" smtClean="0"/>
              <a:t>Comic book guy</a:t>
            </a:r>
            <a:endParaRPr lang="en-US" sz="1600" dirty="0"/>
          </a:p>
        </p:txBody>
      </p:sp>
      <p:sp>
        <p:nvSpPr>
          <p:cNvPr id="32" name="TextBox 31"/>
          <p:cNvSpPr txBox="1"/>
          <p:nvPr/>
        </p:nvSpPr>
        <p:spPr>
          <a:xfrm>
            <a:off x="356260" y="6483163"/>
            <a:ext cx="1930706" cy="338554"/>
          </a:xfrm>
          <a:prstGeom prst="rect">
            <a:avLst/>
          </a:prstGeom>
          <a:noFill/>
        </p:spPr>
        <p:txBody>
          <a:bodyPr wrap="square" rtlCol="0">
            <a:spAutoFit/>
          </a:bodyPr>
          <a:lstStyle/>
          <a:p>
            <a:pPr algn="ctr"/>
            <a:r>
              <a:rPr lang="en-US" sz="1600" dirty="0" smtClean="0"/>
              <a:t>Patty and Selma</a:t>
            </a:r>
            <a:endParaRPr lang="en-US" sz="1600" dirty="0"/>
          </a:p>
        </p:txBody>
      </p:sp>
      <p:sp>
        <p:nvSpPr>
          <p:cNvPr id="33" name="TextBox 32"/>
          <p:cNvSpPr txBox="1"/>
          <p:nvPr/>
        </p:nvSpPr>
        <p:spPr>
          <a:xfrm>
            <a:off x="2736833" y="6469859"/>
            <a:ext cx="1662546" cy="369332"/>
          </a:xfrm>
          <a:prstGeom prst="rect">
            <a:avLst/>
          </a:prstGeom>
          <a:noFill/>
        </p:spPr>
        <p:txBody>
          <a:bodyPr wrap="square" rtlCol="0">
            <a:spAutoFit/>
          </a:bodyPr>
          <a:lstStyle/>
          <a:p>
            <a:pPr algn="ctr"/>
            <a:r>
              <a:rPr lang="en-US" dirty="0" smtClean="0"/>
              <a:t>Nelson</a:t>
            </a:r>
            <a:endParaRPr lang="en-US" dirty="0"/>
          </a:p>
        </p:txBody>
      </p:sp>
      <p:sp>
        <p:nvSpPr>
          <p:cNvPr id="34" name="TextBox 33"/>
          <p:cNvSpPr txBox="1"/>
          <p:nvPr/>
        </p:nvSpPr>
        <p:spPr>
          <a:xfrm>
            <a:off x="4698785" y="6257827"/>
            <a:ext cx="1617581" cy="646331"/>
          </a:xfrm>
          <a:prstGeom prst="rect">
            <a:avLst/>
          </a:prstGeom>
          <a:noFill/>
        </p:spPr>
        <p:txBody>
          <a:bodyPr wrap="square" rtlCol="0">
            <a:spAutoFit/>
          </a:bodyPr>
          <a:lstStyle/>
          <a:p>
            <a:pPr algn="ctr"/>
            <a:r>
              <a:rPr lang="en-US" dirty="0" smtClean="0"/>
              <a:t>Principal Skinner</a:t>
            </a:r>
            <a:endParaRPr lang="en-US" dirty="0"/>
          </a:p>
        </p:txBody>
      </p:sp>
      <p:sp>
        <p:nvSpPr>
          <p:cNvPr id="35" name="TextBox 34"/>
          <p:cNvSpPr txBox="1"/>
          <p:nvPr/>
        </p:nvSpPr>
        <p:spPr>
          <a:xfrm>
            <a:off x="6544563" y="6257827"/>
            <a:ext cx="1648581" cy="646331"/>
          </a:xfrm>
          <a:prstGeom prst="rect">
            <a:avLst/>
          </a:prstGeom>
          <a:noFill/>
        </p:spPr>
        <p:txBody>
          <a:bodyPr wrap="square" rtlCol="0">
            <a:spAutoFit/>
          </a:bodyPr>
          <a:lstStyle/>
          <a:p>
            <a:pPr algn="ctr"/>
            <a:r>
              <a:rPr lang="en-US" dirty="0" smtClean="0"/>
              <a:t>Mrs. </a:t>
            </a:r>
            <a:r>
              <a:rPr lang="en-US" dirty="0" err="1" smtClean="0"/>
              <a:t>Krabapple</a:t>
            </a:r>
            <a:endParaRPr lang="en-US" dirty="0"/>
          </a:p>
        </p:txBody>
      </p:sp>
      <p:sp>
        <p:nvSpPr>
          <p:cNvPr id="36" name="TextBox 35"/>
          <p:cNvSpPr txBox="1"/>
          <p:nvPr/>
        </p:nvSpPr>
        <p:spPr>
          <a:xfrm>
            <a:off x="8595719" y="6434320"/>
            <a:ext cx="1565495" cy="369332"/>
          </a:xfrm>
          <a:prstGeom prst="rect">
            <a:avLst/>
          </a:prstGeom>
          <a:noFill/>
        </p:spPr>
        <p:txBody>
          <a:bodyPr wrap="square" rtlCol="0">
            <a:spAutoFit/>
          </a:bodyPr>
          <a:lstStyle/>
          <a:p>
            <a:pPr algn="ctr"/>
            <a:r>
              <a:rPr lang="en-US" dirty="0" smtClean="0"/>
              <a:t>Otto</a:t>
            </a:r>
            <a:endParaRPr lang="en-US" dirty="0"/>
          </a:p>
        </p:txBody>
      </p:sp>
      <p:sp>
        <p:nvSpPr>
          <p:cNvPr id="37" name="TextBox 36"/>
          <p:cNvSpPr txBox="1"/>
          <p:nvPr/>
        </p:nvSpPr>
        <p:spPr>
          <a:xfrm>
            <a:off x="10137296" y="4121208"/>
            <a:ext cx="1607016" cy="368392"/>
          </a:xfrm>
          <a:prstGeom prst="rect">
            <a:avLst/>
          </a:prstGeom>
          <a:noFill/>
        </p:spPr>
        <p:txBody>
          <a:bodyPr wrap="square" rtlCol="0">
            <a:spAutoFit/>
          </a:bodyPr>
          <a:lstStyle/>
          <a:p>
            <a:pPr algn="ctr"/>
            <a:r>
              <a:rPr lang="en-US" dirty="0" smtClean="0"/>
              <a:t>Millhouse</a:t>
            </a:r>
            <a:endParaRPr lang="en-US" dirty="0"/>
          </a:p>
        </p:txBody>
      </p:sp>
      <p:pic>
        <p:nvPicPr>
          <p:cNvPr id="38" name="Picture 37"/>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238320" y="4534367"/>
            <a:ext cx="1048646" cy="1874612"/>
          </a:xfrm>
          <a:prstGeom prst="rect">
            <a:avLst/>
          </a:prstGeom>
        </p:spPr>
      </p:pic>
    </p:spTree>
    <p:extLst>
      <p:ext uri="{BB962C8B-B14F-4D97-AF65-F5344CB8AC3E}">
        <p14:creationId xmlns:p14="http://schemas.microsoft.com/office/powerpoint/2010/main" val="57619396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emplate>Mesh</Template>
  <TotalTime>426</TotalTime>
  <Words>816</Words>
  <Application>Microsoft Office PowerPoint</Application>
  <PresentationFormat>Widescreen</PresentationFormat>
  <Paragraphs>118</Paragraphs>
  <Slides>16</Slides>
  <Notes>0</Notes>
  <HiddenSlides>0</HiddenSlides>
  <MMClips>9</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Adobe Fan Heiti Std B</vt:lpstr>
      <vt:lpstr>Arial</vt:lpstr>
      <vt:lpstr>Arial Black</vt:lpstr>
      <vt:lpstr>Century Gothic</vt:lpstr>
      <vt:lpstr>Mesh</vt:lpstr>
      <vt:lpstr>The Simpsons</vt:lpstr>
      <vt:lpstr>About the Simpsons </vt:lpstr>
      <vt:lpstr>Meet the Characters</vt:lpstr>
      <vt:lpstr>Homer Simpson</vt:lpstr>
      <vt:lpstr>Marge Simpson</vt:lpstr>
      <vt:lpstr>Bart Simpson</vt:lpstr>
      <vt:lpstr>Lisa Simpson</vt:lpstr>
      <vt:lpstr>Maggie Simpson</vt:lpstr>
      <vt:lpstr>PowerPoint Presentation</vt:lpstr>
      <vt:lpstr>Notable Episodes</vt:lpstr>
      <vt:lpstr>“Simpsons Roasting on an open fire” or “The Simpsons Christmas Special”</vt:lpstr>
      <vt:lpstr>“Some Enchanted Evening”</vt:lpstr>
      <vt:lpstr>“Homer at Bat”</vt:lpstr>
      <vt:lpstr>“Cape Feare”</vt:lpstr>
      <vt:lpstr>Works Cited</vt:lpstr>
      <vt:lpstr>Works Cited (cont.)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simpsons</dc:title>
  <dc:creator>Microsoft account</dc:creator>
  <cp:lastModifiedBy>Wagner,Connor</cp:lastModifiedBy>
  <cp:revision>47</cp:revision>
  <dcterms:created xsi:type="dcterms:W3CDTF">2017-03-30T21:53:09Z</dcterms:created>
  <dcterms:modified xsi:type="dcterms:W3CDTF">2017-04-20T14:06:51Z</dcterms:modified>
</cp:coreProperties>
</file>