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6" r:id="rId5"/>
    <p:sldId id="267" r:id="rId6"/>
    <p:sldId id="279" r:id="rId7"/>
    <p:sldId id="268" r:id="rId8"/>
    <p:sldId id="263" r:id="rId9"/>
    <p:sldId id="277" r:id="rId10"/>
    <p:sldId id="278" r:id="rId11"/>
    <p:sldId id="259" r:id="rId12"/>
    <p:sldId id="265" r:id="rId13"/>
    <p:sldId id="260" r:id="rId14"/>
    <p:sldId id="269" r:id="rId15"/>
    <p:sldId id="261" r:id="rId16"/>
    <p:sldId id="270" r:id="rId17"/>
    <p:sldId id="262" r:id="rId18"/>
    <p:sldId id="275" r:id="rId19"/>
    <p:sldId id="264" r:id="rId20"/>
    <p:sldId id="27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F99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0" d="100"/>
          <a:sy n="70"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C21CC77-925B-4E27-86E5-9EF4348551F6}" type="datetimeFigureOut">
              <a:rPr lang="en-US" smtClean="0"/>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719256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1CC77-925B-4E27-86E5-9EF4348551F6}" type="datetimeFigureOut">
              <a:rPr lang="en-US" smtClean="0"/>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2028054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1CC77-925B-4E27-86E5-9EF4348551F6}" type="datetimeFigureOut">
              <a:rPr lang="en-US" smtClean="0"/>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884457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21CC77-925B-4E27-86E5-9EF4348551F6}" type="datetimeFigureOut">
              <a:rPr lang="en-US" smtClean="0"/>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61455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C21CC77-925B-4E27-86E5-9EF4348551F6}" type="datetimeFigureOut">
              <a:rPr lang="en-US" smtClean="0"/>
              <a:t>3/23/2017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34911519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21CC77-925B-4E27-86E5-9EF4348551F6}" type="datetimeFigureOut">
              <a:rPr lang="en-US" smtClean="0"/>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2811538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21CC77-925B-4E27-86E5-9EF4348551F6}" type="datetimeFigureOut">
              <a:rPr lang="en-US" smtClean="0"/>
              <a:t>3/23/2017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1794828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21CC77-925B-4E27-86E5-9EF4348551F6}" type="datetimeFigureOut">
              <a:rPr lang="en-US" smtClean="0"/>
              <a:t>3/23/2017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257065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21CC77-925B-4E27-86E5-9EF4348551F6}" type="datetimeFigureOut">
              <a:rPr lang="en-US" smtClean="0"/>
              <a:t>3/23/2017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1398033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C21CC77-925B-4E27-86E5-9EF4348551F6}" type="datetimeFigureOut">
              <a:rPr lang="en-US" smtClean="0"/>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1200457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C21CC77-925B-4E27-86E5-9EF4348551F6}" type="datetimeFigureOut">
              <a:rPr lang="en-US" smtClean="0"/>
              <a:t>3/23/2017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93FF26-965A-4032-87D1-D1B69395E18B}" type="slidenum">
              <a:rPr lang="en-US" smtClean="0"/>
              <a:t>‹#›</a:t>
            </a:fld>
            <a:endParaRPr lang="en-US"/>
          </a:p>
        </p:txBody>
      </p:sp>
    </p:spTree>
    <p:extLst>
      <p:ext uri="{BB962C8B-B14F-4D97-AF65-F5344CB8AC3E}">
        <p14:creationId xmlns:p14="http://schemas.microsoft.com/office/powerpoint/2010/main" val="1562245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21CC77-925B-4E27-86E5-9EF4348551F6}" type="datetimeFigureOut">
              <a:rPr lang="en-US" smtClean="0"/>
              <a:t>3/23/2017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93FF26-965A-4032-87D1-D1B69395E18B}" type="slidenum">
              <a:rPr lang="en-US" smtClean="0"/>
              <a:t>‹#›</a:t>
            </a:fld>
            <a:endParaRPr lang="en-US"/>
          </a:p>
        </p:txBody>
      </p:sp>
    </p:spTree>
    <p:extLst>
      <p:ext uri="{BB962C8B-B14F-4D97-AF65-F5344CB8AC3E}">
        <p14:creationId xmlns:p14="http://schemas.microsoft.com/office/powerpoint/2010/main" val="1248070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slide" Target="slide2.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8" Type="http://schemas.openxmlformats.org/officeDocument/2006/relationships/hyperlink" Target="http://www.shirt-speaker.com/t-shirts/funny-t-shirts/cartoon.html" TargetMode="External"/><Relationship Id="rId13" Type="http://schemas.openxmlformats.org/officeDocument/2006/relationships/hyperlink" Target="http://vectorlogo4u.com/photoshop-cc-logo-vector/" TargetMode="External"/><Relationship Id="rId3" Type="http://schemas.openxmlformats.org/officeDocument/2006/relationships/image" Target="../media/image22.png"/><Relationship Id="rId7" Type="http://schemas.openxmlformats.org/officeDocument/2006/relationships/hyperlink" Target="http://www.clipartbest.com/cute-cartoon-dog" TargetMode="External"/><Relationship Id="rId12" Type="http://schemas.openxmlformats.org/officeDocument/2006/relationships/hyperlink" Target="https://www.tes.com/lessons/F3r7HA1Y9Dhbvg/informatica-basica" TargetMode="External"/><Relationship Id="rId17" Type="http://schemas.openxmlformats.org/officeDocument/2006/relationships/hyperlink" Target="http://logos.wikia.com/wiki/Microsoft_Word" TargetMode="External"/><Relationship Id="rId2" Type="http://schemas.openxmlformats.org/officeDocument/2006/relationships/slide" Target="slide9.xml"/><Relationship Id="rId16" Type="http://schemas.openxmlformats.org/officeDocument/2006/relationships/hyperlink" Target="https://www.bloopanimation.com/start-animating-now/" TargetMode="External"/><Relationship Id="rId1" Type="http://schemas.openxmlformats.org/officeDocument/2006/relationships/slideLayout" Target="../slideLayouts/slideLayout6.xml"/><Relationship Id="rId6" Type="http://schemas.openxmlformats.org/officeDocument/2006/relationships/hyperlink" Target="http://threepeasoup.blogspot.com/" TargetMode="External"/><Relationship Id="rId11" Type="http://schemas.openxmlformats.org/officeDocument/2006/relationships/hyperlink" Target="https://en.wikipedia.org/wiki/Animation" TargetMode="External"/><Relationship Id="rId5" Type="http://schemas.openxmlformats.org/officeDocument/2006/relationships/hyperlink" Target="https://www.freesound.org/people/Juan_Merie_Venter/sounds/327666/" TargetMode="External"/><Relationship Id="rId15" Type="http://schemas.openxmlformats.org/officeDocument/2006/relationships/hyperlink" Target="https://en.wikipedia.org/wiki/File:Adobe_Audition_CC_Logo.png" TargetMode="External"/><Relationship Id="rId10" Type="http://schemas.openxmlformats.org/officeDocument/2006/relationships/hyperlink" Target="https://clipartfest.com/categories/view/bdcdbe871844699e2f6ad9dfda574bfbe2f92579/clipart-gif-happy-dance.html" TargetMode="External"/><Relationship Id="rId4" Type="http://schemas.openxmlformats.org/officeDocument/2006/relationships/hyperlink" Target="https://www.freesound.org/people/Rudmer_Rotteveel/sounds/316920/" TargetMode="External"/><Relationship Id="rId9" Type="http://schemas.openxmlformats.org/officeDocument/2006/relationships/hyperlink" Target="http://clubpenguin.wikia.com/wiki/Video_Camera_(furniture)" TargetMode="External"/><Relationship Id="rId14" Type="http://schemas.openxmlformats.org/officeDocument/2006/relationships/hyperlink" Target="http://logos.wikia.com/wiki/Movie_Maker"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2.png"/><Relationship Id="rId7" Type="http://schemas.openxmlformats.org/officeDocument/2006/relationships/slide" Target="slide3.xml"/><Relationship Id="rId2" Type="http://schemas.openxmlformats.org/officeDocument/2006/relationships/image" Target="../media/image31.jp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slide" Target="slide12.xml"/><Relationship Id="rId4" Type="http://schemas.openxmlformats.org/officeDocument/2006/relationships/image" Target="../media/image33.jpg"/><Relationship Id="rId9" Type="http://schemas.openxmlformats.org/officeDocument/2006/relationships/image" Target="../media/image35.jp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2.png"/><Relationship Id="rId7" Type="http://schemas.openxmlformats.org/officeDocument/2006/relationships/slide" Target="slide3.xml"/><Relationship Id="rId2" Type="http://schemas.openxmlformats.org/officeDocument/2006/relationships/image" Target="../media/image31.jpg"/><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image" Target="../media/image37.gif"/><Relationship Id="rId4" Type="http://schemas.openxmlformats.org/officeDocument/2006/relationships/image" Target="../media/image36.jpg"/></Relationships>
</file>

<file path=ppt/slides/_rels/slide1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0.jpg"/><Relationship Id="rId7" Type="http://schemas.openxmlformats.org/officeDocument/2006/relationships/slide" Target="slide14.xml"/><Relationship Id="rId2" Type="http://schemas.openxmlformats.org/officeDocument/2006/relationships/image" Target="../media/image39.jpg"/><Relationship Id="rId1" Type="http://schemas.openxmlformats.org/officeDocument/2006/relationships/slideLayout" Target="../slideLayouts/slideLayout6.xml"/><Relationship Id="rId6" Type="http://schemas.openxmlformats.org/officeDocument/2006/relationships/image" Target="../media/image41.jpg"/><Relationship Id="rId5" Type="http://schemas.openxmlformats.org/officeDocument/2006/relationships/image" Target="../media/image38.png"/><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22.png"/><Relationship Id="rId2" Type="http://schemas.openxmlformats.org/officeDocument/2006/relationships/image" Target="../media/image39.jpg"/><Relationship Id="rId1" Type="http://schemas.openxmlformats.org/officeDocument/2006/relationships/slideLayout" Target="../slideLayouts/slideLayout6.xml"/><Relationship Id="rId6" Type="http://schemas.openxmlformats.org/officeDocument/2006/relationships/slide" Target="slide13.xml"/><Relationship Id="rId5" Type="http://schemas.openxmlformats.org/officeDocument/2006/relationships/image" Target="../media/image43.jp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0.jpg"/><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slide" Target="slide16.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45.png"/><Relationship Id="rId3" Type="http://schemas.microsoft.com/office/2007/relationships/media" Target="../media/media2.wav"/><Relationship Id="rId7" Type="http://schemas.openxmlformats.org/officeDocument/2006/relationships/slideLayout" Target="../slideLayouts/slideLayout6.xml"/><Relationship Id="rId12" Type="http://schemas.openxmlformats.org/officeDocument/2006/relationships/slide" Target="slide15.xml"/><Relationship Id="rId17" Type="http://schemas.openxmlformats.org/officeDocument/2006/relationships/image" Target="../media/image49.png"/><Relationship Id="rId2" Type="http://schemas.openxmlformats.org/officeDocument/2006/relationships/audio" Target="../media/media1.wav"/><Relationship Id="rId16" Type="http://schemas.openxmlformats.org/officeDocument/2006/relationships/image" Target="../media/image48.gif"/><Relationship Id="rId1" Type="http://schemas.microsoft.com/office/2007/relationships/media" Target="../media/media1.wav"/><Relationship Id="rId6" Type="http://schemas.openxmlformats.org/officeDocument/2006/relationships/audio" Target="../media/media3.wav"/><Relationship Id="rId11" Type="http://schemas.openxmlformats.org/officeDocument/2006/relationships/image" Target="../media/image38.png"/><Relationship Id="rId5" Type="http://schemas.microsoft.com/office/2007/relationships/media" Target="../media/media3.wav"/><Relationship Id="rId15" Type="http://schemas.openxmlformats.org/officeDocument/2006/relationships/image" Target="../media/image47.png"/><Relationship Id="rId10" Type="http://schemas.openxmlformats.org/officeDocument/2006/relationships/slide" Target="slide3.xml"/><Relationship Id="rId4" Type="http://schemas.openxmlformats.org/officeDocument/2006/relationships/audio" Target="../media/media2.wav"/><Relationship Id="rId9" Type="http://schemas.openxmlformats.org/officeDocument/2006/relationships/image" Target="../media/image44.png"/><Relationship Id="rId14"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53.gif"/><Relationship Id="rId3" Type="http://schemas.openxmlformats.org/officeDocument/2006/relationships/slide" Target="slide3.xml"/><Relationship Id="rId7" Type="http://schemas.openxmlformats.org/officeDocument/2006/relationships/image" Target="../media/image52.png"/><Relationship Id="rId2" Type="http://schemas.openxmlformats.org/officeDocument/2006/relationships/image" Target="../media/image50.gif"/><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slide" Target="slide18.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gif"/><Relationship Id="rId7" Type="http://schemas.openxmlformats.org/officeDocument/2006/relationships/image" Target="../media/image45.png"/><Relationship Id="rId2" Type="http://schemas.openxmlformats.org/officeDocument/2006/relationships/slideLayout" Target="../slideLayouts/slideLayout6.xml"/><Relationship Id="rId1" Type="http://schemas.openxmlformats.org/officeDocument/2006/relationships/video" Target="https://www.youtube.com/embed/5FHx8Spmc7E" TargetMode="External"/><Relationship Id="rId6" Type="http://schemas.openxmlformats.org/officeDocument/2006/relationships/slide" Target="slide17.xml"/><Relationship Id="rId5" Type="http://schemas.openxmlformats.org/officeDocument/2006/relationships/image" Target="../media/image38.png"/><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slide" Target="slide20.xml"/><Relationship Id="rId7" Type="http://schemas.openxmlformats.org/officeDocument/2006/relationships/image" Target="../media/image57.gif"/><Relationship Id="rId2" Type="http://schemas.openxmlformats.org/officeDocument/2006/relationships/image" Target="../media/image55.jpg"/><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slide" Target="slide3.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slide" Target="slide19.xml"/><Relationship Id="rId7" Type="http://schemas.openxmlformats.org/officeDocument/2006/relationships/image" Target="../media/image59.gif"/><Relationship Id="rId2" Type="http://schemas.openxmlformats.org/officeDocument/2006/relationships/image" Target="../media/image55.jpg"/><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slide" Target="slide3.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3.png"/><Relationship Id="rId18" Type="http://schemas.openxmlformats.org/officeDocument/2006/relationships/image" Target="../media/image16.jpg"/><Relationship Id="rId3" Type="http://schemas.openxmlformats.org/officeDocument/2006/relationships/image" Target="../media/image7.png"/><Relationship Id="rId21" Type="http://schemas.openxmlformats.org/officeDocument/2006/relationships/image" Target="../media/image18.gif"/><Relationship Id="rId7" Type="http://schemas.openxmlformats.org/officeDocument/2006/relationships/image" Target="../media/image9.png"/><Relationship Id="rId12" Type="http://schemas.openxmlformats.org/officeDocument/2006/relationships/image" Target="../media/image12.png"/><Relationship Id="rId17" Type="http://schemas.openxmlformats.org/officeDocument/2006/relationships/slide" Target="slide13.xml"/><Relationship Id="rId2" Type="http://schemas.openxmlformats.org/officeDocument/2006/relationships/image" Target="../media/image6.png"/><Relationship Id="rId16" Type="http://schemas.openxmlformats.org/officeDocument/2006/relationships/image" Target="../media/image15.gif"/><Relationship Id="rId20"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slide" Target="slide11.xml"/><Relationship Id="rId11" Type="http://schemas.openxmlformats.org/officeDocument/2006/relationships/slide" Target="slide17.xml"/><Relationship Id="rId5" Type="http://schemas.openxmlformats.org/officeDocument/2006/relationships/image" Target="../media/image8.png"/><Relationship Id="rId15" Type="http://schemas.openxmlformats.org/officeDocument/2006/relationships/image" Target="../media/image14.png"/><Relationship Id="rId10" Type="http://schemas.openxmlformats.org/officeDocument/2006/relationships/image" Target="../media/image11.png"/><Relationship Id="rId19" Type="http://schemas.openxmlformats.org/officeDocument/2006/relationships/image" Target="../media/image17.png"/><Relationship Id="rId4" Type="http://schemas.openxmlformats.org/officeDocument/2006/relationships/slide" Target="slide2.xml"/><Relationship Id="rId9" Type="http://schemas.openxmlformats.org/officeDocument/2006/relationships/slide" Target="slide4.xml"/><Relationship Id="rId14" Type="http://schemas.openxmlformats.org/officeDocument/2006/relationships/slide" Target="slide19.xml"/><Relationship Id="rId22"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23.png"/><Relationship Id="rId2" Type="http://schemas.openxmlformats.org/officeDocument/2006/relationships/image" Target="../media/image20.jp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3.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 Target="slide6.xml"/><Relationship Id="rId7"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4.xml"/><Relationship Id="rId4" Type="http://schemas.openxmlformats.org/officeDocument/2006/relationships/image" Target="../media/image21.pn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 Target="slide7.xml"/><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5.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hyperlink" Target="http://mypcutility.blogspot.com/2013/12/how-to-get-back-start-button-in-windows.html" TargetMode="External"/><Relationship Id="rId13" Type="http://schemas.openxmlformats.org/officeDocument/2006/relationships/hyperlink" Target="http://www.iconsdb.com/caribbean-blue-icons/speaker-icon.html" TargetMode="External"/><Relationship Id="rId3" Type="http://schemas.openxmlformats.org/officeDocument/2006/relationships/image" Target="../media/image22.png"/><Relationship Id="rId7" Type="http://schemas.openxmlformats.org/officeDocument/2006/relationships/hyperlink" Target="http://www.free-extras.com/tags/1/mickey%20mouse.htm" TargetMode="External"/><Relationship Id="rId12" Type="http://schemas.openxmlformats.org/officeDocument/2006/relationships/hyperlink" Target="https://www.processing.org/tutorials/pixels/" TargetMode="Externa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hyperlink" Target="http://www.disneyclips.com/imagesnewb/donaldduck.html" TargetMode="External"/><Relationship Id="rId11" Type="http://schemas.openxmlformats.org/officeDocument/2006/relationships/hyperlink" Target="https://www.colourbox.com/vector/vector-seamless-pattern-childish-doodles-pattern-set-of-different-school-travel-romantic-things-enjoy-life-concept-use-for-wallpaper-pattern-fills-web-page-background-surface-textures-vector-9364894" TargetMode="External"/><Relationship Id="rId5" Type="http://schemas.openxmlformats.org/officeDocument/2006/relationships/hyperlink" Target="https://clipartfest.com/categories/view/a97889f6299a2f190d45f6fa50aa6f2d16c8eef6/crayon-background-clipart.html" TargetMode="External"/><Relationship Id="rId15" Type="http://schemas.openxmlformats.org/officeDocument/2006/relationships/image" Target="../media/image30.png"/><Relationship Id="rId10" Type="http://schemas.openxmlformats.org/officeDocument/2006/relationships/hyperlink" Target="http://www.1001fonts.com/squeaky-chalk-sound-font.html#styles" TargetMode="External"/><Relationship Id="rId4" Type="http://schemas.openxmlformats.org/officeDocument/2006/relationships/hyperlink" Target="https://www.123rf.com/photo_50413721_abstract-wax-crayon-hand-drawing-background.html" TargetMode="External"/><Relationship Id="rId9" Type="http://schemas.openxmlformats.org/officeDocument/2006/relationships/hyperlink" Target="http://exchange.smarttech.com/details.html?id=f4023e2c-d3d9-4691-98d3-2d581afade13" TargetMode="External"/><Relationship Id="rId1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hyperlink" Target="http://wavian.com/font-list.html" TargetMode="External"/><Relationship Id="rId13" Type="http://schemas.openxmlformats.org/officeDocument/2006/relationships/hyperlink" Target="https://www.pinterest.com/pin/225461525073894131/" TargetMode="External"/><Relationship Id="rId1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hyperlink" Target="http://rebloggy.com/post/gif-disney-animated-video-games-animation-animated-gif-wreck-it-ralph-vanellope/35976711255" TargetMode="External"/><Relationship Id="rId12" Type="http://schemas.openxmlformats.org/officeDocument/2006/relationships/hyperlink" Target="http://szgzmachine.com/brilliant-pictures-of-drawing/how-to-draw-braids-youtube-within-brilliant-pictures-of-drawing/" TargetMode="External"/><Relationship Id="rId17" Type="http://schemas.openxmlformats.org/officeDocument/2006/relationships/slide" Target="slide10.xml"/><Relationship Id="rId2" Type="http://schemas.openxmlformats.org/officeDocument/2006/relationships/slide" Target="slide8.xml"/><Relationship Id="rId16" Type="http://schemas.openxmlformats.org/officeDocument/2006/relationships/hyperlink" Target="https://www.freesound.org/people/tuberatanka/sounds/110011/" TargetMode="External"/><Relationship Id="rId1" Type="http://schemas.openxmlformats.org/officeDocument/2006/relationships/slideLayout" Target="../slideLayouts/slideLayout6.xml"/><Relationship Id="rId6" Type="http://schemas.openxmlformats.org/officeDocument/2006/relationships/hyperlink" Target="http://iconshow.me/video-camera-icon-2" TargetMode="External"/><Relationship Id="rId11" Type="http://schemas.openxmlformats.org/officeDocument/2006/relationships/hyperlink" Target="http://www.howtostartphotography.com/dramatically-improve-pictures-one-easy-setting-change/" TargetMode="External"/><Relationship Id="rId5" Type="http://schemas.openxmlformats.org/officeDocument/2006/relationships/hyperlink" Target="https://www.spoonflower.com/fabric/1243750-crayon-background-periwinkle-by-weavingmajor" TargetMode="External"/><Relationship Id="rId15" Type="http://schemas.openxmlformats.org/officeDocument/2006/relationships/hyperlink" Target="https://www.skillshare.com/classes/Hand-Lettering-Essentials-for-Beginners/389616295/projects/37387" TargetMode="External"/><Relationship Id="rId10" Type="http://schemas.openxmlformats.org/officeDocument/2006/relationships/hyperlink" Target="http://imgur.com/CMMfreS" TargetMode="External"/><Relationship Id="rId4" Type="http://schemas.openxmlformats.org/officeDocument/2006/relationships/hyperlink" Target="https://www.123rf.com/photo_10379946_diagonal-green-background-made-with-a-wax-crayon.html" TargetMode="External"/><Relationship Id="rId9" Type="http://schemas.openxmlformats.org/officeDocument/2006/relationships/hyperlink" Target="https://commons.wikimedia.org/wiki/File:Text_DoF_(F16).jpg" TargetMode="External"/><Relationship Id="rId14" Type="http://schemas.openxmlformats.org/officeDocument/2006/relationships/hyperlink" Target="http://www.hmohardball.com/marquee.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83319"/>
          </a:xfrm>
          <a:prstGeom prst="rect">
            <a:avLst/>
          </a:prstGeom>
        </p:spPr>
      </p:pic>
      <p:sp>
        <p:nvSpPr>
          <p:cNvPr id="2" name="Title 1"/>
          <p:cNvSpPr>
            <a:spLocks noGrp="1"/>
          </p:cNvSpPr>
          <p:nvPr>
            <p:ph type="ctrTitle"/>
          </p:nvPr>
        </p:nvSpPr>
        <p:spPr/>
        <p:txBody>
          <a:bodyPr>
            <a:normAutofit/>
          </a:bodyPr>
          <a:lstStyle/>
          <a:p>
            <a:r>
              <a:rPr lang="en-US" sz="4400" u="sng" dirty="0">
                <a:latin typeface="Comic Sans MS" panose="030F0702030302020204" pitchFamily="66" charset="0"/>
              </a:rPr>
              <a:t>Interactive Multimedia I</a:t>
            </a:r>
            <a:endParaRPr lang="en-US" sz="4400" dirty="0">
              <a:latin typeface="Comic Sans MS" panose="030F0702030302020204" pitchFamily="66" charset="0"/>
            </a:endParaRPr>
          </a:p>
        </p:txBody>
      </p:sp>
      <p:sp>
        <p:nvSpPr>
          <p:cNvPr id="3" name="Subtitle 2"/>
          <p:cNvSpPr>
            <a:spLocks noGrp="1"/>
          </p:cNvSpPr>
          <p:nvPr>
            <p:ph type="subTitle" idx="1"/>
          </p:nvPr>
        </p:nvSpPr>
        <p:spPr/>
        <p:txBody>
          <a:bodyPr/>
          <a:lstStyle/>
          <a:p>
            <a:r>
              <a:rPr lang="en-US" dirty="0"/>
              <a:t>By James Munoz Morales</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540" y="3276599"/>
            <a:ext cx="2128360" cy="2443901"/>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9713" y="3269607"/>
            <a:ext cx="1820077" cy="2457883"/>
          </a:xfrm>
          <a:prstGeom prst="rect">
            <a:avLst/>
          </a:prstGeom>
        </p:spPr>
      </p:pic>
      <p:pic>
        <p:nvPicPr>
          <p:cNvPr id="15" name="Picture 14">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7039" y="4148614"/>
            <a:ext cx="1201261" cy="1201261"/>
          </a:xfrm>
          <a:prstGeom prst="rect">
            <a:avLst/>
          </a:prstGeom>
        </p:spPr>
      </p:pic>
    </p:spTree>
    <p:extLst>
      <p:ext uri="{BB962C8B-B14F-4D97-AF65-F5344CB8AC3E}">
        <p14:creationId xmlns:p14="http://schemas.microsoft.com/office/powerpoint/2010/main" val="27111732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a:t>
            </a:r>
          </a:p>
        </p:txBody>
      </p:sp>
      <p:pic>
        <p:nvPicPr>
          <p:cNvPr id="3" name="Picture 2">
            <a:hlinkClick r:id="rId2" action="ppaction://hlinksldjump"/>
          </p:cNvPr>
          <p:cNvPicPr>
            <a:picLocks noChangeAspect="1"/>
          </p:cNvPicPr>
          <p:nvPr/>
        </p:nvPicPr>
        <p:blipFill>
          <a:blip r:embed="rId3"/>
          <a:stretch>
            <a:fillRect/>
          </a:stretch>
        </p:blipFill>
        <p:spPr>
          <a:xfrm>
            <a:off x="265126" y="5747471"/>
            <a:ext cx="1146147" cy="951058"/>
          </a:xfrm>
          <a:prstGeom prst="rect">
            <a:avLst/>
          </a:prstGeom>
        </p:spPr>
      </p:pic>
      <p:sp>
        <p:nvSpPr>
          <p:cNvPr id="4" name="TextBox 3"/>
          <p:cNvSpPr txBox="1"/>
          <p:nvPr/>
        </p:nvSpPr>
        <p:spPr>
          <a:xfrm>
            <a:off x="838200" y="1787857"/>
            <a:ext cx="11199125" cy="5909310"/>
          </a:xfrm>
          <a:prstGeom prst="rect">
            <a:avLst/>
          </a:prstGeom>
          <a:noFill/>
        </p:spPr>
        <p:txBody>
          <a:bodyPr wrap="square" rtlCol="0">
            <a:spAutoFit/>
          </a:bodyPr>
          <a:lstStyle/>
          <a:p>
            <a:pPr fontAlgn="base"/>
            <a:r>
              <a:rPr lang="en-US" u="sng" dirty="0">
                <a:hlinkClick r:id="rId4"/>
              </a:rPr>
              <a:t>https://www.freesound.org/people/Rudmer_Rotteveel/sounds/316920/</a:t>
            </a:r>
            <a:endParaRPr lang="en-US" dirty="0"/>
          </a:p>
          <a:p>
            <a:pPr fontAlgn="base"/>
            <a:r>
              <a:rPr lang="en-US" u="sng" dirty="0">
                <a:hlinkClick r:id="rId5"/>
              </a:rPr>
              <a:t>https://www.freesound.org/people/Juan_Merie_Venter/sounds/327666/</a:t>
            </a:r>
            <a:endParaRPr lang="en-US" dirty="0"/>
          </a:p>
          <a:p>
            <a:pPr fontAlgn="base"/>
            <a:r>
              <a:rPr lang="en-US" u="sng" dirty="0">
                <a:hlinkClick r:id="rId6"/>
              </a:rPr>
              <a:t>http://threepeasoup.blogspot.com/</a:t>
            </a:r>
            <a:endParaRPr lang="en-US" dirty="0"/>
          </a:p>
          <a:p>
            <a:pPr fontAlgn="base"/>
            <a:r>
              <a:rPr lang="en-US" u="sng" dirty="0">
                <a:hlinkClick r:id="rId7"/>
              </a:rPr>
              <a:t>http://www.clipartbest.com/cute-cartoon-dog</a:t>
            </a:r>
            <a:endParaRPr lang="en-US" dirty="0"/>
          </a:p>
          <a:p>
            <a:pPr fontAlgn="base"/>
            <a:r>
              <a:rPr lang="en-US" u="sng" dirty="0">
                <a:hlinkClick r:id="rId8"/>
              </a:rPr>
              <a:t>http://www.shirt-speaker.com/t-shirts/funny-t-shirts/cartoon.html</a:t>
            </a:r>
            <a:endParaRPr lang="en-US" dirty="0"/>
          </a:p>
          <a:p>
            <a:pPr fontAlgn="base"/>
            <a:r>
              <a:rPr lang="en-US" u="sng" dirty="0">
                <a:hlinkClick r:id="rId9"/>
              </a:rPr>
              <a:t>http://clubpenguin.wikia.com/wiki/Video_Camera_(furniture)</a:t>
            </a:r>
            <a:endParaRPr lang="en-US" dirty="0"/>
          </a:p>
          <a:p>
            <a:pPr fontAlgn="base"/>
            <a:r>
              <a:rPr lang="en-US" u="sng" dirty="0">
                <a:hlinkClick r:id="rId10"/>
              </a:rPr>
              <a:t>https://clipartfest.com/categories/view/bdcdbe871844699e2f6ad9dfda574bfbe2f92579/clipart-gif-happy-dance.html</a:t>
            </a:r>
            <a:endParaRPr lang="en-US" dirty="0"/>
          </a:p>
          <a:p>
            <a:pPr fontAlgn="base"/>
            <a:r>
              <a:rPr lang="en-US" u="sng" dirty="0">
                <a:hlinkClick r:id="rId11"/>
              </a:rPr>
              <a:t>https://en.wikipedia.org/wiki/Animation</a:t>
            </a:r>
            <a:endParaRPr lang="en-US" u="sng" dirty="0"/>
          </a:p>
          <a:p>
            <a:pPr fontAlgn="base"/>
            <a:r>
              <a:rPr lang="en-US" dirty="0">
                <a:hlinkClick r:id="rId12"/>
              </a:rPr>
              <a:t>https://www.tes.com/lessons/F3r7HA1Y9Dhbvg/informatica-basica</a:t>
            </a:r>
            <a:endParaRPr lang="en-US" dirty="0"/>
          </a:p>
          <a:p>
            <a:pPr fontAlgn="base"/>
            <a:r>
              <a:rPr lang="en-US" dirty="0">
                <a:hlinkClick r:id="rId13"/>
              </a:rPr>
              <a:t>http://vectorlogo4u.com/photoshop-cc-logo-vector/</a:t>
            </a:r>
            <a:endParaRPr lang="en-US" dirty="0"/>
          </a:p>
          <a:p>
            <a:pPr fontAlgn="base"/>
            <a:r>
              <a:rPr lang="en-US" dirty="0">
                <a:hlinkClick r:id="rId14"/>
              </a:rPr>
              <a:t>http://logos.wikia.com/wiki/Movie_Maker</a:t>
            </a:r>
            <a:endParaRPr lang="en-US" dirty="0"/>
          </a:p>
          <a:p>
            <a:pPr fontAlgn="base"/>
            <a:r>
              <a:rPr lang="en-US" dirty="0">
                <a:hlinkClick r:id="rId15"/>
              </a:rPr>
              <a:t>https://en.wikipedia.org/wiki/File:Adobe_Audition_CC_Logo.png</a:t>
            </a:r>
            <a:endParaRPr lang="en-US" dirty="0"/>
          </a:p>
          <a:p>
            <a:pPr fontAlgn="base"/>
            <a:r>
              <a:rPr lang="en-US" dirty="0">
                <a:hlinkClick r:id="rId16"/>
              </a:rPr>
              <a:t>https://www.bloopanimation.com/start-animating-now/</a:t>
            </a:r>
            <a:endParaRPr lang="en-US" dirty="0"/>
          </a:p>
          <a:p>
            <a:pPr fontAlgn="base"/>
            <a:r>
              <a:rPr lang="en-US" dirty="0">
                <a:hlinkClick r:id="rId17"/>
              </a:rPr>
              <a:t>http://logos.wikia.com/wiki/Microsoft_Word</a:t>
            </a:r>
            <a:endParaRPr lang="en-US" dirty="0"/>
          </a:p>
          <a:p>
            <a:pPr fontAlgn="base"/>
            <a:endParaRPr lang="en-US" dirty="0"/>
          </a:p>
          <a:p>
            <a:pPr fontAlgn="base"/>
            <a:endParaRPr lang="en-US" dirty="0"/>
          </a:p>
          <a:p>
            <a:pPr fontAlgn="base"/>
            <a:endParaRPr lang="en-US" dirty="0"/>
          </a:p>
          <a:p>
            <a:pPr fontAlgn="base"/>
            <a:endParaRPr lang="en-US" dirty="0"/>
          </a:p>
          <a:p>
            <a:pPr fontAlgn="base"/>
            <a:endParaRPr lang="en-US" dirty="0"/>
          </a:p>
          <a:p>
            <a:pPr fontAlgn="base"/>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376018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Text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223" y="557712"/>
            <a:ext cx="2842462" cy="906647"/>
          </a:xfrm>
          <a:prstGeom prst="rect">
            <a:avLst/>
          </a:prstGeom>
        </p:spPr>
      </p:pic>
      <p:sp>
        <p:nvSpPr>
          <p:cNvPr id="10" name="TextBox 9"/>
          <p:cNvSpPr txBox="1"/>
          <p:nvPr/>
        </p:nvSpPr>
        <p:spPr>
          <a:xfrm>
            <a:off x="625642" y="1997242"/>
            <a:ext cx="11261558" cy="369332"/>
          </a:xfrm>
          <a:prstGeom prst="rect">
            <a:avLst/>
          </a:prstGeom>
          <a:noFill/>
        </p:spPr>
        <p:txBody>
          <a:bodyPr wrap="square" rtlCol="0">
            <a:spAutoFit/>
          </a:bodyPr>
          <a:lstStyle/>
          <a:p>
            <a:endParaRPr lang="en-US" dirty="0"/>
          </a:p>
        </p:txBody>
      </p:sp>
      <p:sp>
        <p:nvSpPr>
          <p:cNvPr id="3" name="TextBox 2"/>
          <p:cNvSpPr txBox="1"/>
          <p:nvPr/>
        </p:nvSpPr>
        <p:spPr>
          <a:xfrm>
            <a:off x="625643" y="1997242"/>
            <a:ext cx="6053454" cy="3416320"/>
          </a:xfrm>
          <a:prstGeom prst="rect">
            <a:avLst/>
          </a:prstGeom>
          <a:noFill/>
        </p:spPr>
        <p:txBody>
          <a:bodyPr wrap="square" rtlCol="0">
            <a:spAutoFit/>
          </a:bodyPr>
          <a:lstStyle/>
          <a:p>
            <a:pPr marL="457200" indent="-457200">
              <a:buFont typeface="Arial" panose="020B0604020202020204" pitchFamily="34" charset="0"/>
              <a:buChar char="•"/>
            </a:pPr>
            <a:r>
              <a:rPr lang="en-US" sz="2400" b="1" dirty="0">
                <a:ln>
                  <a:solidFill>
                    <a:srgbClr val="66FFFF"/>
                  </a:solidFill>
                </a:ln>
                <a:solidFill>
                  <a:srgbClr val="002060"/>
                </a:solidFill>
                <a:highlight>
                  <a:srgbClr val="C0C0C0"/>
                </a:highlight>
                <a:latin typeface="Comic Sans MS" panose="030F0702030302020204" pitchFamily="66" charset="0"/>
              </a:rPr>
              <a:t>Text are all over the places. We use them all the time. We use text to type a homework, a story book, food product, movies title, newspaper, and many more.  Including this PowerPoint that I made. Text can help us find for information. Without it we won’t know what we looking for.</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5203" y="3623169"/>
            <a:ext cx="3294387" cy="2964466"/>
          </a:xfrm>
          <a:prstGeom prst="rect">
            <a:avLst/>
          </a:prstGeom>
        </p:spPr>
      </p:pic>
      <p:pic>
        <p:nvPicPr>
          <p:cNvPr id="7" name="Picture 6">
            <a:hlinkClick r:id="rId5" action="ppaction://hlinksldjump"/>
          </p:cNvPr>
          <p:cNvPicPr>
            <a:picLocks noChangeAspect="1"/>
          </p:cNvPicPr>
          <p:nvPr/>
        </p:nvPicPr>
        <p:blipFill>
          <a:blip r:embed="rId6"/>
          <a:stretch>
            <a:fillRect/>
          </a:stretch>
        </p:blipFill>
        <p:spPr>
          <a:xfrm>
            <a:off x="10451033" y="5778364"/>
            <a:ext cx="1170533" cy="938865"/>
          </a:xfrm>
          <a:prstGeom prst="rect">
            <a:avLst/>
          </a:prstGeom>
        </p:spPr>
      </p:pic>
      <p:grpSp>
        <p:nvGrpSpPr>
          <p:cNvPr id="16" name="Group 15"/>
          <p:cNvGrpSpPr/>
          <p:nvPr/>
        </p:nvGrpSpPr>
        <p:grpSpPr>
          <a:xfrm>
            <a:off x="5135198" y="478237"/>
            <a:ext cx="1102568" cy="859908"/>
            <a:chOff x="4146885" y="440939"/>
            <a:chExt cx="1102568" cy="859908"/>
          </a:xfrm>
        </p:grpSpPr>
        <p:grpSp>
          <p:nvGrpSpPr>
            <p:cNvPr id="12" name="Group 11"/>
            <p:cNvGrpSpPr/>
            <p:nvPr/>
          </p:nvGrpSpPr>
          <p:grpSpPr>
            <a:xfrm>
              <a:off x="4146885" y="440939"/>
              <a:ext cx="1102568" cy="859908"/>
              <a:chOff x="3926632" y="47625"/>
              <a:chExt cx="1582836" cy="1498083"/>
            </a:xfrm>
          </p:grpSpPr>
          <p:sp>
            <p:nvSpPr>
              <p:cNvPr id="8" name="Rectangle 7">
                <a:hlinkClick r:id="rId7" action="ppaction://hlinksldjump"/>
              </p:cNvPr>
              <p:cNvSpPr/>
              <p:nvPr/>
            </p:nvSpPr>
            <p:spPr>
              <a:xfrm>
                <a:off x="4229100" y="732908"/>
                <a:ext cx="977900" cy="81280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Isosceles Triangle 10">
                <a:hlinkClick r:id="rId7" action="ppaction://hlinksldjump"/>
              </p:cNvPr>
              <p:cNvSpPr/>
              <p:nvPr/>
            </p:nvSpPr>
            <p:spPr>
              <a:xfrm>
                <a:off x="3926632" y="47625"/>
                <a:ext cx="1582836" cy="714375"/>
              </a:xfrm>
              <a:prstGeom prst="triangle">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3" name="Rectangle 12">
              <a:hlinkClick r:id="rId7" action="ppaction://hlinksldjump"/>
            </p:cNvPr>
            <p:cNvSpPr/>
            <p:nvPr/>
          </p:nvSpPr>
          <p:spPr>
            <a:xfrm>
              <a:off x="4632426" y="973789"/>
              <a:ext cx="131483" cy="310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hlinkClick r:id="rId7" action="ppaction://hlinksldjump"/>
            </p:cNvPr>
            <p:cNvSpPr/>
            <p:nvPr/>
          </p:nvSpPr>
          <p:spPr>
            <a:xfrm>
              <a:off x="4396390" y="958901"/>
              <a:ext cx="197223" cy="1380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hlinkClick r:id="rId7" action="ppaction://hlinksldjump"/>
            </p:cNvPr>
            <p:cNvPicPr>
              <a:picLocks noChangeAspect="1"/>
            </p:cNvPicPr>
            <p:nvPr/>
          </p:nvPicPr>
          <p:blipFill>
            <a:blip r:embed="rId8"/>
            <a:stretch>
              <a:fillRect/>
            </a:stretch>
          </p:blipFill>
          <p:spPr>
            <a:xfrm>
              <a:off x="4794645" y="951698"/>
              <a:ext cx="213378" cy="152413"/>
            </a:xfrm>
            <a:prstGeom prst="rect">
              <a:avLst/>
            </a:prstGeom>
          </p:spPr>
        </p:pic>
      </p:grpSp>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22737" y="329268"/>
            <a:ext cx="2322309" cy="3070239"/>
          </a:xfrm>
          <a:prstGeom prst="rect">
            <a:avLst/>
          </a:prstGeom>
        </p:spPr>
      </p:pic>
    </p:spTree>
    <p:extLst>
      <p:ext uri="{BB962C8B-B14F-4D97-AF65-F5344CB8AC3E}">
        <p14:creationId xmlns:p14="http://schemas.microsoft.com/office/powerpoint/2010/main" val="14837055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Text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223" y="557712"/>
            <a:ext cx="2842462" cy="906647"/>
          </a:xfrm>
          <a:prstGeom prst="rect">
            <a:avLst/>
          </a:prstGeom>
        </p:spPr>
      </p:pic>
      <p:sp>
        <p:nvSpPr>
          <p:cNvPr id="3" name="TextBox 2"/>
          <p:cNvSpPr txBox="1"/>
          <p:nvPr/>
        </p:nvSpPr>
        <p:spPr>
          <a:xfrm>
            <a:off x="715617" y="2027583"/>
            <a:ext cx="4123083" cy="3908762"/>
          </a:xfrm>
          <a:prstGeom prst="rect">
            <a:avLst/>
          </a:prstGeom>
          <a:noFill/>
        </p:spPr>
        <p:txBody>
          <a:bodyPr wrap="square" rtlCol="0">
            <a:spAutoFit/>
          </a:bodyPr>
          <a:lstStyle/>
          <a:p>
            <a:pPr marL="457200" indent="-457200">
              <a:buFont typeface="Arial" panose="020B0604020202020204" pitchFamily="34" charset="0"/>
              <a:buChar char="•"/>
            </a:pPr>
            <a:r>
              <a:rPr lang="en-US" sz="2800" b="1" u="sng" dirty="0">
                <a:ln>
                  <a:solidFill>
                    <a:schemeClr val="tx1"/>
                  </a:solidFill>
                </a:ln>
                <a:latin typeface="Comic Sans MS" panose="030F0702030302020204" pitchFamily="66" charset="0"/>
              </a:rPr>
              <a:t>What is Font?</a:t>
            </a:r>
          </a:p>
          <a:p>
            <a:pPr marL="457200" indent="-457200">
              <a:buFont typeface="Arial" panose="020B0604020202020204" pitchFamily="34" charset="0"/>
              <a:buChar char="•"/>
            </a:pPr>
            <a:r>
              <a:rPr lang="en-US" sz="2000" b="1" dirty="0">
                <a:ln>
                  <a:solidFill>
                    <a:srgbClr val="800000"/>
                  </a:solidFill>
                </a:ln>
                <a:solidFill>
                  <a:srgbClr val="FF0000"/>
                </a:solidFill>
                <a:highlight>
                  <a:srgbClr val="C0C0C0"/>
                </a:highlight>
                <a:latin typeface="Comic Sans MS" panose="030F0702030302020204" pitchFamily="66" charset="0"/>
              </a:rPr>
              <a:t>Font is like text with different size, weight, color, and design. There are a lot different type of font for text. The font I using is Comic San MS for this PowerPoint. You can go creative with text. You can turn it into a picture. Font can attract people to see the text.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0430" y="577678"/>
            <a:ext cx="3375370" cy="337537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7530" y="2265363"/>
            <a:ext cx="3557587" cy="3639527"/>
          </a:xfrm>
          <a:prstGeom prst="rect">
            <a:avLst/>
          </a:prstGeom>
        </p:spPr>
      </p:pic>
      <p:sp>
        <p:nvSpPr>
          <p:cNvPr id="10" name="Arrow: Left 9">
            <a:hlinkClick r:id="rId6" action="ppaction://hlinksldjump"/>
          </p:cNvPr>
          <p:cNvSpPr/>
          <p:nvPr/>
        </p:nvSpPr>
        <p:spPr>
          <a:xfrm>
            <a:off x="478734" y="5768012"/>
            <a:ext cx="1130300" cy="914400"/>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Back</a:t>
            </a:r>
          </a:p>
        </p:txBody>
      </p:sp>
      <p:pic>
        <p:nvPicPr>
          <p:cNvPr id="11" name="Picture 10">
            <a:hlinkClick r:id="rId7" action="ppaction://hlinksldjump"/>
          </p:cNvPr>
          <p:cNvPicPr>
            <a:picLocks noChangeAspect="1"/>
          </p:cNvPicPr>
          <p:nvPr/>
        </p:nvPicPr>
        <p:blipFill>
          <a:blip r:embed="rId8"/>
          <a:stretch>
            <a:fillRect/>
          </a:stretch>
        </p:blipFill>
        <p:spPr>
          <a:xfrm>
            <a:off x="3744514" y="419976"/>
            <a:ext cx="1140051" cy="883997"/>
          </a:xfrm>
          <a:prstGeom prst="rect">
            <a:avLst/>
          </a:prstGeom>
        </p:spPr>
      </p:pic>
    </p:spTree>
    <p:extLst>
      <p:ext uri="{BB962C8B-B14F-4D97-AF65-F5344CB8AC3E}">
        <p14:creationId xmlns:p14="http://schemas.microsoft.com/office/powerpoint/2010/main" val="3136210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Picture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98105"/>
          </a:xfrm>
          <a:prstGeom prst="rect">
            <a:avLst/>
          </a:prstGeom>
        </p:spPr>
      </p:pic>
      <p:sp>
        <p:nvSpPr>
          <p:cNvPr id="5" name="Rectangle 4"/>
          <p:cNvSpPr/>
          <p:nvPr/>
        </p:nvSpPr>
        <p:spPr>
          <a:xfrm>
            <a:off x="593797" y="236167"/>
            <a:ext cx="1908536" cy="923330"/>
          </a:xfrm>
          <a:prstGeom prst="rect">
            <a:avLst/>
          </a:prstGeom>
          <a:noFill/>
        </p:spPr>
        <p:txBody>
          <a:bodyPr wrap="none" lIns="91440" tIns="45720" rIns="91440" bIns="45720">
            <a:spAutoFit/>
          </a:bodyPr>
          <a:lstStyle/>
          <a:p>
            <a:pPr algn="ctr"/>
            <a:r>
              <a:rPr lang="en-US" sz="5400" b="0" cap="none" spc="0" dirty="0">
                <a:ln w="0"/>
                <a:solidFill>
                  <a:schemeClr val="tx1"/>
                </a:solidFill>
              </a:rPr>
              <a:t>Image</a:t>
            </a:r>
          </a:p>
        </p:txBody>
      </p:sp>
      <p:sp>
        <p:nvSpPr>
          <p:cNvPr id="7" name="TextBox 6"/>
          <p:cNvSpPr txBox="1"/>
          <p:nvPr/>
        </p:nvSpPr>
        <p:spPr>
          <a:xfrm>
            <a:off x="447842" y="1395664"/>
            <a:ext cx="4886158" cy="4893647"/>
          </a:xfrm>
          <a:prstGeom prst="rect">
            <a:avLst/>
          </a:prstGeom>
          <a:noFill/>
        </p:spPr>
        <p:txBody>
          <a:bodyPr wrap="square" rtlCol="0">
            <a:spAutoFit/>
          </a:bodyPr>
          <a:lstStyle/>
          <a:p>
            <a:pPr marL="457200" indent="-457200">
              <a:buFont typeface="Arial" panose="020B0604020202020204" pitchFamily="34" charset="0"/>
              <a:buChar char="•"/>
            </a:pPr>
            <a:r>
              <a:rPr lang="en-US" sz="2400" dirty="0">
                <a:solidFill>
                  <a:srgbClr val="800000"/>
                </a:solidFill>
                <a:latin typeface="Comic Sans MS" panose="030F0702030302020204" pitchFamily="66" charset="0"/>
              </a:rPr>
              <a:t>Image is like picture you see from computer, camera, or your phone. We used them for newspaper, internet, crime scene, project, and many more. We use a lot image to show the people around the world. Even drawing can be image as well. </a:t>
            </a:r>
          </a:p>
          <a:p>
            <a:pPr marL="457200" indent="-457200">
              <a:buFont typeface="Arial" panose="020B0604020202020204" pitchFamily="34" charset="0"/>
              <a:buChar char="•"/>
            </a:pPr>
            <a:r>
              <a:rPr lang="en-US" sz="2400" dirty="0">
                <a:solidFill>
                  <a:srgbClr val="800000"/>
                </a:solidFill>
                <a:latin typeface="Comic Sans MS" panose="030F0702030302020204" pitchFamily="66" charset="0"/>
              </a:rPr>
              <a:t>We use software tool to help us to change the image. We can change it little different or more…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7797" y="410228"/>
            <a:ext cx="3997158" cy="2818835"/>
          </a:xfrm>
          <a:prstGeom prst="rect">
            <a:avLst/>
          </a:prstGeom>
        </p:spPr>
      </p:pic>
      <p:pic>
        <p:nvPicPr>
          <p:cNvPr id="8" name="Picture 7">
            <a:hlinkClick r:id="rId4" action="ppaction://hlinksldjump"/>
          </p:cNvPr>
          <p:cNvPicPr>
            <a:picLocks noChangeAspect="1"/>
          </p:cNvPicPr>
          <p:nvPr/>
        </p:nvPicPr>
        <p:blipFill>
          <a:blip r:embed="rId5"/>
          <a:stretch>
            <a:fillRect/>
          </a:stretch>
        </p:blipFill>
        <p:spPr>
          <a:xfrm>
            <a:off x="3342134" y="236167"/>
            <a:ext cx="1140051" cy="883997"/>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21310" y="3594100"/>
            <a:ext cx="3883378" cy="2184400"/>
          </a:xfrm>
          <a:prstGeom prst="rect">
            <a:avLst/>
          </a:prstGeom>
        </p:spPr>
      </p:pic>
      <p:pic>
        <p:nvPicPr>
          <p:cNvPr id="11" name="Picture 10">
            <a:hlinkClick r:id="rId7" action="ppaction://hlinksldjump"/>
          </p:cNvPr>
          <p:cNvPicPr>
            <a:picLocks noChangeAspect="1"/>
          </p:cNvPicPr>
          <p:nvPr/>
        </p:nvPicPr>
        <p:blipFill>
          <a:blip r:embed="rId8"/>
          <a:stretch>
            <a:fillRect/>
          </a:stretch>
        </p:blipFill>
        <p:spPr>
          <a:xfrm>
            <a:off x="10183267" y="5778500"/>
            <a:ext cx="1170533" cy="938865"/>
          </a:xfrm>
          <a:prstGeom prst="rect">
            <a:avLst/>
          </a:prstGeom>
        </p:spPr>
      </p:pic>
    </p:spTree>
    <p:extLst>
      <p:ext uri="{BB962C8B-B14F-4D97-AF65-F5344CB8AC3E}">
        <p14:creationId xmlns:p14="http://schemas.microsoft.com/office/powerpoint/2010/main" val="10471767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Picture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98105"/>
          </a:xfrm>
          <a:prstGeom prst="rect">
            <a:avLst/>
          </a:prstGeom>
        </p:spPr>
      </p:pic>
      <p:sp>
        <p:nvSpPr>
          <p:cNvPr id="5" name="Rectangle 4"/>
          <p:cNvSpPr/>
          <p:nvPr/>
        </p:nvSpPr>
        <p:spPr>
          <a:xfrm>
            <a:off x="593796" y="236167"/>
            <a:ext cx="1908536" cy="923330"/>
          </a:xfrm>
          <a:prstGeom prst="rect">
            <a:avLst/>
          </a:prstGeom>
          <a:noFill/>
        </p:spPr>
        <p:txBody>
          <a:bodyPr wrap="none" lIns="91440" tIns="45720" rIns="91440" bIns="45720">
            <a:spAutoFit/>
          </a:bodyPr>
          <a:lstStyle/>
          <a:p>
            <a:pPr algn="ctr"/>
            <a:r>
              <a:rPr lang="en-US" sz="5400" b="0" cap="none" spc="0" dirty="0">
                <a:ln w="0"/>
                <a:solidFill>
                  <a:schemeClr val="tx1"/>
                </a:solidFill>
              </a:rPr>
              <a:t>Image</a:t>
            </a:r>
          </a:p>
        </p:txBody>
      </p:sp>
      <p:pic>
        <p:nvPicPr>
          <p:cNvPr id="3" name="Picture 2">
            <a:hlinkClick r:id="rId3" action="ppaction://hlinksldjump"/>
          </p:cNvPr>
          <p:cNvPicPr>
            <a:picLocks noChangeAspect="1"/>
          </p:cNvPicPr>
          <p:nvPr/>
        </p:nvPicPr>
        <p:blipFill>
          <a:blip r:embed="rId4"/>
          <a:stretch>
            <a:fillRect/>
          </a:stretch>
        </p:blipFill>
        <p:spPr>
          <a:xfrm>
            <a:off x="3340532" y="365125"/>
            <a:ext cx="1140051" cy="883997"/>
          </a:xfrm>
          <a:prstGeom prst="rect">
            <a:avLst/>
          </a:prstGeom>
        </p:spPr>
      </p:pic>
      <p:sp>
        <p:nvSpPr>
          <p:cNvPr id="6" name="TextBox 5"/>
          <p:cNvSpPr txBox="1"/>
          <p:nvPr/>
        </p:nvSpPr>
        <p:spPr>
          <a:xfrm>
            <a:off x="594228" y="1819646"/>
            <a:ext cx="2870200"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800000"/>
                </a:solidFill>
                <a:latin typeface="Comic Sans MS" panose="030F0702030302020204" pitchFamily="66" charset="0"/>
              </a:rPr>
              <a:t>Including making the image funny too.</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8783" y="365125"/>
            <a:ext cx="5715000" cy="5715000"/>
          </a:xfrm>
          <a:prstGeom prst="rect">
            <a:avLst/>
          </a:prstGeom>
        </p:spPr>
      </p:pic>
      <p:pic>
        <p:nvPicPr>
          <p:cNvPr id="10" name="Picture 9">
            <a:hlinkClick r:id="rId6" action="ppaction://hlinksldjump"/>
          </p:cNvPr>
          <p:cNvPicPr>
            <a:picLocks noChangeAspect="1"/>
          </p:cNvPicPr>
          <p:nvPr/>
        </p:nvPicPr>
        <p:blipFill>
          <a:blip r:embed="rId7"/>
          <a:stretch>
            <a:fillRect/>
          </a:stretch>
        </p:blipFill>
        <p:spPr>
          <a:xfrm>
            <a:off x="593796" y="5801593"/>
            <a:ext cx="1146147" cy="951058"/>
          </a:xfrm>
          <a:prstGeom prst="rect">
            <a:avLst/>
          </a:prstGeom>
        </p:spPr>
      </p:pic>
    </p:spTree>
    <p:extLst>
      <p:ext uri="{BB962C8B-B14F-4D97-AF65-F5344CB8AC3E}">
        <p14:creationId xmlns:p14="http://schemas.microsoft.com/office/powerpoint/2010/main" val="1866517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719619" y="365125"/>
            <a:ext cx="1837362" cy="923330"/>
          </a:xfrm>
          <a:prstGeom prst="rect">
            <a:avLst/>
          </a:prstGeom>
          <a:noFill/>
        </p:spPr>
        <p:txBody>
          <a:bodyPr wrap="none" lIns="91440" tIns="45720" rIns="91440" bIns="45720">
            <a:spAutoFit/>
          </a:bodyPr>
          <a:lstStyle/>
          <a:p>
            <a:pPr algn="ctr"/>
            <a:r>
              <a:rPr lang="en-US" sz="5400" b="0" cap="none" spc="0" dirty="0">
                <a:ln w="0"/>
                <a:solidFill>
                  <a:schemeClr val="tx1"/>
                </a:solidFill>
              </a:rPr>
              <a:t>Audio</a:t>
            </a:r>
          </a:p>
        </p:txBody>
      </p:sp>
      <p:sp>
        <p:nvSpPr>
          <p:cNvPr id="5" name="TextBox 4"/>
          <p:cNvSpPr txBox="1"/>
          <p:nvPr/>
        </p:nvSpPr>
        <p:spPr>
          <a:xfrm>
            <a:off x="541819" y="1749972"/>
            <a:ext cx="9588500"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Comic Sans MS" panose="030F0702030302020204" pitchFamily="66" charset="0"/>
              </a:rPr>
              <a:t>Audio is sound you hear that is surrounded around you. We use audio to make music, soundtrack,  background sound for movie, and many more. Sound can go high and low pitch. Sound can draw attention to a state change. </a:t>
            </a:r>
          </a:p>
          <a:p>
            <a:pPr marL="457200" indent="-457200">
              <a:buFont typeface="Arial" panose="020B0604020202020204" pitchFamily="34" charset="0"/>
              <a:buChar char="•"/>
            </a:pPr>
            <a:r>
              <a:rPr lang="en-US" sz="2800" dirty="0">
                <a:latin typeface="Comic Sans MS" panose="030F0702030302020204" pitchFamily="66" charset="0"/>
              </a:rPr>
              <a:t>We can edit the sound to background to a video. Our voices are sound and we use it to record for animation or singing </a:t>
            </a:r>
          </a:p>
        </p:txBody>
      </p:sp>
      <p:pic>
        <p:nvPicPr>
          <p:cNvPr id="6" name="Picture 5">
            <a:hlinkClick r:id="rId3" action="ppaction://hlinksldjump"/>
          </p:cNvPr>
          <p:cNvPicPr>
            <a:picLocks noChangeAspect="1"/>
          </p:cNvPicPr>
          <p:nvPr/>
        </p:nvPicPr>
        <p:blipFill>
          <a:blip r:embed="rId4"/>
          <a:stretch>
            <a:fillRect/>
          </a:stretch>
        </p:blipFill>
        <p:spPr>
          <a:xfrm>
            <a:off x="4090874" y="365125"/>
            <a:ext cx="1140051" cy="883997"/>
          </a:xfrm>
          <a:prstGeom prst="rect">
            <a:avLst/>
          </a:prstGeom>
        </p:spPr>
      </p:pic>
      <p:pic>
        <p:nvPicPr>
          <p:cNvPr id="7" name="Picture 6">
            <a:hlinkClick r:id="rId5" action="ppaction://hlinksldjump"/>
          </p:cNvPr>
          <p:cNvPicPr>
            <a:picLocks noChangeAspect="1"/>
          </p:cNvPicPr>
          <p:nvPr/>
        </p:nvPicPr>
        <p:blipFill>
          <a:blip r:embed="rId6"/>
          <a:stretch>
            <a:fillRect/>
          </a:stretch>
        </p:blipFill>
        <p:spPr>
          <a:xfrm>
            <a:off x="10628833" y="5919135"/>
            <a:ext cx="1170533" cy="938865"/>
          </a:xfrm>
          <a:prstGeom prst="rect">
            <a:avLst/>
          </a:prstGeom>
        </p:spPr>
      </p:pic>
    </p:spTree>
    <p:extLst>
      <p:ext uri="{BB962C8B-B14F-4D97-AF65-F5344CB8AC3E}">
        <p14:creationId xmlns:p14="http://schemas.microsoft.com/office/powerpoint/2010/main" val="9070386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a:t>
            </a:r>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p:cNvPicPr>
            <a:picLocks noChangeAspect="1"/>
          </p:cNvPicPr>
          <p:nvPr/>
        </p:nvPicPr>
        <p:blipFill>
          <a:blip r:embed="rId9"/>
          <a:stretch>
            <a:fillRect/>
          </a:stretch>
        </p:blipFill>
        <p:spPr>
          <a:xfrm>
            <a:off x="413404" y="144718"/>
            <a:ext cx="2475191" cy="1457070"/>
          </a:xfrm>
          <a:prstGeom prst="rect">
            <a:avLst/>
          </a:prstGeom>
        </p:spPr>
      </p:pic>
      <p:pic>
        <p:nvPicPr>
          <p:cNvPr id="5" name="Picture 4">
            <a:hlinkClick r:id="rId10" action="ppaction://hlinksldjump"/>
          </p:cNvPr>
          <p:cNvPicPr>
            <a:picLocks noChangeAspect="1"/>
          </p:cNvPicPr>
          <p:nvPr/>
        </p:nvPicPr>
        <p:blipFill>
          <a:blip r:embed="rId11"/>
          <a:stretch>
            <a:fillRect/>
          </a:stretch>
        </p:blipFill>
        <p:spPr>
          <a:xfrm>
            <a:off x="4078174" y="365125"/>
            <a:ext cx="1140051" cy="883997"/>
          </a:xfrm>
          <a:prstGeom prst="rect">
            <a:avLst/>
          </a:prstGeom>
        </p:spPr>
      </p:pic>
      <p:pic>
        <p:nvPicPr>
          <p:cNvPr id="6" name="Picture 5">
            <a:hlinkClick r:id="rId12" action="ppaction://hlinksldjump"/>
          </p:cNvPr>
          <p:cNvPicPr>
            <a:picLocks noChangeAspect="1"/>
          </p:cNvPicPr>
          <p:nvPr/>
        </p:nvPicPr>
        <p:blipFill>
          <a:blip r:embed="rId13"/>
          <a:stretch>
            <a:fillRect/>
          </a:stretch>
        </p:blipFill>
        <p:spPr>
          <a:xfrm>
            <a:off x="413404" y="5951392"/>
            <a:ext cx="1146147" cy="951058"/>
          </a:xfrm>
          <a:prstGeom prst="rect">
            <a:avLst/>
          </a:prstGeom>
        </p:spPr>
      </p:pic>
      <p:pic>
        <p:nvPicPr>
          <p:cNvPr id="8" name="Picture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1195" y="1378744"/>
            <a:ext cx="2895600" cy="2895600"/>
          </a:xfrm>
          <a:prstGeom prst="rect">
            <a:avLst/>
          </a:prstGeom>
        </p:spPr>
      </p:pic>
      <p:pic>
        <p:nvPicPr>
          <p:cNvPr id="10" name="Picture 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91500" y="1027906"/>
            <a:ext cx="2946400" cy="2946400"/>
          </a:xfrm>
          <a:prstGeom prst="rect">
            <a:avLst/>
          </a:prstGeom>
        </p:spPr>
      </p:pic>
      <p:pic>
        <p:nvPicPr>
          <p:cNvPr id="12" name="Picture 1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144586" y="3797300"/>
            <a:ext cx="2857500" cy="2514600"/>
          </a:xfrm>
          <a:prstGeom prst="rect">
            <a:avLst/>
          </a:prstGeom>
        </p:spPr>
      </p:pic>
      <p:pic>
        <p:nvPicPr>
          <p:cNvPr id="13" name="ckicken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1974195" y="2862190"/>
            <a:ext cx="609600" cy="609600"/>
          </a:xfrm>
          <a:prstGeom prst="rect">
            <a:avLst/>
          </a:prstGeom>
        </p:spPr>
      </p:pic>
      <p:pic>
        <p:nvPicPr>
          <p:cNvPr id="14" name="cat-meow">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7"/>
          <a:stretch>
            <a:fillRect/>
          </a:stretch>
        </p:blipFill>
        <p:spPr>
          <a:xfrm>
            <a:off x="5372100" y="4902200"/>
            <a:ext cx="609600" cy="609600"/>
          </a:xfrm>
          <a:prstGeom prst="rect">
            <a:avLst/>
          </a:prstGeom>
        </p:spPr>
      </p:pic>
      <p:pic>
        <p:nvPicPr>
          <p:cNvPr id="15" name="dog-bark">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7"/>
          <a:stretch>
            <a:fillRect/>
          </a:stretch>
        </p:blipFill>
        <p:spPr>
          <a:xfrm>
            <a:off x="9359900" y="2603897"/>
            <a:ext cx="609600" cy="609600"/>
          </a:xfrm>
          <a:prstGeom prst="rect">
            <a:avLst/>
          </a:prstGeom>
        </p:spPr>
      </p:pic>
    </p:spTree>
    <p:extLst>
      <p:ext uri="{BB962C8B-B14F-4D97-AF65-F5344CB8AC3E}">
        <p14:creationId xmlns:p14="http://schemas.microsoft.com/office/powerpoint/2010/main" val="2850980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audio>
              <p:cMediaNode vol="80000" showWhenStopped="0">
                <p:cTn id="2" fill="hold" display="0">
                  <p:stCondLst>
                    <p:cond delay="indefinite"/>
                  </p:stCondLst>
                  <p:endCondLst>
                    <p:cond evt="onStopAudio" delay="0">
                      <p:tgtEl>
                        <p:sldTgt/>
                      </p:tgtEl>
                    </p:cond>
                  </p:endCondLst>
                </p:cTn>
                <p:tgtEl>
                  <p:spTgt spid="13"/>
                </p:tgtEl>
              </p:cMediaNode>
            </p:audio>
            <p:audio>
              <p:cMediaNode vol="80000" showWhenStopped="0">
                <p:cTn id="3" fill="hold" display="0">
                  <p:stCondLst>
                    <p:cond delay="indefinite"/>
                  </p:stCondLst>
                  <p:endCondLst>
                    <p:cond evt="onStopAudio" delay="0">
                      <p:tgtEl>
                        <p:sldTgt/>
                      </p:tgtEl>
                    </p:cond>
                  </p:endCondLst>
                </p:cTn>
                <p:tgtEl>
                  <p:spTgt spid="14"/>
                </p:tgtEl>
              </p:cMediaNode>
            </p:audio>
            <p:audio>
              <p:cMediaNode vol="80000" showWhenStopped="0">
                <p:cTn id="4" fill="hold" display="0">
                  <p:stCondLst>
                    <p:cond delay="indefinite"/>
                  </p:stCondLst>
                  <p:endCondLst>
                    <p:cond evt="onStopAudio" delay="0">
                      <p:tgtEl>
                        <p:sldTgt/>
                      </p:tgtEl>
                    </p:cond>
                  </p:endCondLst>
                </p:cTn>
                <p:tgtEl>
                  <p:spTgt spid="15"/>
                </p:tgtEl>
              </p:cMediaNode>
            </p:audio>
            <p:seq concurrent="1" nextAc="seek">
              <p:cTn id="5" restart="whenNotActive" fill="hold" evtFilter="cancelBubble" nodeType="interactiveSeq">
                <p:stCondLst>
                  <p:cond evt="onClick" delay="0">
                    <p:tgtEl>
                      <p:spTgt spid="8"/>
                    </p:tgtEl>
                  </p:cond>
                </p:stCondLst>
                <p:endSync evt="end" delay="0">
                  <p:rtn val="all"/>
                </p:endSync>
                <p:childTnLst>
                  <p:par>
                    <p:cTn id="6" fill="hold">
                      <p:stCondLst>
                        <p:cond delay="0"/>
                      </p:stCondLst>
                      <p:childTnLst>
                        <p:par>
                          <p:cTn id="7" fill="hold">
                            <p:stCondLst>
                              <p:cond delay="0"/>
                            </p:stCondLst>
                            <p:childTnLst>
                              <p:par>
                                <p:cTn id="8" presetID="1" presetClass="mediacall" presetSubtype="0" fill="hold" nodeType="clickEffect">
                                  <p:stCondLst>
                                    <p:cond delay="0"/>
                                  </p:stCondLst>
                                  <p:childTnLst>
                                    <p:cmd type="call" cmd="playFrom(0.0)">
                                      <p:cBhvr>
                                        <p:cTn id="9" dur="1157" fill="hold"/>
                                        <p:tgtEl>
                                          <p:spTgt spid="13"/>
                                        </p:tgtEl>
                                      </p:cBhvr>
                                    </p:cmd>
                                  </p:childTnLst>
                                </p:cTn>
                              </p:par>
                            </p:childTnLst>
                          </p:cTn>
                        </p:par>
                      </p:childTnLst>
                    </p:cTn>
                  </p:par>
                </p:childTnLst>
              </p:cTn>
              <p:nextCondLst>
                <p:cond evt="onClick" delay="0">
                  <p:tgtEl>
                    <p:spTgt spid="8"/>
                  </p:tgtEl>
                </p:cond>
              </p:nextCondLst>
            </p:seq>
            <p:seq concurrent="1" nextAc="seek">
              <p:cTn id="10" restart="whenNotActive" fill="hold" evtFilter="cancelBubble" nodeType="interactiveSeq">
                <p:stCondLst>
                  <p:cond evt="onClick" delay="0">
                    <p:tgtEl>
                      <p:spTgt spid="12"/>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44" fill="hold"/>
                                        <p:tgtEl>
                                          <p:spTgt spid="14"/>
                                        </p:tgtEl>
                                      </p:cBhvr>
                                    </p:cmd>
                                  </p:childTnLst>
                                </p:cTn>
                              </p:par>
                            </p:childTnLst>
                          </p:cTn>
                        </p:par>
                      </p:childTnLst>
                    </p:cTn>
                  </p:par>
                </p:childTnLst>
              </p:cTn>
              <p:nextCondLst>
                <p:cond evt="onClick" delay="0">
                  <p:tgtEl>
                    <p:spTgt spid="12"/>
                  </p:tgtEl>
                </p:cond>
              </p:nextCondLst>
            </p:seq>
            <p:seq concurrent="1" nextAc="seek">
              <p:cTn id="15" restart="whenNotActive" fill="hold" evtFilter="cancelBubble" nodeType="interactiveSeq">
                <p:stCondLst>
                  <p:cond evt="onClick" delay="0">
                    <p:tgtEl>
                      <p:spTgt spid="10"/>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6472" fill="hold"/>
                                        <p:tgtEl>
                                          <p:spTgt spid="15"/>
                                        </p:tgtEl>
                                      </p:cBhvr>
                                    </p:cmd>
                                  </p:childTnLst>
                                </p:cTn>
                              </p:par>
                            </p:childTnLst>
                          </p:cTn>
                        </p:par>
                      </p:childTnLst>
                    </p:cTn>
                  </p:par>
                </p:childTnLst>
              </p:cTn>
              <p:nextCondLst>
                <p:cond evt="onClick" delay="0">
                  <p:tgtEl>
                    <p:spTgt spid="10"/>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4"/>
          <p:cNvSpPr/>
          <p:nvPr/>
        </p:nvSpPr>
        <p:spPr>
          <a:xfrm>
            <a:off x="1253945" y="1132483"/>
            <a:ext cx="1810111" cy="923330"/>
          </a:xfrm>
          <a:prstGeom prst="rect">
            <a:avLst/>
          </a:prstGeom>
          <a:noFill/>
        </p:spPr>
        <p:txBody>
          <a:bodyPr wrap="none" lIns="91440" tIns="45720" rIns="91440" bIns="45720">
            <a:spAutoFit/>
          </a:bodyPr>
          <a:lstStyle/>
          <a:p>
            <a:pPr algn="ctr"/>
            <a:r>
              <a:rPr lang="en-US" sz="5400" b="0" cap="none" spc="0" dirty="0">
                <a:ln w="0">
                  <a:solidFill>
                    <a:schemeClr val="bg1"/>
                  </a:solidFill>
                </a:ln>
                <a:solidFill>
                  <a:schemeClr val="bg1"/>
                </a:solidFill>
              </a:rPr>
              <a:t>Video</a:t>
            </a:r>
          </a:p>
        </p:txBody>
      </p:sp>
      <p:pic>
        <p:nvPicPr>
          <p:cNvPr id="6" name="Picture 5">
            <a:hlinkClick r:id="rId3" action="ppaction://hlinksldjump"/>
          </p:cNvPr>
          <p:cNvPicPr>
            <a:picLocks noChangeAspect="1"/>
          </p:cNvPicPr>
          <p:nvPr/>
        </p:nvPicPr>
        <p:blipFill>
          <a:blip r:embed="rId4"/>
          <a:stretch>
            <a:fillRect/>
          </a:stretch>
        </p:blipFill>
        <p:spPr>
          <a:xfrm>
            <a:off x="4446474" y="1132483"/>
            <a:ext cx="1140051" cy="883997"/>
          </a:xfrm>
          <a:prstGeom prst="rect">
            <a:avLst/>
          </a:prstGeom>
        </p:spPr>
      </p:pic>
      <p:pic>
        <p:nvPicPr>
          <p:cNvPr id="7" name="Picture 6">
            <a:hlinkClick r:id="rId5" action="ppaction://hlinksldjump"/>
          </p:cNvPr>
          <p:cNvPicPr>
            <a:picLocks noChangeAspect="1"/>
          </p:cNvPicPr>
          <p:nvPr/>
        </p:nvPicPr>
        <p:blipFill>
          <a:blip r:embed="rId6"/>
          <a:stretch>
            <a:fillRect/>
          </a:stretch>
        </p:blipFill>
        <p:spPr>
          <a:xfrm>
            <a:off x="10578033" y="5632265"/>
            <a:ext cx="1170533" cy="938865"/>
          </a:xfrm>
          <a:prstGeom prst="rect">
            <a:avLst/>
          </a:prstGeom>
        </p:spPr>
      </p:pic>
      <p:sp>
        <p:nvSpPr>
          <p:cNvPr id="9" name="TextBox 8"/>
          <p:cNvSpPr txBox="1"/>
          <p:nvPr/>
        </p:nvSpPr>
        <p:spPr>
          <a:xfrm>
            <a:off x="1263964" y="2097365"/>
            <a:ext cx="4593497" cy="2806148"/>
          </a:xfrm>
          <a:prstGeom prst="rect">
            <a:avLst/>
          </a:prstGeom>
          <a:noFill/>
        </p:spPr>
        <p:txBody>
          <a:bodyPr wrap="square" rtlCol="0">
            <a:spAutoFit/>
          </a:bodyPr>
          <a:lstStyle/>
          <a:p>
            <a:pPr marL="342900" indent="-342900">
              <a:buFont typeface="Arial" panose="020B0604020202020204" pitchFamily="34" charset="0"/>
              <a:buChar char="•"/>
            </a:pPr>
            <a:r>
              <a:rPr lang="en-US" sz="1600" dirty="0">
                <a:solidFill>
                  <a:schemeClr val="bg1"/>
                </a:solidFill>
              </a:rPr>
              <a:t>Movie, TV show, and TV commercial. These are videos that were record from the past. Video is like a moving picture. Video camera is important because we need to record the event that happen around for the news. It could also be entertainment for the people. For example, YouTube is a website for video allow to entertainment , drama, and more. </a:t>
            </a:r>
          </a:p>
          <a:p>
            <a:pPr marL="342900" indent="-342900">
              <a:buFont typeface="Arial" panose="020B0604020202020204" pitchFamily="34" charset="0"/>
              <a:buChar char="•"/>
            </a:pPr>
            <a:r>
              <a:rPr lang="en-US" sz="1600" dirty="0">
                <a:solidFill>
                  <a:schemeClr val="bg1"/>
                </a:solidFill>
              </a:rPr>
              <a:t>Once the video is done recording, we edit it in the computer to look almost perfect. Some part of the video will be remove and edit . </a:t>
            </a:r>
          </a:p>
        </p:txBody>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57461" y="1690688"/>
            <a:ext cx="2364997" cy="2278059"/>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93394" y="2276579"/>
            <a:ext cx="2438400" cy="2438400"/>
          </a:xfrm>
          <a:prstGeom prst="rect">
            <a:avLst/>
          </a:prstGeom>
        </p:spPr>
      </p:pic>
    </p:spTree>
    <p:extLst>
      <p:ext uri="{BB962C8B-B14F-4D97-AF65-F5344CB8AC3E}">
        <p14:creationId xmlns:p14="http://schemas.microsoft.com/office/powerpoint/2010/main" val="2296382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hlinkClick r:id="rId4" action="ppaction://hlinksldjump"/>
          </p:cNvPr>
          <p:cNvPicPr>
            <a:picLocks noChangeAspect="1"/>
          </p:cNvPicPr>
          <p:nvPr/>
        </p:nvPicPr>
        <p:blipFill>
          <a:blip r:embed="rId5"/>
          <a:stretch>
            <a:fillRect/>
          </a:stretch>
        </p:blipFill>
        <p:spPr>
          <a:xfrm>
            <a:off x="1652573" y="118437"/>
            <a:ext cx="1140051" cy="883997"/>
          </a:xfrm>
          <a:prstGeom prst="rect">
            <a:avLst/>
          </a:prstGeom>
        </p:spPr>
      </p:pic>
      <p:pic>
        <p:nvPicPr>
          <p:cNvPr id="3" name="Picture 2">
            <a:hlinkClick r:id="rId6" action="ppaction://hlinksldjump"/>
          </p:cNvPr>
          <p:cNvPicPr>
            <a:picLocks noChangeAspect="1"/>
          </p:cNvPicPr>
          <p:nvPr/>
        </p:nvPicPr>
        <p:blipFill>
          <a:blip r:embed="rId7"/>
          <a:stretch>
            <a:fillRect/>
          </a:stretch>
        </p:blipFill>
        <p:spPr>
          <a:xfrm>
            <a:off x="506426" y="5613976"/>
            <a:ext cx="1146147" cy="951058"/>
          </a:xfrm>
          <a:prstGeom prst="rect">
            <a:avLst/>
          </a:prstGeom>
        </p:spPr>
      </p:pic>
      <p:pic>
        <p:nvPicPr>
          <p:cNvPr id="7" name="5FHx8Spmc7E">
            <a:hlinkClick r:id="" action="ppaction://media"/>
          </p:cNvPr>
          <p:cNvPicPr>
            <a:picLocks noRot="1" noChangeAspect="1"/>
          </p:cNvPicPr>
          <p:nvPr>
            <a:videoFile r:link="rId1"/>
          </p:nvPr>
        </p:nvPicPr>
        <p:blipFill>
          <a:blip r:embed="rId8"/>
          <a:stretch>
            <a:fillRect/>
          </a:stretch>
        </p:blipFill>
        <p:spPr>
          <a:xfrm>
            <a:off x="1273791" y="1295400"/>
            <a:ext cx="9599725" cy="4318576"/>
          </a:xfrm>
          <a:prstGeom prst="rect">
            <a:avLst/>
          </a:prstGeom>
          <a:ln w="107950" cap="rnd">
            <a:solidFill>
              <a:srgbClr val="C8C6BD"/>
            </a:solidFill>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171450" prst="hardEdge"/>
            <a:extrusionClr>
              <a:srgbClr val="FFFFFF"/>
            </a:extrusionClr>
          </a:sp3d>
        </p:spPr>
      </p:pic>
    </p:spTree>
    <p:extLst>
      <p:ext uri="{BB962C8B-B14F-4D97-AF65-F5344CB8AC3E}">
        <p14:creationId xmlns:p14="http://schemas.microsoft.com/office/powerpoint/2010/main" val="997854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Animation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p:cNvSpPr/>
          <p:nvPr/>
        </p:nvSpPr>
        <p:spPr>
          <a:xfrm>
            <a:off x="516631" y="365125"/>
            <a:ext cx="3106941" cy="923330"/>
          </a:xfrm>
          <a:prstGeom prst="rect">
            <a:avLst/>
          </a:prstGeom>
          <a:noFill/>
        </p:spPr>
        <p:txBody>
          <a:bodyPr wrap="none" lIns="91440" tIns="45720" rIns="91440" bIns="45720">
            <a:spAutoFit/>
          </a:bodyPr>
          <a:lstStyle/>
          <a:p>
            <a:pPr algn="ctr"/>
            <a:r>
              <a:rPr lang="en-US" sz="5400" b="0" cap="none" spc="0" dirty="0">
                <a:ln w="0"/>
                <a:solidFill>
                  <a:schemeClr val="tx1"/>
                </a:solidFill>
              </a:rPr>
              <a:t>Animation</a:t>
            </a:r>
          </a:p>
        </p:txBody>
      </p:sp>
      <p:pic>
        <p:nvPicPr>
          <p:cNvPr id="9" name="Picture 8">
            <a:hlinkClick r:id="rId3" action="ppaction://hlinksldjump"/>
          </p:cNvPr>
          <p:cNvPicPr>
            <a:picLocks noChangeAspect="1"/>
          </p:cNvPicPr>
          <p:nvPr/>
        </p:nvPicPr>
        <p:blipFill>
          <a:blip r:embed="rId4"/>
          <a:stretch>
            <a:fillRect/>
          </a:stretch>
        </p:blipFill>
        <p:spPr>
          <a:xfrm>
            <a:off x="10183267" y="5881035"/>
            <a:ext cx="1170533" cy="938865"/>
          </a:xfrm>
          <a:prstGeom prst="rect">
            <a:avLst/>
          </a:prstGeom>
        </p:spPr>
      </p:pic>
      <p:pic>
        <p:nvPicPr>
          <p:cNvPr id="10" name="Picture 9">
            <a:hlinkClick r:id="rId5" action="ppaction://hlinksldjump"/>
          </p:cNvPr>
          <p:cNvPicPr>
            <a:picLocks noChangeAspect="1"/>
          </p:cNvPicPr>
          <p:nvPr/>
        </p:nvPicPr>
        <p:blipFill>
          <a:blip r:embed="rId6"/>
          <a:stretch>
            <a:fillRect/>
          </a:stretch>
        </p:blipFill>
        <p:spPr>
          <a:xfrm>
            <a:off x="5144974" y="404458"/>
            <a:ext cx="1140051" cy="883997"/>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024" y="1643260"/>
            <a:ext cx="2190235" cy="2190235"/>
          </a:xfrm>
          <a:prstGeom prst="rect">
            <a:avLst/>
          </a:prstGeom>
        </p:spPr>
      </p:pic>
      <p:pic>
        <p:nvPicPr>
          <p:cNvPr id="14" name="Picture 13"/>
          <p:cNvPicPr>
            <a:picLocks noChangeAspect="1"/>
          </p:cNvPicPr>
          <p:nvPr/>
        </p:nvPicPr>
        <p:blipFill rotWithShape="1">
          <a:blip r:embed="rId8">
            <a:extLst>
              <a:ext uri="{28A0092B-C50C-407E-A947-70E740481C1C}">
                <a14:useLocalDpi xmlns:a14="http://schemas.microsoft.com/office/drawing/2010/main" val="0"/>
              </a:ext>
            </a:extLst>
          </a:blip>
          <a:srcRect l="25487" b="49160"/>
          <a:stretch/>
        </p:blipFill>
        <p:spPr>
          <a:xfrm>
            <a:off x="8888071" y="1934089"/>
            <a:ext cx="3303929" cy="1851772"/>
          </a:xfrm>
          <a:prstGeom prst="rect">
            <a:avLst/>
          </a:prstGeom>
        </p:spPr>
      </p:pic>
      <p:sp>
        <p:nvSpPr>
          <p:cNvPr id="3" name="TextBox 2"/>
          <p:cNvSpPr txBox="1"/>
          <p:nvPr/>
        </p:nvSpPr>
        <p:spPr>
          <a:xfrm>
            <a:off x="702365" y="1690688"/>
            <a:ext cx="4545496" cy="3970318"/>
          </a:xfrm>
          <a:prstGeom prst="rect">
            <a:avLst/>
          </a:prstGeom>
          <a:noFill/>
        </p:spPr>
        <p:txBody>
          <a:bodyPr wrap="square" rtlCol="0">
            <a:spAutoFit/>
          </a:bodyPr>
          <a:lstStyle/>
          <a:p>
            <a:r>
              <a:rPr lang="en-US" dirty="0">
                <a:highlight>
                  <a:srgbClr val="FFFF00"/>
                </a:highlight>
                <a:latin typeface="Comic Sans MS" panose="030F0702030302020204" pitchFamily="66" charset="0"/>
              </a:rPr>
              <a:t>Animation is like a illusion of motion. For example, the image on the right is the character with three different image. Once we put it together, it become to move. Animation can be recorded with either analogue media, a flip book, motion picture film, video tape, digital media, including formats with animated GIF, Flash animation, and digital video</a:t>
            </a:r>
            <a:r>
              <a:rPr lang="en-US" dirty="0">
                <a:highlight>
                  <a:srgbClr val="FFFF00"/>
                </a:highlight>
              </a:rPr>
              <a:t>.</a:t>
            </a:r>
            <a:r>
              <a:rPr lang="en-US" dirty="0">
                <a:highlight>
                  <a:srgbClr val="FFFF00"/>
                </a:highlight>
                <a:latin typeface="Comic Sans MS" panose="030F0702030302020204" pitchFamily="66" charset="0"/>
              </a:rPr>
              <a:t> Animators are artist who use their drawing bring to life. There are different methods include the traditional animation and stop motion animation.</a:t>
            </a:r>
          </a:p>
        </p:txBody>
      </p:sp>
    </p:spTree>
    <p:extLst>
      <p:ext uri="{BB962C8B-B14F-4D97-AF65-F5344CB8AC3E}">
        <p14:creationId xmlns:p14="http://schemas.microsoft.com/office/powerpoint/2010/main" val="4717871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Title 1"/>
          <p:cNvSpPr>
            <a:spLocks noGrp="1"/>
          </p:cNvSpPr>
          <p:nvPr>
            <p:ph type="title"/>
          </p:nvPr>
        </p:nvSpPr>
        <p:spPr/>
        <p:txBody>
          <a:bodyPr>
            <a:normAutofit/>
          </a:bodyPr>
          <a:lstStyle/>
          <a:p>
            <a:r>
              <a:rPr lang="en-US" b="1" dirty="0">
                <a:ln w="19050">
                  <a:solidFill>
                    <a:sysClr val="windowText" lastClr="000000"/>
                  </a:solidFill>
                </a:ln>
                <a:solidFill>
                  <a:schemeClr val="accent2"/>
                </a:solidFill>
                <a:latin typeface="Comic Sans MS" panose="030F0702030302020204" pitchFamily="66" charset="0"/>
              </a:rPr>
              <a:t>Interactive Multimedia</a:t>
            </a:r>
          </a:p>
        </p:txBody>
      </p:sp>
      <p:sp>
        <p:nvSpPr>
          <p:cNvPr id="6" name="TextBox 5"/>
          <p:cNvSpPr txBox="1"/>
          <p:nvPr/>
        </p:nvSpPr>
        <p:spPr>
          <a:xfrm>
            <a:off x="838200" y="1690688"/>
            <a:ext cx="10934700" cy="3970318"/>
          </a:xfrm>
          <a:prstGeom prst="rect">
            <a:avLst/>
          </a:prstGeom>
          <a:noFill/>
        </p:spPr>
        <p:txBody>
          <a:bodyPr wrap="square" rtlCol="0">
            <a:spAutoFit/>
          </a:bodyPr>
          <a:lstStyle/>
          <a:p>
            <a:pPr marL="342900" indent="-342900">
              <a:buFont typeface="Arial" panose="020B0604020202020204" pitchFamily="34" charset="0"/>
              <a:buChar char="•"/>
            </a:pPr>
            <a:r>
              <a:rPr lang="en-US" sz="2800" b="1" u="sng" dirty="0">
                <a:latin typeface="Comic Sans MS" panose="030F0702030302020204" pitchFamily="66" charset="0"/>
              </a:rPr>
              <a:t>What is multimedia?</a:t>
            </a:r>
          </a:p>
          <a:p>
            <a:pPr marL="342900" indent="-342900">
              <a:buFont typeface="Arial" panose="020B0604020202020204" pitchFamily="34" charset="0"/>
              <a:buChar char="•"/>
            </a:pPr>
            <a:r>
              <a:rPr lang="en-US" sz="2800" b="1" dirty="0">
                <a:ln>
                  <a:solidFill>
                    <a:schemeClr val="bg1"/>
                  </a:solidFill>
                </a:ln>
                <a:latin typeface="Comic Sans MS" panose="030F0702030302020204" pitchFamily="66" charset="0"/>
              </a:rPr>
              <a:t>Multimedia is made from</a:t>
            </a:r>
            <a:r>
              <a:rPr lang="en-US" sz="2800" b="1" dirty="0">
                <a:latin typeface="Comic Sans MS" panose="030F0702030302020204" pitchFamily="66" charset="0"/>
              </a:rPr>
              <a:t> </a:t>
            </a:r>
            <a:r>
              <a:rPr lang="en-US" sz="2800" b="1" dirty="0">
                <a:ln w="19050">
                  <a:solidFill>
                    <a:schemeClr val="tx1"/>
                  </a:solidFill>
                </a:ln>
                <a:solidFill>
                  <a:schemeClr val="bg1"/>
                </a:solidFill>
                <a:latin typeface="Comic Sans MS" panose="030F0702030302020204" pitchFamily="66" charset="0"/>
              </a:rPr>
              <a:t>Text</a:t>
            </a:r>
            <a:r>
              <a:rPr lang="en-US" sz="2800" b="1" dirty="0">
                <a:ln>
                  <a:solidFill>
                    <a:schemeClr val="bg1"/>
                  </a:solidFill>
                </a:ln>
                <a:latin typeface="Comic Sans MS" panose="030F0702030302020204" pitchFamily="66" charset="0"/>
              </a:rPr>
              <a:t>,</a:t>
            </a:r>
            <a:r>
              <a:rPr lang="en-US" sz="2800" b="1" dirty="0">
                <a:latin typeface="Comic Sans MS" panose="030F0702030302020204" pitchFamily="66" charset="0"/>
              </a:rPr>
              <a:t> </a:t>
            </a:r>
            <a:r>
              <a:rPr lang="en-US" sz="2800" b="1" dirty="0">
                <a:ln w="19050">
                  <a:solidFill>
                    <a:schemeClr val="tx1"/>
                  </a:solidFill>
                </a:ln>
                <a:solidFill>
                  <a:schemeClr val="bg1"/>
                </a:solidFill>
                <a:latin typeface="Comic Sans MS" panose="030F0702030302020204" pitchFamily="66" charset="0"/>
              </a:rPr>
              <a:t>Picture</a:t>
            </a:r>
            <a:r>
              <a:rPr lang="en-US" sz="2800" b="1" dirty="0">
                <a:ln>
                  <a:solidFill>
                    <a:schemeClr val="bg1"/>
                  </a:solidFill>
                </a:ln>
                <a:latin typeface="Comic Sans MS" panose="030F0702030302020204" pitchFamily="66" charset="0"/>
              </a:rPr>
              <a:t>,</a:t>
            </a:r>
            <a:r>
              <a:rPr lang="en-US" sz="2800" b="1" dirty="0">
                <a:latin typeface="Comic Sans MS" panose="030F0702030302020204" pitchFamily="66" charset="0"/>
              </a:rPr>
              <a:t> </a:t>
            </a:r>
            <a:r>
              <a:rPr lang="en-US" sz="2800" b="1" dirty="0">
                <a:ln w="19050">
                  <a:solidFill>
                    <a:schemeClr val="tx1"/>
                  </a:solidFill>
                </a:ln>
                <a:solidFill>
                  <a:schemeClr val="bg1"/>
                </a:solidFill>
                <a:latin typeface="Comic Sans MS" panose="030F0702030302020204" pitchFamily="66" charset="0"/>
              </a:rPr>
              <a:t>Video</a:t>
            </a:r>
            <a:r>
              <a:rPr lang="en-US" sz="2800" b="1" dirty="0">
                <a:ln>
                  <a:solidFill>
                    <a:schemeClr val="bg1"/>
                  </a:solidFill>
                </a:ln>
                <a:latin typeface="Comic Sans MS" panose="030F0702030302020204" pitchFamily="66" charset="0"/>
              </a:rPr>
              <a:t>,</a:t>
            </a:r>
            <a:r>
              <a:rPr lang="en-US" sz="2800" b="1" dirty="0">
                <a:latin typeface="Comic Sans MS" panose="030F0702030302020204" pitchFamily="66" charset="0"/>
              </a:rPr>
              <a:t> </a:t>
            </a:r>
            <a:r>
              <a:rPr lang="en-US" sz="2800" b="1" dirty="0">
                <a:ln w="19050">
                  <a:solidFill>
                    <a:schemeClr val="tx1"/>
                  </a:solidFill>
                </a:ln>
                <a:solidFill>
                  <a:schemeClr val="bg1"/>
                </a:solidFill>
                <a:latin typeface="Comic Sans MS" panose="030F0702030302020204" pitchFamily="66" charset="0"/>
              </a:rPr>
              <a:t>Animation</a:t>
            </a:r>
            <a:r>
              <a:rPr lang="en-US" sz="2800" b="1" dirty="0">
                <a:latin typeface="Comic Sans MS" panose="030F0702030302020204" pitchFamily="66" charset="0"/>
              </a:rPr>
              <a:t>, </a:t>
            </a:r>
            <a:r>
              <a:rPr lang="en-US" sz="2800" b="1" dirty="0">
                <a:ln>
                  <a:solidFill>
                    <a:schemeClr val="bg1"/>
                  </a:solidFill>
                </a:ln>
                <a:latin typeface="Comic Sans MS" panose="030F0702030302020204" pitchFamily="66" charset="0"/>
              </a:rPr>
              <a:t>and</a:t>
            </a:r>
            <a:r>
              <a:rPr lang="en-US" sz="2800" b="1" dirty="0">
                <a:latin typeface="Comic Sans MS" panose="030F0702030302020204" pitchFamily="66" charset="0"/>
              </a:rPr>
              <a:t> </a:t>
            </a:r>
            <a:r>
              <a:rPr lang="en-US" sz="2800" b="1" dirty="0">
                <a:ln w="19050">
                  <a:solidFill>
                    <a:schemeClr val="tx1"/>
                  </a:solidFill>
                </a:ln>
                <a:solidFill>
                  <a:schemeClr val="bg1"/>
                </a:solidFill>
                <a:latin typeface="Comic Sans MS" panose="030F0702030302020204" pitchFamily="66" charset="0"/>
              </a:rPr>
              <a:t>Sound</a:t>
            </a:r>
            <a:r>
              <a:rPr lang="en-US" sz="2800" b="1" dirty="0">
                <a:ln>
                  <a:solidFill>
                    <a:schemeClr val="tx1"/>
                  </a:solidFill>
                </a:ln>
                <a:latin typeface="Comic Sans MS" panose="030F0702030302020204" pitchFamily="66" charset="0"/>
              </a:rPr>
              <a:t>. </a:t>
            </a:r>
            <a:r>
              <a:rPr lang="en-US" sz="2800" b="1" dirty="0">
                <a:ln w="9525">
                  <a:solidFill>
                    <a:schemeClr val="bg1"/>
                  </a:solidFill>
                </a:ln>
                <a:latin typeface="Comic Sans MS" panose="030F0702030302020204" pitchFamily="66" charset="0"/>
              </a:rPr>
              <a:t>It allow us to use them to make a website, News, Cartoon Show, Video Games, Music and many more.</a:t>
            </a:r>
          </a:p>
          <a:p>
            <a:pPr marL="342900" indent="-342900">
              <a:buFont typeface="Arial" panose="020B0604020202020204" pitchFamily="34" charset="0"/>
              <a:buChar char="•"/>
            </a:pPr>
            <a:r>
              <a:rPr lang="en-US" sz="2800" b="1" dirty="0">
                <a:ln w="9525">
                  <a:solidFill>
                    <a:schemeClr val="bg1"/>
                  </a:solidFill>
                </a:ln>
                <a:latin typeface="Comic Sans MS" panose="030F0702030302020204" pitchFamily="66" charset="0"/>
              </a:rPr>
              <a:t>For example, YouTube is has a lot of </a:t>
            </a:r>
            <a:r>
              <a:rPr lang="en-US" sz="2800" b="1" dirty="0">
                <a:ln w="19050">
                  <a:solidFill>
                    <a:schemeClr val="tx1"/>
                  </a:solidFill>
                </a:ln>
                <a:solidFill>
                  <a:schemeClr val="bg1"/>
                </a:solidFill>
                <a:latin typeface="Comic Sans MS" panose="030F0702030302020204" pitchFamily="66" charset="0"/>
              </a:rPr>
              <a:t>Video</a:t>
            </a:r>
            <a:r>
              <a:rPr lang="en-US" sz="2800" b="1" dirty="0">
                <a:ln w="9525">
                  <a:solidFill>
                    <a:schemeClr val="bg1"/>
                  </a:solidFill>
                </a:ln>
                <a:latin typeface="Comic Sans MS" panose="030F0702030302020204" pitchFamily="66" charset="0"/>
              </a:rPr>
              <a:t> for the people to see.</a:t>
            </a:r>
          </a:p>
          <a:p>
            <a:pPr marL="342900" indent="-342900">
              <a:buFont typeface="Arial" panose="020B0604020202020204" pitchFamily="34" charset="0"/>
              <a:buChar char="•"/>
            </a:pPr>
            <a:r>
              <a:rPr lang="en-US" sz="2800" b="1" dirty="0">
                <a:ln w="9525">
                  <a:solidFill>
                    <a:schemeClr val="bg1"/>
                  </a:solidFill>
                </a:ln>
                <a:latin typeface="Comic Sans MS" panose="030F0702030302020204" pitchFamily="66" charset="0"/>
              </a:rPr>
              <a:t>Another example, Dora The Explorer is an </a:t>
            </a:r>
            <a:r>
              <a:rPr lang="en-US" sz="2800" b="1" dirty="0">
                <a:ln w="19050">
                  <a:solidFill>
                    <a:schemeClr val="tx1"/>
                  </a:solidFill>
                </a:ln>
                <a:solidFill>
                  <a:schemeClr val="bg1"/>
                </a:solidFill>
                <a:latin typeface="Comic Sans MS" panose="030F0702030302020204" pitchFamily="66" charset="0"/>
              </a:rPr>
              <a:t>Animation</a:t>
            </a:r>
            <a:r>
              <a:rPr lang="en-US" sz="2800" b="1" dirty="0">
                <a:ln w="9525">
                  <a:solidFill>
                    <a:schemeClr val="bg1"/>
                  </a:solidFill>
                </a:ln>
                <a:latin typeface="Comic Sans MS" panose="030F0702030302020204" pitchFamily="66" charset="0"/>
              </a:rPr>
              <a:t> and has </a:t>
            </a:r>
            <a:r>
              <a:rPr lang="en-US" sz="2800" b="1" dirty="0">
                <a:ln w="19050">
                  <a:solidFill>
                    <a:schemeClr val="tx1"/>
                  </a:solidFill>
                </a:ln>
                <a:solidFill>
                  <a:schemeClr val="bg1"/>
                </a:solidFill>
                <a:latin typeface="Comic Sans MS" panose="030F0702030302020204" pitchFamily="66" charset="0"/>
              </a:rPr>
              <a:t>Sound</a:t>
            </a:r>
            <a:r>
              <a:rPr lang="en-US" sz="2800" b="1" dirty="0">
                <a:ln w="9525">
                  <a:solidFill>
                    <a:schemeClr val="bg1"/>
                  </a:solidFill>
                </a:ln>
                <a:latin typeface="Comic Sans MS" panose="030F0702030302020204" pitchFamily="66" charset="0"/>
              </a:rPr>
              <a:t> to hear the voices from a characters and music in the background.</a:t>
            </a:r>
          </a:p>
        </p:txBody>
      </p:sp>
      <p:sp>
        <p:nvSpPr>
          <p:cNvPr id="14" name="Arrow: Right 13">
            <a:hlinkClick r:id="rId3" action="ppaction://hlinksldjump"/>
          </p:cNvPr>
          <p:cNvSpPr/>
          <p:nvPr/>
        </p:nvSpPr>
        <p:spPr>
          <a:xfrm>
            <a:off x="10673862" y="5661006"/>
            <a:ext cx="1151792" cy="90267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Next</a:t>
            </a:r>
          </a:p>
        </p:txBody>
      </p:sp>
    </p:spTree>
    <p:extLst>
      <p:ext uri="{BB962C8B-B14F-4D97-AF65-F5344CB8AC3E}">
        <p14:creationId xmlns:p14="http://schemas.microsoft.com/office/powerpoint/2010/main" val="22641334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Animation</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p:cNvSpPr/>
          <p:nvPr/>
        </p:nvSpPr>
        <p:spPr>
          <a:xfrm>
            <a:off x="516631" y="365125"/>
            <a:ext cx="3106941" cy="923330"/>
          </a:xfrm>
          <a:prstGeom prst="rect">
            <a:avLst/>
          </a:prstGeom>
          <a:noFill/>
        </p:spPr>
        <p:txBody>
          <a:bodyPr wrap="none" lIns="91440" tIns="45720" rIns="91440" bIns="45720">
            <a:spAutoFit/>
          </a:bodyPr>
          <a:lstStyle/>
          <a:p>
            <a:pPr algn="ctr"/>
            <a:r>
              <a:rPr lang="en-US" sz="5400" b="0" cap="none" spc="0" dirty="0">
                <a:ln w="0"/>
                <a:solidFill>
                  <a:schemeClr val="tx1"/>
                </a:solidFill>
              </a:rPr>
              <a:t>Animation</a:t>
            </a:r>
          </a:p>
        </p:txBody>
      </p:sp>
      <p:pic>
        <p:nvPicPr>
          <p:cNvPr id="8" name="Picture 7">
            <a:hlinkClick r:id="rId3" action="ppaction://hlinksldjump"/>
          </p:cNvPr>
          <p:cNvPicPr>
            <a:picLocks noChangeAspect="1"/>
          </p:cNvPicPr>
          <p:nvPr/>
        </p:nvPicPr>
        <p:blipFill>
          <a:blip r:embed="rId4"/>
          <a:stretch>
            <a:fillRect/>
          </a:stretch>
        </p:blipFill>
        <p:spPr>
          <a:xfrm>
            <a:off x="516631" y="5868842"/>
            <a:ext cx="1146147" cy="951058"/>
          </a:xfrm>
          <a:prstGeom prst="rect">
            <a:avLst/>
          </a:prstGeom>
        </p:spPr>
      </p:pic>
      <p:pic>
        <p:nvPicPr>
          <p:cNvPr id="3" name="Picture 2">
            <a:hlinkClick r:id="rId5" action="ppaction://hlinksldjump"/>
          </p:cNvPr>
          <p:cNvPicPr>
            <a:picLocks noChangeAspect="1"/>
          </p:cNvPicPr>
          <p:nvPr/>
        </p:nvPicPr>
        <p:blipFill>
          <a:blip r:embed="rId6"/>
          <a:stretch>
            <a:fillRect/>
          </a:stretch>
        </p:blipFill>
        <p:spPr>
          <a:xfrm>
            <a:off x="5640274" y="365125"/>
            <a:ext cx="1140051" cy="883997"/>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06502" y="826790"/>
            <a:ext cx="1901273" cy="1901273"/>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1854" y="3016723"/>
            <a:ext cx="3134198" cy="2852119"/>
          </a:xfrm>
          <a:prstGeom prst="rect">
            <a:avLst/>
          </a:prstGeom>
        </p:spPr>
      </p:pic>
      <p:sp>
        <p:nvSpPr>
          <p:cNvPr id="11" name="Star: 5 Points 10"/>
          <p:cNvSpPr/>
          <p:nvPr/>
        </p:nvSpPr>
        <p:spPr>
          <a:xfrm>
            <a:off x="2512405" y="1616049"/>
            <a:ext cx="2101755" cy="1910686"/>
          </a:xfrm>
          <a:prstGeom prst="star5">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597172" y="4312957"/>
            <a:ext cx="997655" cy="824492"/>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Press</a:t>
            </a:r>
          </a:p>
        </p:txBody>
      </p:sp>
      <p:sp>
        <p:nvSpPr>
          <p:cNvPr id="13" name="Oval 12"/>
          <p:cNvSpPr/>
          <p:nvPr/>
        </p:nvSpPr>
        <p:spPr>
          <a:xfrm>
            <a:off x="2975282" y="4244440"/>
            <a:ext cx="1638878" cy="1786019"/>
          </a:xfrm>
          <a:prstGeom prst="ellipse">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23134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2"/>
                    </p:tgtEl>
                  </p:cond>
                </p:stCondLst>
                <p:endSync evt="end" delay="0">
                  <p:rtn val="all"/>
                </p:endSync>
                <p:childTnLst>
                  <p:par>
                    <p:cTn id="22" fill="hold">
                      <p:stCondLst>
                        <p:cond delay="0"/>
                      </p:stCondLst>
                      <p:childTnLst>
                        <p:par>
                          <p:cTn id="23" fill="hold">
                            <p:stCondLst>
                              <p:cond delay="0"/>
                            </p:stCondLst>
                            <p:childTnLst>
                              <p:par>
                                <p:cTn id="24" presetID="6" presetClass="emph" presetSubtype="0" fill="hold" grpId="0" nodeType="clickEffect">
                                  <p:stCondLst>
                                    <p:cond delay="0"/>
                                  </p:stCondLst>
                                  <p:childTnLst>
                                    <p:animScale>
                                      <p:cBhvr>
                                        <p:cTn id="25" dur="2000" fill="hold"/>
                                        <p:tgtEl>
                                          <p:spTgt spid="13"/>
                                        </p:tgtEl>
                                      </p:cBhvr>
                                      <p:by x="150000" y="150000"/>
                                    </p:animScale>
                                  </p:childTnLst>
                                </p:cTn>
                              </p:par>
                            </p:childTnLst>
                          </p:cTn>
                        </p:par>
                      </p:childTnLst>
                    </p:cTn>
                  </p:par>
                </p:childTnLst>
              </p:cTn>
              <p:nextCondLst>
                <p:cond evt="onClick" delay="0">
                  <p:tgtEl>
                    <p:spTgt spid="12"/>
                  </p:tgtEl>
                </p:cond>
              </p:nextCondLst>
            </p:seq>
          </p:childTnLst>
        </p:cTn>
      </p:par>
    </p:tnLst>
    <p:bldLst>
      <p:bldP spid="11"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chemeClr val="bg1"/>
                </a:solidFill>
                <a:latin typeface="Comic Sans MS" panose="030F0702030302020204" pitchFamily="66" charset="0"/>
              </a:rPr>
              <a:t>The Five Parts of Multimedia</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6700" y="-264467"/>
            <a:ext cx="12706350" cy="7255817"/>
          </a:xfr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1410" y="413863"/>
            <a:ext cx="4888832" cy="329366"/>
          </a:xfrm>
          <a:prstGeom prst="rect">
            <a:avLst/>
          </a:prstGeom>
        </p:spPr>
      </p:pic>
      <p:pic>
        <p:nvPicPr>
          <p:cNvPr id="18" name="Picture 17">
            <a:hlinkClick r:id="rId4" action="ppaction://hlinksldjump"/>
          </p:cNvPr>
          <p:cNvPicPr>
            <a:picLocks noChangeAspect="1"/>
          </p:cNvPicPr>
          <p:nvPr/>
        </p:nvPicPr>
        <p:blipFill rotWithShape="1">
          <a:blip r:embed="rId5"/>
          <a:srcRect l="62886" r="1" b="1716"/>
          <a:stretch/>
        </p:blipFill>
        <p:spPr>
          <a:xfrm>
            <a:off x="4872589" y="3986680"/>
            <a:ext cx="2466473" cy="412998"/>
          </a:xfrm>
          <a:prstGeom prst="rect">
            <a:avLst/>
          </a:prstGeom>
        </p:spPr>
      </p:pic>
      <p:grpSp>
        <p:nvGrpSpPr>
          <p:cNvPr id="25" name="Group 24"/>
          <p:cNvGrpSpPr/>
          <p:nvPr/>
        </p:nvGrpSpPr>
        <p:grpSpPr>
          <a:xfrm>
            <a:off x="1556634" y="1669242"/>
            <a:ext cx="763004" cy="1407676"/>
            <a:chOff x="1556634" y="1669242"/>
            <a:chExt cx="763004" cy="1407676"/>
          </a:xfrm>
        </p:grpSpPr>
        <p:pic>
          <p:nvPicPr>
            <p:cNvPr id="7" name="Picture 6">
              <a:hlinkClick r:id="rId6" action="ppaction://hlinksldjump"/>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56635" y="2793868"/>
              <a:ext cx="763003" cy="283050"/>
            </a:xfrm>
            <a:prstGeom prst="rect">
              <a:avLst/>
            </a:prstGeom>
          </p:spPr>
        </p:pic>
        <p:pic>
          <p:nvPicPr>
            <p:cNvPr id="24" name="Picture 23">
              <a:hlinkClick r:id="rId6" action="ppaction://hlinksldjump"/>
            </p:cNvPr>
            <p:cNvPicPr>
              <a:picLocks noChangeAspect="1"/>
            </p:cNvPicPr>
            <p:nvPr/>
          </p:nvPicPr>
          <p:blipFill rotWithShape="1">
            <a:blip r:embed="rId8"/>
            <a:srcRect l="31208" t="22335" r="31208" b="30470"/>
            <a:stretch/>
          </p:blipFill>
          <p:spPr>
            <a:xfrm>
              <a:off x="1556634" y="1669242"/>
              <a:ext cx="763003" cy="1110628"/>
            </a:xfrm>
            <a:prstGeom prst="rect">
              <a:avLst/>
            </a:prstGeom>
          </p:spPr>
        </p:pic>
      </p:grpSp>
      <p:pic>
        <p:nvPicPr>
          <p:cNvPr id="26" name="Picture 25">
            <a:hlinkClick r:id="rId9" action="ppaction://hlinksldjump"/>
          </p:cNvPr>
          <p:cNvPicPr>
            <a:picLocks noChangeAspect="1"/>
          </p:cNvPicPr>
          <p:nvPr/>
        </p:nvPicPr>
        <p:blipFill>
          <a:blip r:embed="rId10"/>
          <a:stretch>
            <a:fillRect/>
          </a:stretch>
        </p:blipFill>
        <p:spPr>
          <a:xfrm>
            <a:off x="9872363" y="365125"/>
            <a:ext cx="1170533" cy="938865"/>
          </a:xfrm>
          <a:prstGeom prst="rect">
            <a:avLst/>
          </a:prstGeom>
        </p:spPr>
      </p:pic>
      <p:grpSp>
        <p:nvGrpSpPr>
          <p:cNvPr id="6" name="Group 5"/>
          <p:cNvGrpSpPr/>
          <p:nvPr/>
        </p:nvGrpSpPr>
        <p:grpSpPr>
          <a:xfrm>
            <a:off x="1564263" y="4162915"/>
            <a:ext cx="1510748" cy="1703809"/>
            <a:chOff x="1564263" y="4162915"/>
            <a:chExt cx="1510748" cy="1703809"/>
          </a:xfrm>
        </p:grpSpPr>
        <p:pic>
          <p:nvPicPr>
            <p:cNvPr id="11" name="Picture 10">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58339" y="5571045"/>
              <a:ext cx="944730" cy="295679"/>
            </a:xfrm>
            <a:prstGeom prst="rect">
              <a:avLst/>
            </a:prstGeom>
          </p:spPr>
        </p:pic>
        <p:pic>
          <p:nvPicPr>
            <p:cNvPr id="4" name="Picture 3">
              <a:hlinkClick r:id="rId11" action="ppaction://hlinksldjump"/>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64263" y="4162915"/>
              <a:ext cx="1510748" cy="1510748"/>
            </a:xfrm>
            <a:prstGeom prst="rect">
              <a:avLst/>
            </a:prstGeom>
          </p:spPr>
        </p:pic>
      </p:grpSp>
      <p:grpSp>
        <p:nvGrpSpPr>
          <p:cNvPr id="12" name="Group 11"/>
          <p:cNvGrpSpPr/>
          <p:nvPr/>
        </p:nvGrpSpPr>
        <p:grpSpPr>
          <a:xfrm>
            <a:off x="8921395" y="4221722"/>
            <a:ext cx="1935921" cy="1645002"/>
            <a:chOff x="8921395" y="4221722"/>
            <a:chExt cx="1935921" cy="1645002"/>
          </a:xfrm>
        </p:grpSpPr>
        <p:pic>
          <p:nvPicPr>
            <p:cNvPr id="15" name="Picture 14">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43499" y="5612933"/>
              <a:ext cx="1443789" cy="253791"/>
            </a:xfrm>
            <a:prstGeom prst="rect">
              <a:avLst/>
            </a:prstGeom>
          </p:spPr>
        </p:pic>
        <p:pic>
          <p:nvPicPr>
            <p:cNvPr id="10" name="Picture 9">
              <a:hlinkClick r:id="rId14" action="ppaction://hlinksldjump"/>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921395" y="4221722"/>
              <a:ext cx="1935921" cy="1451941"/>
            </a:xfrm>
            <a:prstGeom prst="rect">
              <a:avLst/>
            </a:prstGeom>
          </p:spPr>
        </p:pic>
      </p:grpSp>
      <p:grpSp>
        <p:nvGrpSpPr>
          <p:cNvPr id="14" name="Group 13"/>
          <p:cNvGrpSpPr/>
          <p:nvPr/>
        </p:nvGrpSpPr>
        <p:grpSpPr>
          <a:xfrm>
            <a:off x="5467016" y="914472"/>
            <a:ext cx="1257968" cy="1904517"/>
            <a:chOff x="5467016" y="914472"/>
            <a:chExt cx="1257968" cy="1904517"/>
          </a:xfrm>
        </p:grpSpPr>
        <p:pic>
          <p:nvPicPr>
            <p:cNvPr id="20" name="Picture 19">
              <a:hlinkClick r:id="rId17" action="ppaction://hlinksldjump"/>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467016" y="914472"/>
              <a:ext cx="1257968" cy="1257968"/>
            </a:xfrm>
            <a:prstGeom prst="rect">
              <a:avLst/>
            </a:prstGeom>
          </p:spPr>
        </p:pic>
        <p:pic>
          <p:nvPicPr>
            <p:cNvPr id="8" name="Picture 7">
              <a:hlinkClick r:id="rId17"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512134" y="2343683"/>
              <a:ext cx="1212850" cy="475306"/>
            </a:xfrm>
            <a:prstGeom prst="rect">
              <a:avLst/>
            </a:prstGeom>
          </p:spPr>
        </p:pic>
      </p:grpSp>
      <p:grpSp>
        <p:nvGrpSpPr>
          <p:cNvPr id="22" name="Group 21"/>
          <p:cNvGrpSpPr/>
          <p:nvPr/>
        </p:nvGrpSpPr>
        <p:grpSpPr>
          <a:xfrm>
            <a:off x="9574463" y="1731153"/>
            <a:ext cx="1087487" cy="1378012"/>
            <a:chOff x="9574463" y="1731153"/>
            <a:chExt cx="1087487" cy="1378012"/>
          </a:xfrm>
        </p:grpSpPr>
        <p:pic>
          <p:nvPicPr>
            <p:cNvPr id="31" name="Picture 30">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607182" y="1731153"/>
              <a:ext cx="1054768" cy="1054768"/>
            </a:xfrm>
            <a:prstGeom prst="rect">
              <a:avLst/>
            </a:prstGeom>
          </p:spPr>
        </p:pic>
        <p:pic>
          <p:nvPicPr>
            <p:cNvPr id="19" name="Picture 18">
              <a:hlinkClick r:id="rId20" action="ppaction://hlinksldjump"/>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574463" y="2758572"/>
              <a:ext cx="1012825" cy="350593"/>
            </a:xfrm>
            <a:prstGeom prst="rect">
              <a:avLst/>
            </a:prstGeom>
          </p:spPr>
        </p:pic>
      </p:grpSp>
    </p:spTree>
    <p:extLst>
      <p:ext uri="{BB962C8B-B14F-4D97-AF65-F5344CB8AC3E}">
        <p14:creationId xmlns:p14="http://schemas.microsoft.com/office/powerpoint/2010/main" val="21119966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Hardware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5362"/>
          </a:xfrm>
          <a:prstGeom prst="rect">
            <a:avLst/>
          </a:prstGeom>
        </p:spPr>
      </p:pic>
      <p:sp>
        <p:nvSpPr>
          <p:cNvPr id="5" name="Rectangle 4"/>
          <p:cNvSpPr/>
          <p:nvPr/>
        </p:nvSpPr>
        <p:spPr>
          <a:xfrm>
            <a:off x="739237" y="365125"/>
            <a:ext cx="2941126" cy="923330"/>
          </a:xfrm>
          <a:prstGeom prst="rect">
            <a:avLst/>
          </a:prstGeom>
          <a:noFill/>
        </p:spPr>
        <p:txBody>
          <a:bodyPr wrap="none" lIns="91440" tIns="45720" rIns="91440" bIns="45720">
            <a:spAutoFit/>
          </a:bodyPr>
          <a:lstStyle/>
          <a:p>
            <a:pPr algn="ctr"/>
            <a:r>
              <a:rPr lang="en-US" sz="5400" b="0" cap="none" spc="0" dirty="0">
                <a:ln w="0"/>
                <a:solidFill>
                  <a:schemeClr val="tx1"/>
                </a:solidFill>
              </a:rPr>
              <a:t>Hardware</a:t>
            </a:r>
          </a:p>
        </p:txBody>
      </p:sp>
      <p:pic>
        <p:nvPicPr>
          <p:cNvPr id="6" name="Picture 5">
            <a:hlinkClick r:id="rId3" action="ppaction://hlinksldjump"/>
          </p:cNvPr>
          <p:cNvPicPr>
            <a:picLocks noChangeAspect="1"/>
          </p:cNvPicPr>
          <p:nvPr/>
        </p:nvPicPr>
        <p:blipFill>
          <a:blip r:embed="rId4"/>
          <a:stretch>
            <a:fillRect/>
          </a:stretch>
        </p:blipFill>
        <p:spPr>
          <a:xfrm>
            <a:off x="10654233" y="5664667"/>
            <a:ext cx="1170533" cy="938865"/>
          </a:xfrm>
          <a:prstGeom prst="rect">
            <a:avLst/>
          </a:prstGeom>
        </p:spPr>
      </p:pic>
      <p:pic>
        <p:nvPicPr>
          <p:cNvPr id="7" name="Picture 6">
            <a:hlinkClick r:id="rId5" action="ppaction://hlinksldjump"/>
          </p:cNvPr>
          <p:cNvPicPr>
            <a:picLocks noChangeAspect="1"/>
          </p:cNvPicPr>
          <p:nvPr/>
        </p:nvPicPr>
        <p:blipFill>
          <a:blip r:embed="rId6"/>
          <a:stretch>
            <a:fillRect/>
          </a:stretch>
        </p:blipFill>
        <p:spPr>
          <a:xfrm>
            <a:off x="265126" y="5664667"/>
            <a:ext cx="1146147" cy="951058"/>
          </a:xfrm>
          <a:prstGeom prst="rect">
            <a:avLst/>
          </a:prstGeom>
        </p:spPr>
      </p:pic>
      <p:sp>
        <p:nvSpPr>
          <p:cNvPr id="3" name="TextBox 2"/>
          <p:cNvSpPr txBox="1"/>
          <p:nvPr/>
        </p:nvSpPr>
        <p:spPr>
          <a:xfrm>
            <a:off x="1007165" y="1690688"/>
            <a:ext cx="5088835" cy="3477875"/>
          </a:xfrm>
          <a:prstGeom prst="rect">
            <a:avLst/>
          </a:prstGeom>
          <a:noFill/>
        </p:spPr>
        <p:txBody>
          <a:bodyPr wrap="square" rtlCol="0">
            <a:spAutoFit/>
          </a:bodyPr>
          <a:lstStyle/>
          <a:p>
            <a:pPr marL="285750" indent="-285750">
              <a:buFont typeface="Arial" panose="020B0604020202020204" pitchFamily="34" charset="0"/>
              <a:buChar char="•"/>
            </a:pPr>
            <a:r>
              <a:rPr lang="en-US" sz="2400" dirty="0">
                <a:ln w="19050">
                  <a:solidFill>
                    <a:sysClr val="windowText" lastClr="000000"/>
                  </a:solidFill>
                </a:ln>
                <a:solidFill>
                  <a:srgbClr val="66FFFF"/>
                </a:solidFill>
                <a:latin typeface="Comic Sans MS" panose="030F0702030302020204" pitchFamily="66" charset="0"/>
              </a:rPr>
              <a:t>Hardware is the parts of a computer system, such as keyboard, monitor, printer, and many more. We use these to help us make and design for project. Without it we won’t make video, image, audio, animation, and text.</a:t>
            </a:r>
          </a:p>
          <a:p>
            <a:pPr marL="285750" indent="-285750">
              <a:buFont typeface="Arial" panose="020B0604020202020204" pitchFamily="34" charset="0"/>
              <a:buChar char="•"/>
            </a:pPr>
            <a:endParaRPr lang="en-US" sz="2800" dirty="0">
              <a:latin typeface="Comic Sans MS" panose="030F0702030302020204" pitchFamily="66" charset="0"/>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1238" y="1622922"/>
            <a:ext cx="6664601" cy="3404350"/>
          </a:xfrm>
          <a:prstGeom prst="rect">
            <a:avLst/>
          </a:prstGeom>
        </p:spPr>
      </p:pic>
    </p:spTree>
    <p:extLst>
      <p:ext uri="{BB962C8B-B14F-4D97-AF65-F5344CB8AC3E}">
        <p14:creationId xmlns:p14="http://schemas.microsoft.com/office/powerpoint/2010/main" val="3408486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a:t>
            </a:r>
          </a:p>
        </p:txBody>
      </p:sp>
      <p:pic>
        <p:nvPicPr>
          <p:cNvPr id="3" name="Picture 2"/>
          <p:cNvPicPr>
            <a:picLocks noChangeAspect="1"/>
          </p:cNvPicPr>
          <p:nvPr/>
        </p:nvPicPr>
        <p:blipFill>
          <a:blip r:embed="rId2"/>
          <a:stretch>
            <a:fillRect/>
          </a:stretch>
        </p:blipFill>
        <p:spPr>
          <a:xfrm>
            <a:off x="-12700" y="0"/>
            <a:ext cx="12204700" cy="6858000"/>
          </a:xfrm>
          <a:prstGeom prst="rect">
            <a:avLst/>
          </a:prstGeom>
        </p:spPr>
      </p:pic>
      <p:sp>
        <p:nvSpPr>
          <p:cNvPr id="4" name="Rectangle 3"/>
          <p:cNvSpPr/>
          <p:nvPr/>
        </p:nvSpPr>
        <p:spPr>
          <a:xfrm>
            <a:off x="639620" y="365125"/>
            <a:ext cx="2708563" cy="923330"/>
          </a:xfrm>
          <a:prstGeom prst="rect">
            <a:avLst/>
          </a:prstGeom>
          <a:noFill/>
        </p:spPr>
        <p:txBody>
          <a:bodyPr wrap="none" lIns="91440" tIns="45720" rIns="91440" bIns="45720">
            <a:spAutoFit/>
          </a:bodyPr>
          <a:lstStyle/>
          <a:p>
            <a:pPr algn="ctr"/>
            <a:r>
              <a:rPr lang="en-US" sz="5400" b="0" cap="none" spc="0" dirty="0">
                <a:ln w="0"/>
                <a:solidFill>
                  <a:schemeClr val="tx1"/>
                </a:solidFill>
              </a:rPr>
              <a:t>Software</a:t>
            </a:r>
          </a:p>
        </p:txBody>
      </p:sp>
      <p:pic>
        <p:nvPicPr>
          <p:cNvPr id="5" name="Picture 4">
            <a:hlinkClick r:id="rId3" action="ppaction://hlinksldjump"/>
          </p:cNvPr>
          <p:cNvPicPr>
            <a:picLocks noChangeAspect="1"/>
          </p:cNvPicPr>
          <p:nvPr/>
        </p:nvPicPr>
        <p:blipFill>
          <a:blip r:embed="rId4"/>
          <a:stretch>
            <a:fillRect/>
          </a:stretch>
        </p:blipFill>
        <p:spPr>
          <a:xfrm>
            <a:off x="10641533" y="5715935"/>
            <a:ext cx="1170533" cy="938865"/>
          </a:xfrm>
          <a:prstGeom prst="rect">
            <a:avLst/>
          </a:prstGeom>
        </p:spPr>
      </p:pic>
      <p:pic>
        <p:nvPicPr>
          <p:cNvPr id="6" name="Picture 5">
            <a:hlinkClick r:id="rId5" action="ppaction://hlinksldjump"/>
          </p:cNvPr>
          <p:cNvPicPr>
            <a:picLocks noChangeAspect="1"/>
          </p:cNvPicPr>
          <p:nvPr/>
        </p:nvPicPr>
        <p:blipFill>
          <a:blip r:embed="rId6"/>
          <a:stretch>
            <a:fillRect/>
          </a:stretch>
        </p:blipFill>
        <p:spPr>
          <a:xfrm>
            <a:off x="354026" y="5703742"/>
            <a:ext cx="1146147" cy="951058"/>
          </a:xfrm>
          <a:prstGeom prst="rect">
            <a:avLst/>
          </a:prstGeom>
        </p:spPr>
      </p:pic>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33662" t="18438" r="33874" b="18544"/>
          <a:stretch/>
        </p:blipFill>
        <p:spPr>
          <a:xfrm>
            <a:off x="8627166" y="635964"/>
            <a:ext cx="2226365" cy="2040834"/>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45357" y="1690688"/>
            <a:ext cx="2438400" cy="2438400"/>
          </a:xfrm>
          <a:prstGeom prst="rect">
            <a:avLst/>
          </a:prstGeom>
        </p:spPr>
      </p:pic>
      <p:sp>
        <p:nvSpPr>
          <p:cNvPr id="11" name="TextBox 10"/>
          <p:cNvSpPr txBox="1"/>
          <p:nvPr/>
        </p:nvSpPr>
        <p:spPr>
          <a:xfrm>
            <a:off x="503583" y="1550504"/>
            <a:ext cx="4956313" cy="4015409"/>
          </a:xfrm>
          <a:prstGeom prst="rect">
            <a:avLst/>
          </a:prstGeom>
          <a:noFill/>
        </p:spPr>
        <p:txBody>
          <a:bodyPr wrap="square" rtlCol="0">
            <a:spAutoFit/>
          </a:bodyPr>
          <a:lstStyle/>
          <a:p>
            <a:endParaRPr lang="en-US" dirty="0"/>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79599" y="4506195"/>
            <a:ext cx="1895134" cy="1896911"/>
          </a:xfrm>
          <a:prstGeom prst="rect">
            <a:avLst/>
          </a:prstGeom>
        </p:spPr>
      </p:pic>
      <p:sp>
        <p:nvSpPr>
          <p:cNvPr id="14" name="TextBox 13"/>
          <p:cNvSpPr txBox="1"/>
          <p:nvPr/>
        </p:nvSpPr>
        <p:spPr>
          <a:xfrm>
            <a:off x="452290" y="1523999"/>
            <a:ext cx="4893835" cy="4154984"/>
          </a:xfrm>
          <a:prstGeom prst="rect">
            <a:avLst/>
          </a:prstGeom>
          <a:noFill/>
        </p:spPr>
        <p:txBody>
          <a:bodyPr wrap="square" rtlCol="0">
            <a:spAutoFit/>
          </a:bodyPr>
          <a:lstStyle/>
          <a:p>
            <a:pPr marL="342900" indent="-342900">
              <a:buFont typeface="Arial" panose="020B0604020202020204" pitchFamily="34" charset="0"/>
              <a:buChar char="•"/>
            </a:pPr>
            <a:r>
              <a:rPr lang="en-US" sz="2200" b="1" dirty="0">
                <a:ln w="12700">
                  <a:solidFill>
                    <a:sysClr val="windowText" lastClr="000000"/>
                  </a:solidFill>
                  <a:prstDash val="solid"/>
                </a:ln>
                <a:solidFill>
                  <a:srgbClr val="FF9900"/>
                </a:solidFill>
                <a:latin typeface="Comic Sans MS" panose="030F0702030302020204" pitchFamily="66" charset="0"/>
              </a:rPr>
              <a:t>Software is a computer programs, that are used to tell a computer what it should do. One the program is Photoshop and it will help you to change the image. The program for the video is Moviemaker. It allow you to edit it and remove parts of the video. Audition is for audio to change the sound and cut out parts of the sound too. </a:t>
            </a:r>
          </a:p>
        </p:txBody>
      </p:sp>
    </p:spTree>
    <p:extLst>
      <p:ext uri="{BB962C8B-B14F-4D97-AF65-F5344CB8AC3E}">
        <p14:creationId xmlns:p14="http://schemas.microsoft.com/office/powerpoint/2010/main" val="23496777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a:t>
            </a:r>
          </a:p>
        </p:txBody>
      </p:sp>
      <p:pic>
        <p:nvPicPr>
          <p:cNvPr id="3" name="Picture 2"/>
          <p:cNvPicPr>
            <a:picLocks noChangeAspect="1"/>
          </p:cNvPicPr>
          <p:nvPr/>
        </p:nvPicPr>
        <p:blipFill>
          <a:blip r:embed="rId2"/>
          <a:stretch>
            <a:fillRect/>
          </a:stretch>
        </p:blipFill>
        <p:spPr>
          <a:xfrm>
            <a:off x="-12700" y="0"/>
            <a:ext cx="12204700" cy="6858000"/>
          </a:xfrm>
          <a:prstGeom prst="rect">
            <a:avLst/>
          </a:prstGeom>
        </p:spPr>
      </p:pic>
      <p:sp>
        <p:nvSpPr>
          <p:cNvPr id="4" name="Rectangle 3"/>
          <p:cNvSpPr/>
          <p:nvPr/>
        </p:nvSpPr>
        <p:spPr>
          <a:xfrm>
            <a:off x="639620" y="365125"/>
            <a:ext cx="2708563" cy="923330"/>
          </a:xfrm>
          <a:prstGeom prst="rect">
            <a:avLst/>
          </a:prstGeom>
          <a:noFill/>
        </p:spPr>
        <p:txBody>
          <a:bodyPr wrap="none" lIns="91440" tIns="45720" rIns="91440" bIns="45720">
            <a:spAutoFit/>
          </a:bodyPr>
          <a:lstStyle/>
          <a:p>
            <a:pPr algn="ctr"/>
            <a:r>
              <a:rPr lang="en-US" sz="5400" b="0" cap="none" spc="0" dirty="0">
                <a:ln w="0"/>
                <a:solidFill>
                  <a:schemeClr val="tx1"/>
                </a:solidFill>
              </a:rPr>
              <a:t>Software</a:t>
            </a:r>
          </a:p>
        </p:txBody>
      </p:sp>
      <p:pic>
        <p:nvPicPr>
          <p:cNvPr id="5" name="Picture 4">
            <a:hlinkClick r:id="rId3" action="ppaction://hlinksldjump"/>
          </p:cNvPr>
          <p:cNvPicPr>
            <a:picLocks noChangeAspect="1"/>
          </p:cNvPicPr>
          <p:nvPr/>
        </p:nvPicPr>
        <p:blipFill>
          <a:blip r:embed="rId4"/>
          <a:stretch>
            <a:fillRect/>
          </a:stretch>
        </p:blipFill>
        <p:spPr>
          <a:xfrm>
            <a:off x="10641533" y="5715935"/>
            <a:ext cx="1170533" cy="938865"/>
          </a:xfrm>
          <a:prstGeom prst="rect">
            <a:avLst/>
          </a:prstGeom>
        </p:spPr>
      </p:pic>
      <p:pic>
        <p:nvPicPr>
          <p:cNvPr id="6" name="Picture 5">
            <a:hlinkClick r:id="rId5" action="ppaction://hlinksldjump"/>
          </p:cNvPr>
          <p:cNvPicPr>
            <a:picLocks noChangeAspect="1"/>
          </p:cNvPicPr>
          <p:nvPr/>
        </p:nvPicPr>
        <p:blipFill>
          <a:blip r:embed="rId6"/>
          <a:stretch>
            <a:fillRect/>
          </a:stretch>
        </p:blipFill>
        <p:spPr>
          <a:xfrm>
            <a:off x="354026" y="5703742"/>
            <a:ext cx="1146147" cy="951058"/>
          </a:xfrm>
          <a:prstGeom prst="rect">
            <a:avLst/>
          </a:prstGeom>
        </p:spPr>
      </p:pic>
      <p:sp>
        <p:nvSpPr>
          <p:cNvPr id="14" name="TextBox 13"/>
          <p:cNvSpPr txBox="1"/>
          <p:nvPr/>
        </p:nvSpPr>
        <p:spPr>
          <a:xfrm>
            <a:off x="452290" y="1523999"/>
            <a:ext cx="4893835" cy="3785652"/>
          </a:xfrm>
          <a:prstGeom prst="rect">
            <a:avLst/>
          </a:prstGeom>
          <a:noFill/>
        </p:spPr>
        <p:txBody>
          <a:bodyPr wrap="square" rtlCol="0">
            <a:spAutoFit/>
          </a:bodyPr>
          <a:lstStyle/>
          <a:p>
            <a:pPr marL="342900" indent="-342900">
              <a:buFont typeface="Arial" panose="020B0604020202020204" pitchFamily="34" charset="0"/>
              <a:buChar char="•"/>
            </a:pPr>
            <a:r>
              <a:rPr lang="en-US" sz="2400" dirty="0">
                <a:ln>
                  <a:solidFill>
                    <a:sysClr val="windowText" lastClr="000000"/>
                  </a:solidFill>
                </a:ln>
                <a:solidFill>
                  <a:srgbClr val="FF9900"/>
                </a:solidFill>
                <a:latin typeface="Comic Sans MS" panose="030F0702030302020204" pitchFamily="66" charset="0"/>
              </a:rPr>
              <a:t>A program for animation is called Flash. It allow the you make a drawing of a character to move. Another program for text is called Microsoft Words. This program allow you to type your essay, research paper, and project. There are still more program that will help you in life.</a:t>
            </a:r>
          </a:p>
        </p:txBody>
      </p:sp>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3469" y="826790"/>
            <a:ext cx="2047461" cy="2047461"/>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13035" y="3155156"/>
            <a:ext cx="2286000" cy="2238375"/>
          </a:xfrm>
          <a:prstGeom prst="rect">
            <a:avLst/>
          </a:prstGeom>
        </p:spPr>
      </p:pic>
    </p:spTree>
    <p:extLst>
      <p:ext uri="{BB962C8B-B14F-4D97-AF65-F5344CB8AC3E}">
        <p14:creationId xmlns:p14="http://schemas.microsoft.com/office/powerpoint/2010/main" val="19298358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Copyright</a:t>
            </a:r>
          </a:p>
        </p:txBody>
      </p:sp>
      <p:sp>
        <p:nvSpPr>
          <p:cNvPr id="3" name="Rectangle 2"/>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Rectangle 3"/>
          <p:cNvSpPr/>
          <p:nvPr/>
        </p:nvSpPr>
        <p:spPr>
          <a:xfrm>
            <a:off x="539111" y="365125"/>
            <a:ext cx="2909579" cy="923330"/>
          </a:xfrm>
          <a:prstGeom prst="rect">
            <a:avLst/>
          </a:prstGeom>
          <a:noFill/>
        </p:spPr>
        <p:txBody>
          <a:bodyPr wrap="none" lIns="91440" tIns="45720" rIns="91440" bIns="45720">
            <a:spAutoFit/>
          </a:bodyPr>
          <a:lstStyle/>
          <a:p>
            <a:pPr algn="ctr"/>
            <a:r>
              <a:rPr lang="en-US" sz="5400" b="0" cap="none" spc="0" dirty="0">
                <a:ln w="0">
                  <a:solidFill>
                    <a:schemeClr val="bg1"/>
                  </a:solidFill>
                </a:ln>
                <a:solidFill>
                  <a:schemeClr val="bg1"/>
                </a:solidFill>
              </a:rPr>
              <a:t>Copyright</a:t>
            </a:r>
          </a:p>
        </p:txBody>
      </p:sp>
      <p:pic>
        <p:nvPicPr>
          <p:cNvPr id="5" name="Picture 4">
            <a:hlinkClick r:id="rId2" action="ppaction://hlinksldjump"/>
          </p:cNvPr>
          <p:cNvPicPr>
            <a:picLocks noChangeAspect="1"/>
          </p:cNvPicPr>
          <p:nvPr/>
        </p:nvPicPr>
        <p:blipFill>
          <a:blip r:embed="rId3"/>
          <a:stretch>
            <a:fillRect/>
          </a:stretch>
        </p:blipFill>
        <p:spPr>
          <a:xfrm>
            <a:off x="10654233" y="5702767"/>
            <a:ext cx="1170533" cy="938865"/>
          </a:xfrm>
          <a:prstGeom prst="rect">
            <a:avLst/>
          </a:prstGeom>
        </p:spPr>
      </p:pic>
      <p:pic>
        <p:nvPicPr>
          <p:cNvPr id="6" name="Picture 5">
            <a:hlinkClick r:id="rId4" action="ppaction://hlinksldjump"/>
          </p:cNvPr>
          <p:cNvPicPr>
            <a:picLocks noChangeAspect="1"/>
          </p:cNvPicPr>
          <p:nvPr/>
        </p:nvPicPr>
        <p:blipFill>
          <a:blip r:embed="rId5"/>
          <a:stretch>
            <a:fillRect/>
          </a:stretch>
        </p:blipFill>
        <p:spPr>
          <a:xfrm>
            <a:off x="379426" y="5632530"/>
            <a:ext cx="1146147" cy="951058"/>
          </a:xfrm>
          <a:prstGeom prst="rect">
            <a:avLst/>
          </a:prstGeom>
        </p:spPr>
      </p:pic>
      <p:sp>
        <p:nvSpPr>
          <p:cNvPr id="7" name="TextBox 6"/>
          <p:cNvSpPr txBox="1"/>
          <p:nvPr/>
        </p:nvSpPr>
        <p:spPr>
          <a:xfrm>
            <a:off x="379426" y="1758675"/>
            <a:ext cx="9806609"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chemeClr val="bg1"/>
                </a:solidFill>
                <a:effectLst>
                  <a:outerShdw blurRad="38100" dist="38100" dir="2700000" algn="tl">
                    <a:srgbClr val="000000">
                      <a:alpha val="43137"/>
                    </a:srgbClr>
                  </a:outerShdw>
                </a:effectLst>
                <a:latin typeface="Comic Sans MS" panose="030F0702030302020204" pitchFamily="66" charset="0"/>
              </a:rPr>
              <a:t>Copyright is a legal right created by the law of a country that grants the creator of an original work exclusive rights for its use and distribution. If a person steal someone’s project that has copyright. It is illegal to own the project because it belong to him or her. For example, Disney hold a copyright an animation called “Steam Boat Willy”. </a:t>
            </a:r>
            <a:endParaRPr lang="en-US" sz="2800" dirty="0">
              <a:solidFill>
                <a:schemeClr val="bg1"/>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16465674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a:t>
            </a:r>
          </a:p>
        </p:txBody>
      </p:sp>
      <p:pic>
        <p:nvPicPr>
          <p:cNvPr id="3" name="Picture 2">
            <a:hlinkClick r:id="rId2" action="ppaction://hlinksldjump"/>
          </p:cNvPr>
          <p:cNvPicPr>
            <a:picLocks noChangeAspect="1"/>
          </p:cNvPicPr>
          <p:nvPr/>
        </p:nvPicPr>
        <p:blipFill>
          <a:blip r:embed="rId3"/>
          <a:stretch>
            <a:fillRect/>
          </a:stretch>
        </p:blipFill>
        <p:spPr>
          <a:xfrm>
            <a:off x="265126" y="5747471"/>
            <a:ext cx="1146147" cy="951058"/>
          </a:xfrm>
          <a:prstGeom prst="rect">
            <a:avLst/>
          </a:prstGeom>
        </p:spPr>
      </p:pic>
      <p:sp>
        <p:nvSpPr>
          <p:cNvPr id="4" name="TextBox 3"/>
          <p:cNvSpPr txBox="1"/>
          <p:nvPr/>
        </p:nvSpPr>
        <p:spPr>
          <a:xfrm>
            <a:off x="838200" y="1787857"/>
            <a:ext cx="11199125" cy="3970318"/>
          </a:xfrm>
          <a:prstGeom prst="rect">
            <a:avLst/>
          </a:prstGeom>
          <a:noFill/>
        </p:spPr>
        <p:txBody>
          <a:bodyPr wrap="square" rtlCol="0">
            <a:spAutoFit/>
          </a:bodyPr>
          <a:lstStyle/>
          <a:p>
            <a:pPr fontAlgn="base"/>
            <a:r>
              <a:rPr lang="en-US" u="sng" dirty="0">
                <a:hlinkClick r:id="rId4"/>
              </a:rPr>
              <a:t>https://www.123rf.com/photo_50413721_abstract-wax-crayon-hand-drawing-background.html</a:t>
            </a:r>
            <a:endParaRPr lang="en-US" dirty="0"/>
          </a:p>
          <a:p>
            <a:pPr fontAlgn="base"/>
            <a:r>
              <a:rPr lang="en-US" u="sng" dirty="0">
                <a:hlinkClick r:id="rId5"/>
              </a:rPr>
              <a:t>https://clipartfest.com/categories/view/a97889f6299a2f190d45f6fa50aa6f2d16c8eef6/crayon-background-clipart.html</a:t>
            </a:r>
            <a:endParaRPr lang="en-US" dirty="0"/>
          </a:p>
          <a:p>
            <a:pPr fontAlgn="base"/>
            <a:r>
              <a:rPr lang="en-US" u="sng" dirty="0">
                <a:hlinkClick r:id="rId6"/>
              </a:rPr>
              <a:t>http://www.disneyclips.com/imagesnewb/donaldduck.html</a:t>
            </a:r>
            <a:endParaRPr lang="en-US" dirty="0"/>
          </a:p>
          <a:p>
            <a:pPr fontAlgn="base"/>
            <a:r>
              <a:rPr lang="en-US" u="sng" dirty="0">
                <a:hlinkClick r:id="rId7"/>
              </a:rPr>
              <a:t>http://www.free-extras.com/tags/1/mickey%20mouse.htm</a:t>
            </a:r>
            <a:endParaRPr lang="en-US" dirty="0"/>
          </a:p>
          <a:p>
            <a:pPr fontAlgn="base"/>
            <a:r>
              <a:rPr lang="en-US" u="sng" dirty="0">
                <a:hlinkClick r:id="rId8"/>
              </a:rPr>
              <a:t>http://mypcutility.blogspot.com/2013/12/how-to-get-back-start-button-in-windows.html</a:t>
            </a:r>
            <a:endParaRPr lang="en-US" dirty="0"/>
          </a:p>
          <a:p>
            <a:pPr fontAlgn="base"/>
            <a:r>
              <a:rPr lang="en-US" u="sng" dirty="0">
                <a:hlinkClick r:id="rId9"/>
              </a:rPr>
              <a:t>http://exchange.smarttech.com/details.html?id=f4023e2c-d3d9-4691-98d3-2d581afade13</a:t>
            </a:r>
            <a:endParaRPr lang="en-US" dirty="0"/>
          </a:p>
          <a:p>
            <a:pPr fontAlgn="base"/>
            <a:r>
              <a:rPr lang="en-US" u="sng" dirty="0">
                <a:hlinkClick r:id="rId10"/>
              </a:rPr>
              <a:t>http://www.1001fonts.com/squeaky-chalk-sound-font.html#styles</a:t>
            </a:r>
            <a:endParaRPr lang="en-US" dirty="0"/>
          </a:p>
          <a:p>
            <a:pPr fontAlgn="base"/>
            <a:r>
              <a:rPr lang="en-US" u="sng" dirty="0">
                <a:hlinkClick r:id="rId11"/>
              </a:rPr>
              <a:t>https://www.colourbox.com/vector/vector-seamless-pattern-childish-doodles-pattern-set-of-different-school-travel-romantic-things-enjoy-life-concept-use-for-wallpaper-pattern-fills-web-page-background-surface-textures-vector-9364894</a:t>
            </a:r>
            <a:endParaRPr lang="en-US" dirty="0"/>
          </a:p>
          <a:p>
            <a:pPr fontAlgn="base"/>
            <a:r>
              <a:rPr lang="en-US" u="sng" dirty="0">
                <a:hlinkClick r:id="rId12"/>
              </a:rPr>
              <a:t>https://www.processing.org/tutorials/pixels/</a:t>
            </a:r>
            <a:endParaRPr lang="en-US" dirty="0"/>
          </a:p>
          <a:p>
            <a:pPr fontAlgn="base"/>
            <a:r>
              <a:rPr lang="en-US" u="sng" dirty="0">
                <a:hlinkClick r:id="rId13"/>
              </a:rPr>
              <a:t>http://www.iconsdb.com/caribbean-blue-icons/speaker-icon.html</a:t>
            </a:r>
            <a:endParaRPr lang="en-US" dirty="0"/>
          </a:p>
          <a:p>
            <a:pPr marL="285750" indent="-285750">
              <a:buFont typeface="Arial" panose="020B0604020202020204" pitchFamily="34" charset="0"/>
              <a:buChar char="•"/>
            </a:pPr>
            <a:endParaRPr lang="en-US" dirty="0"/>
          </a:p>
        </p:txBody>
      </p:sp>
      <p:pic>
        <p:nvPicPr>
          <p:cNvPr id="5" name="Picture 4">
            <a:hlinkClick r:id="rId14" action="ppaction://hlinksldjump"/>
          </p:cNvPr>
          <p:cNvPicPr>
            <a:picLocks noChangeAspect="1"/>
          </p:cNvPicPr>
          <p:nvPr/>
        </p:nvPicPr>
        <p:blipFill>
          <a:blip r:embed="rId15"/>
          <a:stretch>
            <a:fillRect/>
          </a:stretch>
        </p:blipFill>
        <p:spPr>
          <a:xfrm>
            <a:off x="10655939" y="5753567"/>
            <a:ext cx="1170533" cy="944962"/>
          </a:xfrm>
          <a:prstGeom prst="rect">
            <a:avLst/>
          </a:prstGeom>
        </p:spPr>
      </p:pic>
    </p:spTree>
    <p:extLst>
      <p:ext uri="{BB962C8B-B14F-4D97-AF65-F5344CB8AC3E}">
        <p14:creationId xmlns:p14="http://schemas.microsoft.com/office/powerpoint/2010/main" val="38048465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Credits</a:t>
            </a:r>
          </a:p>
        </p:txBody>
      </p:sp>
      <p:pic>
        <p:nvPicPr>
          <p:cNvPr id="3" name="Picture 2">
            <a:hlinkClick r:id="rId2" action="ppaction://hlinksldjump"/>
          </p:cNvPr>
          <p:cNvPicPr>
            <a:picLocks noChangeAspect="1"/>
          </p:cNvPicPr>
          <p:nvPr/>
        </p:nvPicPr>
        <p:blipFill>
          <a:blip r:embed="rId3"/>
          <a:stretch>
            <a:fillRect/>
          </a:stretch>
        </p:blipFill>
        <p:spPr>
          <a:xfrm>
            <a:off x="265126" y="5747471"/>
            <a:ext cx="1146147" cy="951058"/>
          </a:xfrm>
          <a:prstGeom prst="rect">
            <a:avLst/>
          </a:prstGeom>
        </p:spPr>
      </p:pic>
      <p:sp>
        <p:nvSpPr>
          <p:cNvPr id="4" name="TextBox 3"/>
          <p:cNvSpPr txBox="1"/>
          <p:nvPr/>
        </p:nvSpPr>
        <p:spPr>
          <a:xfrm>
            <a:off x="739941" y="1583141"/>
            <a:ext cx="11199125" cy="4524315"/>
          </a:xfrm>
          <a:prstGeom prst="rect">
            <a:avLst/>
          </a:prstGeom>
          <a:noFill/>
        </p:spPr>
        <p:txBody>
          <a:bodyPr wrap="square" rtlCol="0">
            <a:spAutoFit/>
          </a:bodyPr>
          <a:lstStyle/>
          <a:p>
            <a:pPr fontAlgn="base"/>
            <a:r>
              <a:rPr lang="en-US" u="sng" dirty="0">
                <a:hlinkClick r:id="rId4"/>
              </a:rPr>
              <a:t>https://www.123rf.com/photo_10379946_diagonal-green-background-made-with-a-wax-crayon.html</a:t>
            </a:r>
            <a:endParaRPr lang="en-US" dirty="0"/>
          </a:p>
          <a:p>
            <a:pPr fontAlgn="base"/>
            <a:r>
              <a:rPr lang="en-US" u="sng" dirty="0">
                <a:hlinkClick r:id="rId5"/>
              </a:rPr>
              <a:t>https://www.spoonflower.com/fabric/1243750-crayon-background-periwinkle-by-weavingmajor</a:t>
            </a:r>
            <a:endParaRPr lang="en-US" dirty="0"/>
          </a:p>
          <a:p>
            <a:pPr fontAlgn="base"/>
            <a:r>
              <a:rPr lang="en-US" u="sng" dirty="0">
                <a:hlinkClick r:id="rId6"/>
              </a:rPr>
              <a:t>http://iconshow.me/video-camera-icon-2</a:t>
            </a:r>
            <a:endParaRPr lang="en-US" dirty="0"/>
          </a:p>
          <a:p>
            <a:pPr fontAlgn="base"/>
            <a:r>
              <a:rPr lang="en-US" u="sng" dirty="0">
                <a:hlinkClick r:id="rId7"/>
              </a:rPr>
              <a:t>http://rebloggy.com/post/gif-disney-animated-video-games-animation-animated-gif-wreck-it-ralph-vanellope/35976711255</a:t>
            </a:r>
            <a:endParaRPr lang="en-US" dirty="0"/>
          </a:p>
          <a:p>
            <a:pPr fontAlgn="base"/>
            <a:r>
              <a:rPr lang="en-US" u="sng" dirty="0">
                <a:hlinkClick r:id="rId8"/>
              </a:rPr>
              <a:t>http://wavian.com/font-list.html</a:t>
            </a:r>
            <a:endParaRPr lang="en-US" dirty="0"/>
          </a:p>
          <a:p>
            <a:pPr fontAlgn="base"/>
            <a:r>
              <a:rPr lang="en-US" u="sng" dirty="0">
                <a:hlinkClick r:id="rId9"/>
              </a:rPr>
              <a:t>https://commons.wikimedia.org/wiki/File:Text_DoF_(F16).jpg</a:t>
            </a:r>
            <a:endParaRPr lang="en-US" dirty="0"/>
          </a:p>
          <a:p>
            <a:pPr fontAlgn="base"/>
            <a:r>
              <a:rPr lang="en-US" u="sng" dirty="0">
                <a:hlinkClick r:id="rId10"/>
              </a:rPr>
              <a:t>http://imgur.com/CMMfreS</a:t>
            </a:r>
            <a:endParaRPr lang="en-US" dirty="0"/>
          </a:p>
          <a:p>
            <a:pPr fontAlgn="base"/>
            <a:r>
              <a:rPr lang="en-US" u="sng" dirty="0">
                <a:hlinkClick r:id="rId11"/>
              </a:rPr>
              <a:t>http://www.howtostartphotography.com/dramatically-improve-pictures-one-easy-setting-change/</a:t>
            </a:r>
            <a:endParaRPr lang="en-US" dirty="0"/>
          </a:p>
          <a:p>
            <a:pPr fontAlgn="base"/>
            <a:r>
              <a:rPr lang="en-US" u="sng" dirty="0">
                <a:hlinkClick r:id="rId12"/>
              </a:rPr>
              <a:t>http://szgzmachine.com/brilliant-pictures-of-drawing/how-to-draw-braids-youtube-within-brilliant-pictures-of-drawing/</a:t>
            </a:r>
            <a:endParaRPr lang="en-US" dirty="0"/>
          </a:p>
          <a:p>
            <a:pPr fontAlgn="base"/>
            <a:r>
              <a:rPr lang="en-US" u="sng" dirty="0">
                <a:hlinkClick r:id="rId13"/>
              </a:rPr>
              <a:t>https://www.pinterest.com/pin/225461525073894131/</a:t>
            </a:r>
            <a:endParaRPr lang="en-US" dirty="0"/>
          </a:p>
          <a:p>
            <a:pPr fontAlgn="base"/>
            <a:r>
              <a:rPr lang="en-US" u="sng" dirty="0">
                <a:hlinkClick r:id="rId14"/>
              </a:rPr>
              <a:t>http://www.hmohardball.com/marquee.htm</a:t>
            </a:r>
            <a:endParaRPr lang="en-US" dirty="0"/>
          </a:p>
          <a:p>
            <a:pPr fontAlgn="base"/>
            <a:r>
              <a:rPr lang="en-US" u="sng" dirty="0">
                <a:hlinkClick r:id="rId15"/>
              </a:rPr>
              <a:t>https://www.skillshare.com/classes/Hand-Lettering-Essentials-for-Beginners/389616295/projects/37387</a:t>
            </a:r>
            <a:endParaRPr lang="en-US" dirty="0"/>
          </a:p>
          <a:p>
            <a:pPr fontAlgn="base"/>
            <a:r>
              <a:rPr lang="en-US" u="sng" dirty="0">
                <a:hlinkClick r:id="rId16"/>
              </a:rPr>
              <a:t>https://www.freesound.org/people/tuberatanka/sounds/110011/</a:t>
            </a:r>
            <a:endParaRPr lang="en-US" dirty="0"/>
          </a:p>
          <a:p>
            <a:pPr marL="285750" indent="-285750">
              <a:buFont typeface="Arial" panose="020B0604020202020204" pitchFamily="34" charset="0"/>
              <a:buChar char="•"/>
            </a:pPr>
            <a:endParaRPr lang="en-US" dirty="0"/>
          </a:p>
        </p:txBody>
      </p:sp>
      <p:pic>
        <p:nvPicPr>
          <p:cNvPr id="5" name="Picture 4">
            <a:hlinkClick r:id="rId17" action="ppaction://hlinksldjump"/>
          </p:cNvPr>
          <p:cNvPicPr>
            <a:picLocks noChangeAspect="1"/>
          </p:cNvPicPr>
          <p:nvPr/>
        </p:nvPicPr>
        <p:blipFill>
          <a:blip r:embed="rId18"/>
          <a:stretch>
            <a:fillRect/>
          </a:stretch>
        </p:blipFill>
        <p:spPr>
          <a:xfrm>
            <a:off x="10768533" y="5747471"/>
            <a:ext cx="1170533" cy="944962"/>
          </a:xfrm>
          <a:prstGeom prst="rect">
            <a:avLst/>
          </a:prstGeom>
        </p:spPr>
      </p:pic>
    </p:spTree>
    <p:extLst>
      <p:ext uri="{BB962C8B-B14F-4D97-AF65-F5344CB8AC3E}">
        <p14:creationId xmlns:p14="http://schemas.microsoft.com/office/powerpoint/2010/main" val="26543150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TotalTime>
  <Words>1207</Words>
  <Application>Microsoft Office PowerPoint</Application>
  <PresentationFormat>Widescreen</PresentationFormat>
  <Paragraphs>95</Paragraphs>
  <Slides>20</Slides>
  <Notes>0</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Comic Sans MS</vt:lpstr>
      <vt:lpstr>Office Theme</vt:lpstr>
      <vt:lpstr>Interactive Multimedia I</vt:lpstr>
      <vt:lpstr>Interactive Multimedia</vt:lpstr>
      <vt:lpstr>The Five Parts of Multimedia</vt:lpstr>
      <vt:lpstr>Hardware</vt:lpstr>
      <vt:lpstr>Software</vt:lpstr>
      <vt:lpstr>Software</vt:lpstr>
      <vt:lpstr>Copyright</vt:lpstr>
      <vt:lpstr>Credits</vt:lpstr>
      <vt:lpstr>Credits</vt:lpstr>
      <vt:lpstr>Credits</vt:lpstr>
      <vt:lpstr>Text</vt:lpstr>
      <vt:lpstr>Text</vt:lpstr>
      <vt:lpstr>Picture</vt:lpstr>
      <vt:lpstr>Picture</vt:lpstr>
      <vt:lpstr>Sound</vt:lpstr>
      <vt:lpstr>Sound</vt:lpstr>
      <vt:lpstr>Video</vt:lpstr>
      <vt:lpstr>Video</vt:lpstr>
      <vt:lpstr>Animation</vt:lpstr>
      <vt:lpstr>Animation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Interactive Multimedia I</dc:title>
  <dc:creator>Munoz-Morales, James</dc:creator>
  <cp:lastModifiedBy>Munoz-Morales, James</cp:lastModifiedBy>
  <cp:revision>90</cp:revision>
  <dcterms:created xsi:type="dcterms:W3CDTF">2017-03-22T00:08:54Z</dcterms:created>
  <dcterms:modified xsi:type="dcterms:W3CDTF">2017-03-24T02:32:06Z</dcterms:modified>
</cp:coreProperties>
</file>