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79" r:id="rId5"/>
    <p:sldId id="261" r:id="rId6"/>
    <p:sldId id="278" r:id="rId7"/>
    <p:sldId id="281" r:id="rId8"/>
    <p:sldId id="262" r:id="rId9"/>
    <p:sldId id="263" r:id="rId10"/>
    <p:sldId id="268" r:id="rId11"/>
    <p:sldId id="280" r:id="rId12"/>
    <p:sldId id="270" r:id="rId13"/>
    <p:sldId id="283" r:id="rId14"/>
    <p:sldId id="287" r:id="rId15"/>
    <p:sldId id="271" r:id="rId16"/>
    <p:sldId id="288" r:id="rId17"/>
    <p:sldId id="289" r:id="rId18"/>
    <p:sldId id="272" r:id="rId19"/>
    <p:sldId id="29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71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4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18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0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80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4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48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10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2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38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66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C28C3-E176-404C-B149-6EE0534C3D3B}" type="datetimeFigureOut">
              <a:rPr lang="en-US" smtClean="0"/>
              <a:t>12/12/2016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BB2E0-6437-4F86-904B-299CB8235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6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7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The Chronology of Nintendo Handheld Consoles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u="sng" dirty="0"/>
              <a:t>By Jack Henry Protopapa</a:t>
            </a:r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5246914" y="4557401"/>
            <a:ext cx="1698171" cy="1584948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5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880" y="0"/>
            <a:ext cx="419985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4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8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71"/>
          <a:stretch/>
        </p:blipFill>
        <p:spPr>
          <a:xfrm>
            <a:off x="2286000" y="0"/>
            <a:ext cx="7903830" cy="69215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265709" y="2612570"/>
            <a:ext cx="195947" cy="19594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261758" y="1670413"/>
            <a:ext cx="38535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Zelda DX TT (BRK)" pitchFamily="2" charset="0"/>
              </a:rPr>
              <a:t>GameBoy</a:t>
            </a:r>
            <a:r>
              <a:rPr lang="en-US" dirty="0">
                <a:latin typeface="Zelda DX TT (BRK)" pitchFamily="2" charset="0"/>
              </a:rPr>
              <a:t> Color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Released in 1996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Backwards compatible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Competed with the NEOGEO Pocket and the </a:t>
            </a:r>
            <a:r>
              <a:rPr lang="en-US" dirty="0" err="1">
                <a:latin typeface="Zelda DX TT (BRK)" pitchFamily="2" charset="0"/>
              </a:rPr>
              <a:t>WonderSwan</a:t>
            </a:r>
            <a:endParaRPr lang="en-US" dirty="0">
              <a:latin typeface="Zelda DX TT (BRK)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Top Selling Games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Super Mario Bros DX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Zelda DX TT (BRK)" pitchFamily="2" charset="0"/>
              </a:rPr>
              <a:t>Pokémon Gold/Silver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55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11016866" cy="6858000"/>
          </a:xfrm>
        </p:spPr>
      </p:pic>
      <p:sp>
        <p:nvSpPr>
          <p:cNvPr id="8" name="TextBox 7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sp>
        <p:nvSpPr>
          <p:cNvPr id="9" name="Rectangle 8">
            <a:hlinkClick r:id="" action="ppaction://hlinkshowjump?jump=nextslide"/>
          </p:cNvPr>
          <p:cNvSpPr/>
          <p:nvPr/>
        </p:nvSpPr>
        <p:spPr>
          <a:xfrm>
            <a:off x="3603433" y="1859025"/>
            <a:ext cx="5029200" cy="1992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24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7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614" y="365126"/>
            <a:ext cx="4272643" cy="1074196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2003425"/>
            <a:ext cx="10515600" cy="4351338"/>
          </a:xfrm>
        </p:spPr>
        <p:txBody>
          <a:bodyPr/>
          <a:lstStyle/>
          <a:p>
            <a:endParaRPr lang="en-US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Press Start" panose="02000009000000000000" pitchFamily="50" charset="0"/>
            </a:endParaRPr>
          </a:p>
          <a:p>
            <a:r>
              <a:rPr lang="en-US" dirty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Press Start" panose="02000009000000000000" pitchFamily="50" charset="0"/>
              </a:rPr>
              <a:t>Released in 1995 – Sold less than 770,000 units</a:t>
            </a:r>
          </a:p>
          <a:p>
            <a:endParaRPr lang="en-US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Press Start" panose="02000009000000000000" pitchFamily="50" charset="0"/>
            </a:endParaRPr>
          </a:p>
          <a:p>
            <a:r>
              <a:rPr lang="en-US" dirty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Press Start" panose="02000009000000000000" pitchFamily="50" charset="0"/>
              </a:rPr>
              <a:t>Made use of parallax  to create the illusion of depth</a:t>
            </a:r>
          </a:p>
          <a:p>
            <a:endParaRPr lang="en-US" dirty="0">
              <a:ln w="3175">
                <a:solidFill>
                  <a:schemeClr val="tx1"/>
                </a:solidFill>
              </a:ln>
              <a:solidFill>
                <a:srgbClr val="FF0000"/>
              </a:solidFill>
              <a:latin typeface="Press Start" panose="02000009000000000000" pitchFamily="50" charset="0"/>
            </a:endParaRPr>
          </a:p>
          <a:p>
            <a:r>
              <a:rPr lang="en-US" dirty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latin typeface="Press Start" panose="02000009000000000000" pitchFamily="50" charset="0"/>
              </a:rPr>
              <a:t>Massive commercial failure </a:t>
            </a:r>
          </a:p>
        </p:txBody>
      </p:sp>
    </p:spTree>
    <p:extLst>
      <p:ext uri="{BB962C8B-B14F-4D97-AF65-F5344CB8AC3E}">
        <p14:creationId xmlns:p14="http://schemas.microsoft.com/office/powerpoint/2010/main" val="139518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612" y="30392"/>
            <a:ext cx="7748893" cy="68276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pic>
        <p:nvPicPr>
          <p:cNvPr id="2" name="Picture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3360" y="4432000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6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4" y="1396859"/>
            <a:ext cx="11539532" cy="10167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7354" y="6127045"/>
            <a:ext cx="713294" cy="7071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0128" y="2548647"/>
            <a:ext cx="57976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Nintendo 3DS</a:t>
            </a:r>
          </a:p>
          <a:p>
            <a:endParaRPr lang="en-US" sz="1600" dirty="0">
              <a:solidFill>
                <a:schemeClr val="bg1"/>
              </a:solidFill>
              <a:latin typeface="Press Start" panose="02000009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Released in 2011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Press Start" panose="02000009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Sold over 61 Million units (Sept 30, 2016)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Press Start" panose="02000009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Top screen features Autostereoscopic technology</a:t>
            </a:r>
          </a:p>
        </p:txBody>
      </p:sp>
    </p:spTree>
    <p:extLst>
      <p:ext uri="{BB962C8B-B14F-4D97-AF65-F5344CB8AC3E}">
        <p14:creationId xmlns:p14="http://schemas.microsoft.com/office/powerpoint/2010/main" val="13762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4" y="-4843719"/>
            <a:ext cx="11539532" cy="10167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664989" y="117602"/>
            <a:ext cx="244928" cy="244928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3906" y="4495128"/>
            <a:ext cx="707197" cy="7071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35421" y="1177047"/>
            <a:ext cx="47276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Features Multi-core processing and Wi-Fi connectivity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Press Start" panose="02000009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Top Selling Games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Super Mario 3D Land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Pokémon X/Y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Press Start" panose="02000009000000000000" pitchFamily="50" charset="0"/>
              </a:rPr>
              <a:t>Mario Kart 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Press Start" panose="02000009000000000000" pitchFamily="50" charset="0"/>
            </a:endParaRPr>
          </a:p>
        </p:txBody>
      </p:sp>
      <p:pic>
        <p:nvPicPr>
          <p:cNvPr id="2" name="Picture 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2380" y="2212070"/>
            <a:ext cx="35969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2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1" y="0"/>
            <a:ext cx="1135447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0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1" y="0"/>
            <a:ext cx="1135447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4900" y="1828800"/>
            <a:ext cx="4914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ess Start" panose="02000009000000000000" pitchFamily="50" charset="0"/>
              </a:rPr>
              <a:t>Game &amp; Watch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ess Start" panose="02000009000000000000" pitchFamily="50" charset="0"/>
              </a:rPr>
              <a:t>First Released in 1980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ess Start" panose="02000009000000000000" pitchFamily="50" charset="0"/>
              </a:rPr>
              <a:t>No interchangeable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ess Start" panose="02000009000000000000" pitchFamily="50" charset="0"/>
              </a:rPr>
              <a:t>43 Million units sold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ess Start" panose="02000009000000000000" pitchFamily="50" charset="0"/>
              </a:rPr>
              <a:t>Some were designed with two screens</a:t>
            </a:r>
          </a:p>
        </p:txBody>
      </p:sp>
    </p:spTree>
    <p:extLst>
      <p:ext uri="{BB962C8B-B14F-4D97-AF65-F5344CB8AC3E}">
        <p14:creationId xmlns:p14="http://schemas.microsoft.com/office/powerpoint/2010/main" val="219870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971800" y="976534"/>
            <a:ext cx="6248400" cy="4904932"/>
            <a:chOff x="3262313" y="637640"/>
            <a:chExt cx="6248400" cy="4904932"/>
          </a:xfrm>
        </p:grpSpPr>
        <p:sp>
          <p:nvSpPr>
            <p:cNvPr id="4" name="Oval 3">
              <a:hlinkClick r:id="rId2" action="ppaction://hlinksldjump"/>
            </p:cNvPr>
            <p:cNvSpPr/>
            <p:nvPr/>
          </p:nvSpPr>
          <p:spPr>
            <a:xfrm>
              <a:off x="4824413" y="1418690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q</a:t>
              </a:r>
            </a:p>
          </p:txBody>
        </p:sp>
        <p:sp>
          <p:nvSpPr>
            <p:cNvPr id="12" name="Oval 11">
              <a:hlinkClick r:id="rId3" action="ppaction://hlinksldjump"/>
            </p:cNvPr>
            <p:cNvSpPr/>
            <p:nvPr/>
          </p:nvSpPr>
          <p:spPr>
            <a:xfrm>
              <a:off x="3262313" y="2309056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e</a:t>
              </a:r>
            </a:p>
          </p:txBody>
        </p:sp>
        <p:sp>
          <p:nvSpPr>
            <p:cNvPr id="13" name="Oval 12">
              <a:hlinkClick r:id="rId4" action="ppaction://hlinksldjump"/>
            </p:cNvPr>
            <p:cNvSpPr/>
            <p:nvPr/>
          </p:nvSpPr>
          <p:spPr>
            <a:xfrm>
              <a:off x="3262313" y="637640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i</a:t>
              </a:r>
            </a:p>
          </p:txBody>
        </p:sp>
        <p:sp>
          <p:nvSpPr>
            <p:cNvPr id="14" name="Oval 13">
              <a:hlinkClick r:id="rId5" action="ppaction://hlinksldjump"/>
            </p:cNvPr>
            <p:cNvSpPr/>
            <p:nvPr/>
          </p:nvSpPr>
          <p:spPr>
            <a:xfrm>
              <a:off x="4824413" y="3090106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r</a:t>
              </a:r>
            </a:p>
          </p:txBody>
        </p:sp>
        <p:sp>
          <p:nvSpPr>
            <p:cNvPr id="15" name="Oval 14">
              <a:hlinkClick r:id="rId6" action="ppaction://hlinksldjump"/>
            </p:cNvPr>
            <p:cNvSpPr/>
            <p:nvPr/>
          </p:nvSpPr>
          <p:spPr>
            <a:xfrm>
              <a:off x="7948613" y="2980790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8-bit pusab" panose="00000400000000000000" pitchFamily="2" charset="0"/>
                </a:rPr>
                <a:t>Virtual Boy</a:t>
              </a:r>
            </a:p>
          </p:txBody>
        </p:sp>
        <p:sp>
          <p:nvSpPr>
            <p:cNvPr id="17" name="Oval 16">
              <a:hlinkClick r:id="rId7" action="ppaction://hlinksldjump"/>
            </p:cNvPr>
            <p:cNvSpPr/>
            <p:nvPr/>
          </p:nvSpPr>
          <p:spPr>
            <a:xfrm>
              <a:off x="6386513" y="2309056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w</a:t>
              </a:r>
            </a:p>
          </p:txBody>
        </p:sp>
        <p:sp>
          <p:nvSpPr>
            <p:cNvPr id="16" name="Oval 15">
              <a:hlinkClick r:id="rId8" action="ppaction://hlinksldjump"/>
            </p:cNvPr>
            <p:cNvSpPr/>
            <p:nvPr/>
          </p:nvSpPr>
          <p:spPr>
            <a:xfrm>
              <a:off x="6386513" y="3980472"/>
              <a:ext cx="1562100" cy="1562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Console Wars Console Yourself" panose="020B0800000000000000" pitchFamily="34" charset="0"/>
                </a:rPr>
                <a:t>t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-2971800" y="1342417"/>
            <a:ext cx="12820650" cy="7968049"/>
            <a:chOff x="-2971800" y="1342417"/>
            <a:chExt cx="12820650" cy="7968049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-2343150" y="1342417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-2878171" y="1757584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-2971800" y="2452466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2971800" y="-2086583"/>
            <a:ext cx="12820650" cy="7968049"/>
            <a:chOff x="4125946" y="-1624519"/>
            <a:chExt cx="12820650" cy="7968049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4754596" y="-1624519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219575" y="-1209352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125946" y="-514470"/>
              <a:ext cx="12192000" cy="6858000"/>
            </a:xfrm>
            <a:prstGeom prst="line">
              <a:avLst/>
            </a:prstGeom>
            <a:ln w="203200" cmpd="tri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309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08" y="0"/>
            <a:ext cx="4178384" cy="6858000"/>
          </a:xfrm>
          <a:prstGeom prst="rect">
            <a:avLst/>
          </a:prstGeom>
        </p:spPr>
      </p:pic>
      <p:sp>
        <p:nvSpPr>
          <p:cNvPr id="7" name="Oval 6">
            <a:hlinkClick r:id="" action="ppaction://hlinkshowjump?jump=nextslide"/>
          </p:cNvPr>
          <p:cNvSpPr/>
          <p:nvPr/>
        </p:nvSpPr>
        <p:spPr>
          <a:xfrm>
            <a:off x="7266213" y="4114800"/>
            <a:ext cx="571500" cy="5715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86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89"/>
          <a:stretch/>
        </p:blipFill>
        <p:spPr>
          <a:xfrm>
            <a:off x="1943100" y="-32658"/>
            <a:ext cx="8054563" cy="702128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TextBox 4"/>
          <p:cNvSpPr txBox="1"/>
          <p:nvPr/>
        </p:nvSpPr>
        <p:spPr>
          <a:xfrm>
            <a:off x="3886200" y="1714500"/>
            <a:ext cx="414745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Early GameBoy" panose="00000400000000000000" pitchFamily="2" charset="0"/>
              </a:rPr>
              <a:t>GameBoy</a:t>
            </a:r>
            <a:endParaRPr lang="en-US" sz="1600" dirty="0">
              <a:latin typeface="Early GameBoy" panose="000004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Originally Released in 1989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Sold over 64 Million units worldwide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Competed with Sega </a:t>
            </a:r>
            <a:r>
              <a:rPr lang="en-US" sz="1600" dirty="0" err="1">
                <a:latin typeface="Early GameBoy" panose="00000400000000000000" pitchFamily="2" charset="0"/>
              </a:rPr>
              <a:t>GameGear</a:t>
            </a:r>
            <a:r>
              <a:rPr lang="en-US" sz="1600" dirty="0">
                <a:latin typeface="Early GameBoy" panose="00000400000000000000" pitchFamily="2" charset="0"/>
              </a:rPr>
              <a:t> and </a:t>
            </a:r>
            <a:r>
              <a:rPr lang="en-US" sz="1600" dirty="0" err="1">
                <a:latin typeface="Early GameBoy" panose="00000400000000000000" pitchFamily="2" charset="0"/>
              </a:rPr>
              <a:t>Atati</a:t>
            </a:r>
            <a:r>
              <a:rPr lang="en-US" sz="1600" dirty="0">
                <a:latin typeface="Early GameBoy" panose="00000400000000000000" pitchFamily="2" charset="0"/>
              </a:rPr>
              <a:t> Lynx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Top Selling Games: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Tetris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Early GameBoy" panose="00000400000000000000" pitchFamily="2" charset="0"/>
              </a:rPr>
              <a:t>Super Mario Land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 dirty="0">
              <a:latin typeface="Early GameBoy" panose="00000400000000000000" pitchFamily="2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020787" y="2906491"/>
            <a:ext cx="244928" cy="24492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6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537"/>
            <a:ext cx="12192000" cy="7315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/>
        </p:spPr>
      </p:pic>
      <p:sp>
        <p:nvSpPr>
          <p:cNvPr id="2" name="Oval 1">
            <a:hlinkClick r:id="" action="ppaction://hlinkshowjump?jump=nextslide"/>
          </p:cNvPr>
          <p:cNvSpPr/>
          <p:nvPr/>
        </p:nvSpPr>
        <p:spPr>
          <a:xfrm>
            <a:off x="10433957" y="2367643"/>
            <a:ext cx="734786" cy="73478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1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537"/>
            <a:ext cx="12192000" cy="7315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/>
        </p:spPr>
      </p:pic>
      <p:sp>
        <p:nvSpPr>
          <p:cNvPr id="5" name="TextBox 4"/>
          <p:cNvSpPr txBox="1"/>
          <p:nvPr/>
        </p:nvSpPr>
        <p:spPr>
          <a:xfrm>
            <a:off x="3608614" y="1455060"/>
            <a:ext cx="493122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spc="300" dirty="0" err="1">
                <a:latin typeface="8-bit pusab" panose="00000400000000000000" pitchFamily="2" charset="0"/>
              </a:rPr>
              <a:t>GameBoy</a:t>
            </a:r>
            <a:r>
              <a:rPr lang="en-US" sz="1300" spc="300" dirty="0">
                <a:latin typeface="8-bit pusab" panose="00000400000000000000" pitchFamily="2" charset="0"/>
              </a:rPr>
              <a:t> Advanced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Released in 2001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Sold over 81 Million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Could play GB/GBC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Designed with a landscape screen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Could connect to the GameCube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Top Games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Legend of Zelda: The Minish Cap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Pokémon Fire Red/Leaf Green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300" spc="300" dirty="0">
                <a:latin typeface="8-bit pusab" panose="00000400000000000000" pitchFamily="2" charset="0"/>
              </a:rPr>
              <a:t>Super Mario Bros Advanced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latin typeface="8-bit pusab" panose="00000400000000000000" pitchFamily="2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9633858" y="1182262"/>
            <a:ext cx="244928" cy="24492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4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187" y="109300"/>
            <a:ext cx="6401626" cy="6639401"/>
          </a:xfrm>
          <a:prstGeom prst="rect">
            <a:avLst/>
          </a:prstGeom>
        </p:spPr>
      </p:pic>
      <p:sp>
        <p:nvSpPr>
          <p:cNvPr id="5" name="Oval 4">
            <a:hlinkClick r:id="" action="ppaction://hlinkshowjump?jump=nextslide"/>
          </p:cNvPr>
          <p:cNvSpPr/>
          <p:nvPr/>
        </p:nvSpPr>
        <p:spPr>
          <a:xfrm>
            <a:off x="8708983" y="4506684"/>
            <a:ext cx="359229" cy="35922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23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70"/>
          <a:stretch/>
        </p:blipFill>
        <p:spPr>
          <a:xfrm>
            <a:off x="949572" y="1837520"/>
            <a:ext cx="10292857" cy="50204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58087" y="2694214"/>
            <a:ext cx="46699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Press Start" panose="02000009000000000000" pitchFamily="50" charset="0"/>
              </a:rPr>
              <a:t>Nintendo DS (Dual Screen)</a:t>
            </a:r>
          </a:p>
          <a:p>
            <a:endParaRPr lang="en-US" sz="1600" dirty="0">
              <a:latin typeface="Press Start" panose="02000009000000000000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Released in 2004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Press Start" panose="02000009000000000000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Sold 18 Million Units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Press Start" panose="02000009000000000000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Featured 2 Screens…</a:t>
            </a:r>
          </a:p>
          <a:p>
            <a:endParaRPr lang="en-US" sz="1600" dirty="0">
              <a:latin typeface="Press Start" panose="02000009000000000000" pitchFamily="50" charset="0"/>
            </a:endParaRPr>
          </a:p>
          <a:p>
            <a:endParaRPr lang="en-US" sz="1600" dirty="0">
              <a:latin typeface="Press Start" panose="02000009000000000000" pitchFamily="50" charset="0"/>
            </a:endParaRPr>
          </a:p>
          <a:p>
            <a:endParaRPr lang="en-US" sz="1600" dirty="0">
              <a:latin typeface="Press Start" panose="02000009000000000000" pitchFamily="50" charset="0"/>
            </a:endParaRPr>
          </a:p>
          <a:p>
            <a:endParaRPr lang="en-US" sz="1600" dirty="0">
              <a:latin typeface="Press Start" panose="02000009000000000000" pitchFamily="50" charset="0"/>
            </a:endParaRPr>
          </a:p>
          <a:p>
            <a:endParaRPr lang="en-US" sz="1600" dirty="0">
              <a:latin typeface="Press Start" panose="02000009000000000000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07905" y="473529"/>
            <a:ext cx="1497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nsole Wars Console Yourself" panose="020B0800000000000000" pitchFamily="34" charset="0"/>
                <a:hlinkClick r:id="rId3" action="ppaction://hlinksldjump"/>
              </a:rPr>
              <a:t>v</a:t>
            </a:r>
            <a:endParaRPr lang="en-US" sz="5400" dirty="0">
              <a:latin typeface="Console Wars Console Yourself" panose="020B08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40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6788"/>
          <a:stretch/>
        </p:blipFill>
        <p:spPr>
          <a:xfrm>
            <a:off x="950530" y="16329"/>
            <a:ext cx="10290940" cy="56804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9243" y="1322614"/>
            <a:ext cx="45883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Press Start" panose="02000009000000000000" pitchFamily="50" charset="0"/>
              </a:rPr>
              <a:t>…The lower being a touch screen</a:t>
            </a:r>
          </a:p>
          <a:p>
            <a:endParaRPr lang="en-US" sz="1600" dirty="0">
              <a:latin typeface="Press Start" panose="02000009000000000000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Capable of playing GBA games</a:t>
            </a:r>
          </a:p>
          <a:p>
            <a:endParaRPr lang="en-US" sz="1600" dirty="0">
              <a:latin typeface="Press Start" panose="02000009000000000000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Top Selling Games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New Super Mario Bros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Pokémon Black/White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Press Start" panose="02000009000000000000" pitchFamily="50" charset="0"/>
              </a:rPr>
              <a:t>Animal Crossing: Wild World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Press Start" panose="02000009000000000000" pitchFamily="50" charset="0"/>
            </a:endParaRPr>
          </a:p>
        </p:txBody>
      </p:sp>
      <p:sp>
        <p:nvSpPr>
          <p:cNvPr id="8" name="Oval 7">
            <a:hlinkClick r:id="" action="ppaction://hlinkshowjump?jump=previousslide"/>
          </p:cNvPr>
          <p:cNvSpPr/>
          <p:nvPr/>
        </p:nvSpPr>
        <p:spPr>
          <a:xfrm>
            <a:off x="9751454" y="2726758"/>
            <a:ext cx="491136" cy="49113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246</Words>
  <Application>Microsoft Office PowerPoint</Application>
  <PresentationFormat>Widescreen</PresentationFormat>
  <Paragraphs>88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8-bit pusab</vt:lpstr>
      <vt:lpstr>Arial</vt:lpstr>
      <vt:lpstr>Calibri</vt:lpstr>
      <vt:lpstr>Calibri Light</vt:lpstr>
      <vt:lpstr>Console Wars Console Yourself</vt:lpstr>
      <vt:lpstr>Early GameBoy</vt:lpstr>
      <vt:lpstr>Press Start</vt:lpstr>
      <vt:lpstr>Zelda DX TT (BRK)</vt:lpstr>
      <vt:lpstr>Office Theme</vt:lpstr>
      <vt:lpstr>The Chronology of Nintendo Handheld Consoles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2</dc:title>
  <dc:creator>Protopapa,Jack</dc:creator>
  <cp:lastModifiedBy>Protopapa,Jack</cp:lastModifiedBy>
  <cp:revision>136</cp:revision>
  <dcterms:created xsi:type="dcterms:W3CDTF">2016-11-22T00:45:53Z</dcterms:created>
  <dcterms:modified xsi:type="dcterms:W3CDTF">2016-12-13T01:42:33Z</dcterms:modified>
</cp:coreProperties>
</file>