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3"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0" r:id="rId15"/>
    <p:sldId id="271" r:id="rId16"/>
    <p:sldId id="269"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876434859"/>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58" name="Shape 5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316573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37" name="Shape 13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915154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Shape 14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5" name="Shape 14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1236181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Shape 153"/>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54" name="Shape 15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373325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Shape 16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1" name="Shape 16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2661246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Shape 16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8" name="Shape 16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0855801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Shape 63"/>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64" name="Shape 6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360019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Shape 70"/>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71" name="Shape 7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293334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Shape 87"/>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88" name="Shape 8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554825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6" name="Shape 9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4072844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05" name="Shape 10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113569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Shape 11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3" name="Shape 11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4668687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Shape 121"/>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22" name="Shape 12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435526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0" name="Shape 13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8406995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3CE01D4-42C8-4674-86FD-EAF158037891}" type="datetimeFigureOut">
              <a:rPr lang="en-US" smtClean="0"/>
              <a:t>11/16/2016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lvl="0" algn="r">
              <a:spcBef>
                <a:spcPts val="0"/>
              </a:spcBef>
              <a:buNone/>
            </a:pPr>
            <a:fld id="{00000000-1234-1234-1234-123412341234}" type="slidenum">
              <a:rPr lang="en-US" sz="1300" smtClean="0">
                <a:solidFill>
                  <a:schemeClr val="dk2"/>
                </a:solidFill>
              </a:rPr>
              <a:t>‹#›</a:t>
            </a:fld>
            <a:endParaRPr lang="en-US" sz="1300">
              <a:solidFill>
                <a:schemeClr val="dk2"/>
              </a:solidFill>
            </a:endParaRPr>
          </a:p>
        </p:txBody>
      </p:sp>
    </p:spTree>
    <p:extLst>
      <p:ext uri="{BB962C8B-B14F-4D97-AF65-F5344CB8AC3E}">
        <p14:creationId xmlns:p14="http://schemas.microsoft.com/office/powerpoint/2010/main" val="689472496"/>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3CE01D4-42C8-4674-86FD-EAF158037891}" type="datetimeFigureOut">
              <a:rPr lang="en-US" smtClean="0"/>
              <a:t>11/16/2016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lvl="0" algn="r">
              <a:spcBef>
                <a:spcPts val="0"/>
              </a:spcBef>
              <a:buNone/>
            </a:pPr>
            <a:fld id="{00000000-1234-1234-1234-123412341234}" type="slidenum">
              <a:rPr lang="en-US" sz="1300" smtClean="0">
                <a:solidFill>
                  <a:schemeClr val="dk2"/>
                </a:solidFill>
              </a:rPr>
              <a:t>‹#›</a:t>
            </a:fld>
            <a:endParaRPr lang="en-US" sz="1300">
              <a:solidFill>
                <a:schemeClr val="dk2"/>
              </a:solidFill>
            </a:endParaRPr>
          </a:p>
        </p:txBody>
      </p:sp>
    </p:spTree>
    <p:extLst>
      <p:ext uri="{BB962C8B-B14F-4D97-AF65-F5344CB8AC3E}">
        <p14:creationId xmlns:p14="http://schemas.microsoft.com/office/powerpoint/2010/main" val="2413171558"/>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3CE01D4-42C8-4674-86FD-EAF158037891}" type="datetimeFigureOut">
              <a:rPr lang="en-US" smtClean="0"/>
              <a:t>11/16/2016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lvl="0" algn="r">
              <a:spcBef>
                <a:spcPts val="0"/>
              </a:spcBef>
              <a:buNone/>
            </a:pPr>
            <a:fld id="{00000000-1234-1234-1234-123412341234}" type="slidenum">
              <a:rPr lang="en-US" sz="1300" smtClean="0">
                <a:solidFill>
                  <a:schemeClr val="dk2"/>
                </a:solidFill>
              </a:rPr>
              <a:t>‹#›</a:t>
            </a:fld>
            <a:endParaRPr lang="en-US" sz="1300">
              <a:solidFill>
                <a:schemeClr val="dk2"/>
              </a:solidFill>
            </a:endParaRPr>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620983049"/>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3CE01D4-42C8-4674-86FD-EAF158037891}" type="datetimeFigureOut">
              <a:rPr lang="en-US" smtClean="0"/>
              <a:t>11/16/2016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lvl="0" algn="r">
              <a:spcBef>
                <a:spcPts val="0"/>
              </a:spcBef>
              <a:buNone/>
            </a:pPr>
            <a:fld id="{00000000-1234-1234-1234-123412341234}" type="slidenum">
              <a:rPr lang="en-US" sz="1300" smtClean="0">
                <a:solidFill>
                  <a:schemeClr val="dk2"/>
                </a:solidFill>
              </a:rPr>
              <a:t>‹#›</a:t>
            </a:fld>
            <a:endParaRPr lang="en-US" sz="1300">
              <a:solidFill>
                <a:schemeClr val="dk2"/>
              </a:solidFill>
            </a:endParaRPr>
          </a:p>
        </p:txBody>
      </p:sp>
    </p:spTree>
    <p:extLst>
      <p:ext uri="{BB962C8B-B14F-4D97-AF65-F5344CB8AC3E}">
        <p14:creationId xmlns:p14="http://schemas.microsoft.com/office/powerpoint/2010/main" val="2500122173"/>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3CE01D4-42C8-4674-86FD-EAF158037891}" type="datetimeFigureOut">
              <a:rPr lang="en-US" smtClean="0"/>
              <a:t>11/16/2016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lvl="0" algn="r">
              <a:spcBef>
                <a:spcPts val="0"/>
              </a:spcBef>
              <a:buNone/>
            </a:pPr>
            <a:fld id="{00000000-1234-1234-1234-123412341234}" type="slidenum">
              <a:rPr lang="en-US" sz="1300" smtClean="0">
                <a:solidFill>
                  <a:schemeClr val="dk2"/>
                </a:solidFill>
              </a:rPr>
              <a:t>‹#›</a:t>
            </a:fld>
            <a:endParaRPr lang="en-US" sz="1300">
              <a:solidFill>
                <a:schemeClr val="dk2"/>
              </a:solidFill>
            </a:endParaRP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728320757"/>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3CE01D4-42C8-4674-86FD-EAF158037891}" type="datetimeFigureOut">
              <a:rPr lang="en-US" smtClean="0"/>
              <a:t>11/16/2016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lvl="0" algn="r">
              <a:spcBef>
                <a:spcPts val="0"/>
              </a:spcBef>
              <a:buNone/>
            </a:pPr>
            <a:fld id="{00000000-1234-1234-1234-123412341234}" type="slidenum">
              <a:rPr lang="en-US" sz="1300" smtClean="0">
                <a:solidFill>
                  <a:schemeClr val="dk2"/>
                </a:solidFill>
              </a:rPr>
              <a:t>‹#›</a:t>
            </a:fld>
            <a:endParaRPr lang="en-US" sz="1300">
              <a:solidFill>
                <a:schemeClr val="dk2"/>
              </a:solidFill>
            </a:endParaRPr>
          </a:p>
        </p:txBody>
      </p:sp>
    </p:spTree>
    <p:extLst>
      <p:ext uri="{BB962C8B-B14F-4D97-AF65-F5344CB8AC3E}">
        <p14:creationId xmlns:p14="http://schemas.microsoft.com/office/powerpoint/2010/main" val="1501734124"/>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3CE01D4-42C8-4674-86FD-EAF158037891}" type="datetimeFigureOut">
              <a:rPr lang="en-US" smtClean="0"/>
              <a:t>11/16/2016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lvl="0" algn="r">
              <a:spcBef>
                <a:spcPts val="0"/>
              </a:spcBef>
              <a:buNone/>
            </a:pPr>
            <a:fld id="{00000000-1234-1234-1234-123412341234}" type="slidenum">
              <a:rPr lang="en-US" sz="1300" smtClean="0">
                <a:solidFill>
                  <a:schemeClr val="dk2"/>
                </a:solidFill>
              </a:rPr>
              <a:t>‹#›</a:t>
            </a:fld>
            <a:endParaRPr lang="en-US" sz="1300">
              <a:solidFill>
                <a:schemeClr val="dk2"/>
              </a:solidFill>
            </a:endParaRPr>
          </a:p>
        </p:txBody>
      </p:sp>
    </p:spTree>
    <p:extLst>
      <p:ext uri="{BB962C8B-B14F-4D97-AF65-F5344CB8AC3E}">
        <p14:creationId xmlns:p14="http://schemas.microsoft.com/office/powerpoint/2010/main" val="3193020225"/>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3CE01D4-42C8-4674-86FD-EAF158037891}" type="datetimeFigureOut">
              <a:rPr lang="en-US" smtClean="0"/>
              <a:t>11/16/2016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lvl="0" algn="r">
              <a:spcBef>
                <a:spcPts val="0"/>
              </a:spcBef>
              <a:buNone/>
            </a:pPr>
            <a:fld id="{00000000-1234-1234-1234-123412341234}" type="slidenum">
              <a:rPr lang="en-US" sz="1300" smtClean="0">
                <a:solidFill>
                  <a:schemeClr val="dk2"/>
                </a:solidFill>
              </a:rPr>
              <a:t>‹#›</a:t>
            </a:fld>
            <a:endParaRPr lang="en-US" sz="1300">
              <a:solidFill>
                <a:schemeClr val="dk2"/>
              </a:solidFill>
            </a:endParaRPr>
          </a:p>
        </p:txBody>
      </p:sp>
    </p:spTree>
    <p:extLst>
      <p:ext uri="{BB962C8B-B14F-4D97-AF65-F5344CB8AC3E}">
        <p14:creationId xmlns:p14="http://schemas.microsoft.com/office/powerpoint/2010/main" val="2284813288"/>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12369035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3CE01D4-42C8-4674-86FD-EAF158037891}" type="datetimeFigureOut">
              <a:rPr lang="en-US" smtClean="0"/>
              <a:t>11/16/2016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lvl="0" algn="r">
              <a:spcBef>
                <a:spcPts val="0"/>
              </a:spcBef>
              <a:buNone/>
            </a:pPr>
            <a:fld id="{00000000-1234-1234-1234-123412341234}" type="slidenum">
              <a:rPr lang="en-US" sz="1300" smtClean="0">
                <a:solidFill>
                  <a:schemeClr val="dk2"/>
                </a:solidFill>
              </a:rPr>
              <a:t>‹#›</a:t>
            </a:fld>
            <a:endParaRPr lang="en-US" sz="1300">
              <a:solidFill>
                <a:schemeClr val="dk2"/>
              </a:solidFill>
            </a:endParaRPr>
          </a:p>
        </p:txBody>
      </p:sp>
    </p:spTree>
    <p:extLst>
      <p:ext uri="{BB962C8B-B14F-4D97-AF65-F5344CB8AC3E}">
        <p14:creationId xmlns:p14="http://schemas.microsoft.com/office/powerpoint/2010/main" val="1611344364"/>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3CE01D4-42C8-4674-86FD-EAF158037891}" type="datetimeFigureOut">
              <a:rPr lang="en-US" smtClean="0"/>
              <a:t>11/16/2016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lvl="0" algn="r">
              <a:spcBef>
                <a:spcPts val="0"/>
              </a:spcBef>
              <a:buNone/>
            </a:pPr>
            <a:fld id="{00000000-1234-1234-1234-123412341234}" type="slidenum">
              <a:rPr lang="en-US" sz="1300" smtClean="0">
                <a:solidFill>
                  <a:schemeClr val="dk2"/>
                </a:solidFill>
              </a:rPr>
              <a:t>‹#›</a:t>
            </a:fld>
            <a:endParaRPr lang="en-US" sz="1300">
              <a:solidFill>
                <a:schemeClr val="dk2"/>
              </a:solidFill>
            </a:endParaRPr>
          </a:p>
        </p:txBody>
      </p:sp>
    </p:spTree>
    <p:extLst>
      <p:ext uri="{BB962C8B-B14F-4D97-AF65-F5344CB8AC3E}">
        <p14:creationId xmlns:p14="http://schemas.microsoft.com/office/powerpoint/2010/main" val="1202238"/>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3CE01D4-42C8-4674-86FD-EAF158037891}" type="datetimeFigureOut">
              <a:rPr lang="en-US" smtClean="0"/>
              <a:t>11/16/2016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pPr lvl="0" algn="r">
              <a:spcBef>
                <a:spcPts val="0"/>
              </a:spcBef>
              <a:buNone/>
            </a:pPr>
            <a:fld id="{00000000-1234-1234-1234-123412341234}" type="slidenum">
              <a:rPr lang="en-US" sz="1300" smtClean="0">
                <a:solidFill>
                  <a:schemeClr val="dk2"/>
                </a:solidFill>
              </a:rPr>
              <a:t>‹#›</a:t>
            </a:fld>
            <a:endParaRPr lang="en-US" sz="1300">
              <a:solidFill>
                <a:schemeClr val="dk2"/>
              </a:solidFill>
            </a:endParaRPr>
          </a:p>
        </p:txBody>
      </p:sp>
    </p:spTree>
    <p:extLst>
      <p:ext uri="{BB962C8B-B14F-4D97-AF65-F5344CB8AC3E}">
        <p14:creationId xmlns:p14="http://schemas.microsoft.com/office/powerpoint/2010/main" val="3249724065"/>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3CE01D4-42C8-4674-86FD-EAF158037891}" type="datetimeFigureOut">
              <a:rPr lang="en-US" smtClean="0"/>
              <a:t>11/16/2016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pPr lvl="0" algn="r">
              <a:spcBef>
                <a:spcPts val="0"/>
              </a:spcBef>
              <a:buNone/>
            </a:pPr>
            <a:fld id="{00000000-1234-1234-1234-123412341234}" type="slidenum">
              <a:rPr lang="en-US" sz="1300" smtClean="0">
                <a:solidFill>
                  <a:schemeClr val="dk2"/>
                </a:solidFill>
              </a:rPr>
              <a:t>‹#›</a:t>
            </a:fld>
            <a:endParaRPr lang="en-US" sz="1300">
              <a:solidFill>
                <a:schemeClr val="dk2"/>
              </a:solidFill>
            </a:endParaRPr>
          </a:p>
        </p:txBody>
      </p:sp>
    </p:spTree>
    <p:extLst>
      <p:ext uri="{BB962C8B-B14F-4D97-AF65-F5344CB8AC3E}">
        <p14:creationId xmlns:p14="http://schemas.microsoft.com/office/powerpoint/2010/main" val="2279621067"/>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3CE01D4-42C8-4674-86FD-EAF158037891}" type="datetimeFigureOut">
              <a:rPr lang="en-US" smtClean="0"/>
              <a:t>11/16/2016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pPr lvl="0">
              <a:spcBef>
                <a:spcPts val="0"/>
              </a:spcBef>
              <a:buNone/>
            </a:pPr>
            <a:fld id="{00000000-1234-1234-1234-123412341234}" type="slidenum">
              <a:rPr lang="en-US" smtClean="0"/>
              <a:t>‹#›</a:t>
            </a:fld>
            <a:endParaRPr lang="en-US"/>
          </a:p>
        </p:txBody>
      </p:sp>
    </p:spTree>
    <p:extLst>
      <p:ext uri="{BB962C8B-B14F-4D97-AF65-F5344CB8AC3E}">
        <p14:creationId xmlns:p14="http://schemas.microsoft.com/office/powerpoint/2010/main" val="37611480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3CE01D4-42C8-4674-86FD-EAF158037891}" type="datetimeFigureOut">
              <a:rPr lang="en-US" smtClean="0"/>
              <a:t>11/16/2016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lvl="0" algn="r">
              <a:spcBef>
                <a:spcPts val="0"/>
              </a:spcBef>
              <a:buNone/>
            </a:pPr>
            <a:fld id="{00000000-1234-1234-1234-123412341234}" type="slidenum">
              <a:rPr lang="en-US" sz="1300" smtClean="0">
                <a:solidFill>
                  <a:schemeClr val="dk2"/>
                </a:solidFill>
              </a:rPr>
              <a:t>‹#›</a:t>
            </a:fld>
            <a:endParaRPr lang="en-US" sz="1300">
              <a:solidFill>
                <a:schemeClr val="dk2"/>
              </a:solidFill>
            </a:endParaRPr>
          </a:p>
        </p:txBody>
      </p:sp>
    </p:spTree>
    <p:extLst>
      <p:ext uri="{BB962C8B-B14F-4D97-AF65-F5344CB8AC3E}">
        <p14:creationId xmlns:p14="http://schemas.microsoft.com/office/powerpoint/2010/main" val="2318860596"/>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3CE01D4-42C8-4674-86FD-EAF158037891}" type="datetimeFigureOut">
              <a:rPr lang="en-US" smtClean="0"/>
              <a:t>11/16/2016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lvl="0" algn="r">
              <a:spcBef>
                <a:spcPts val="0"/>
              </a:spcBef>
              <a:buNone/>
            </a:pPr>
            <a:fld id="{00000000-1234-1234-1234-123412341234}" type="slidenum">
              <a:rPr lang="en-US" sz="1300" smtClean="0">
                <a:solidFill>
                  <a:schemeClr val="dk2"/>
                </a:solidFill>
              </a:rPr>
              <a:t>‹#›</a:t>
            </a:fld>
            <a:endParaRPr lang="en-US" sz="1300">
              <a:solidFill>
                <a:schemeClr val="dk2"/>
              </a:solidFill>
            </a:endParaRPr>
          </a:p>
        </p:txBody>
      </p:sp>
    </p:spTree>
    <p:extLst>
      <p:ext uri="{BB962C8B-B14F-4D97-AF65-F5344CB8AC3E}">
        <p14:creationId xmlns:p14="http://schemas.microsoft.com/office/powerpoint/2010/main" val="1343511003"/>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3CE01D4-42C8-4674-86FD-EAF158037891}" type="datetimeFigureOut">
              <a:rPr lang="en-US" smtClean="0"/>
              <a:t>11/16/2016</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pPr lvl="0" algn="r">
              <a:spcBef>
                <a:spcPts val="0"/>
              </a:spcBef>
              <a:buNone/>
            </a:pPr>
            <a:fld id="{00000000-1234-1234-1234-123412341234}" type="slidenum">
              <a:rPr lang="en-US" sz="1300" smtClean="0">
                <a:solidFill>
                  <a:schemeClr val="dk2"/>
                </a:solidFill>
              </a:rPr>
              <a:t>‹#›</a:t>
            </a:fld>
            <a:endParaRPr lang="en-US" sz="1300">
              <a:solidFill>
                <a:schemeClr val="dk2"/>
              </a:solidFill>
            </a:endParaRPr>
          </a:p>
        </p:txBody>
      </p:sp>
    </p:spTree>
    <p:extLst>
      <p:ext uri="{BB962C8B-B14F-4D97-AF65-F5344CB8AC3E}">
        <p14:creationId xmlns:p14="http://schemas.microsoft.com/office/powerpoint/2010/main" val="2066232409"/>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Lst>
  <p:hf sldNum="0"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slide=next"/></Relationships>
</file>

<file path=ppt/slides/_rels/slide10.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4.gif"/><Relationship Id="rId5" Type="http://schemas.openxmlformats.org/officeDocument/2006/relationships/slide" Target="slide11.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slide" Target="slide3.xml"/><Relationship Id="rId4" Type="http://schemas.openxmlformats.org/officeDocument/2006/relationships/image" Target="../media/image16.gif"/></Relationships>
</file>

<file path=ppt/slides/_rels/slide1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slide" Target="slide13.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hyperlink" Target="http://youtube.com/v/q4CGXkrBgas"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slide" Target="slide3.xml"/><Relationship Id="rId4" Type="http://schemas.openxmlformats.org/officeDocument/2006/relationships/image" Target="../media/image18.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9.gif"/><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jpg"/></Relationships>
</file>

<file path=ppt/slides/_rels/slide3.xml.rels><?xml version="1.0" encoding="UTF-8" standalone="yes"?>
<Relationships xmlns="http://schemas.openxmlformats.org/package/2006/relationships"><Relationship Id="rId8" Type="http://schemas.openxmlformats.org/officeDocument/2006/relationships/slide" Target="slide6.xml"/><Relationship Id="rId3" Type="http://schemas.openxmlformats.org/officeDocument/2006/relationships/slide" Target="slide16.xml"/><Relationship Id="rId7" Type="http://schemas.openxmlformats.org/officeDocument/2006/relationships/slide" Target="slide4.xml"/><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3.png"/><Relationship Id="rId11" Type="http://schemas.openxmlformats.org/officeDocument/2006/relationships/slide" Target="slide12.xml"/><Relationship Id="rId5" Type="http://schemas.openxmlformats.org/officeDocument/2006/relationships/slide" Target="slide3.xml"/><Relationship Id="rId10" Type="http://schemas.openxmlformats.org/officeDocument/2006/relationships/slide" Target="slide10.xml"/><Relationship Id="rId4" Type="http://schemas.openxmlformats.org/officeDocument/2006/relationships/image" Target="../media/image2.png"/><Relationship Id="rId9" Type="http://schemas.openxmlformats.org/officeDocument/2006/relationships/slide" Target="slide8.xml"/></Relationships>
</file>

<file path=ppt/slides/_rels/slide4.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4.jpg"/><Relationship Id="rId5" Type="http://schemas.openxmlformats.org/officeDocument/2006/relationships/slide" Target="slide5.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6.jpg"/><Relationship Id="rId5" Type="http://schemas.openxmlformats.org/officeDocument/2006/relationships/image" Target="../media/image3.png"/><Relationship Id="rId4" Type="http://schemas.openxmlformats.org/officeDocument/2006/relationships/slide" Target="slide3.xml"/></Relationships>
</file>

<file path=ppt/slides/_rels/slide6.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slide" Target="slide3.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slide" Target="slide3.xml"/><Relationship Id="rId4" Type="http://schemas.openxmlformats.org/officeDocument/2006/relationships/image" Target="../media/image9.jpg"/></Relationships>
</file>

<file path=ppt/slides/_rels/slide8.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slide" Target="slide9.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3.png"/><Relationship Id="rId4" Type="http://schemas.openxmlformats.org/officeDocument/2006/relationships/slide" Target="slid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Shape 60"/>
          <p:cNvSpPr txBox="1">
            <a:spLocks noGrp="1"/>
          </p:cNvSpPr>
          <p:nvPr>
            <p:ph type="ctrTitle"/>
          </p:nvPr>
        </p:nvSpPr>
        <p:spPr>
          <a:prstGeom prst="rect">
            <a:avLst/>
          </a:prstGeom>
          <a:noFill/>
          <a:ln>
            <a:noFill/>
          </a:ln>
        </p:spPr>
        <p:txBody>
          <a:bodyPr lIns="91425" tIns="45700" rIns="91425" bIns="45700" anchor="b" anchorCtr="0">
            <a:noAutofit/>
          </a:bodyPr>
          <a:lstStyle/>
          <a:p>
            <a:pPr marL="0" marR="0" lvl="0" indent="0" algn="ctr" rtl="0">
              <a:lnSpc>
                <a:spcPct val="90000"/>
              </a:lnSpc>
              <a:spcBef>
                <a:spcPts val="0"/>
              </a:spcBef>
              <a:buClr>
                <a:schemeClr val="dk1"/>
              </a:buClr>
              <a:buSzPct val="25000"/>
              <a:buFont typeface="Calibri"/>
              <a:buNone/>
            </a:pPr>
            <a:r>
              <a:rPr lang="en-US" sz="6000" b="0" i="0" u="none" strike="noStrike" cap="none" dirty="0">
                <a:solidFill>
                  <a:schemeClr val="dk1"/>
                </a:solidFill>
                <a:latin typeface="Calibri"/>
                <a:ea typeface="Calibri"/>
                <a:cs typeface="Calibri"/>
                <a:sym typeface="Calibri"/>
              </a:rPr>
              <a:t>Interactive Multimedia</a:t>
            </a:r>
            <a:br>
              <a:rPr lang="en-US" sz="6000" b="0" i="0" u="none" strike="noStrike" cap="none" dirty="0">
                <a:solidFill>
                  <a:schemeClr val="dk1"/>
                </a:solidFill>
                <a:latin typeface="Calibri"/>
                <a:ea typeface="Calibri"/>
                <a:cs typeface="Calibri"/>
                <a:sym typeface="Calibri"/>
              </a:rPr>
            </a:br>
            <a:r>
              <a:rPr lang="en-US" sz="6000" b="0" i="0" u="none" strike="noStrike" cap="none" dirty="0">
                <a:solidFill>
                  <a:schemeClr val="dk1"/>
                </a:solidFill>
                <a:latin typeface="Calibri"/>
                <a:ea typeface="Calibri"/>
                <a:cs typeface="Calibri"/>
                <a:sym typeface="Calibri"/>
              </a:rPr>
              <a:t>and </a:t>
            </a:r>
            <a:r>
              <a:rPr lang="en-US" sz="6000" b="0" i="0" u="sng" strike="noStrike" cap="none" dirty="0">
                <a:solidFill>
                  <a:schemeClr val="hlink"/>
                </a:solidFill>
                <a:latin typeface="Calibri"/>
                <a:ea typeface="Calibri"/>
                <a:cs typeface="Calibri"/>
                <a:sym typeface="Calibri"/>
                <a:hlinkClick r:id="rId3" action="ppaction://hlinksldjump"/>
              </a:rPr>
              <a:t>You!</a:t>
            </a:r>
            <a:endParaRPr lang="en-US" sz="6000" b="0" i="0" u="sng" strike="noStrike" cap="none" dirty="0">
              <a:solidFill>
                <a:schemeClr val="hlink"/>
              </a:solidFill>
              <a:latin typeface="Calibri"/>
              <a:ea typeface="Calibri"/>
              <a:cs typeface="Calibri"/>
              <a:sym typeface="Calibri"/>
              <a:hlinkClick r:id="rId4"/>
            </a:endParaRPr>
          </a:p>
        </p:txBody>
      </p:sp>
      <p:sp>
        <p:nvSpPr>
          <p:cNvPr id="61" name="Shape 61"/>
          <p:cNvSpPr txBox="1">
            <a:spLocks noGrp="1"/>
          </p:cNvSpPr>
          <p:nvPr>
            <p:ph type="subTitle" idx="1"/>
          </p:nvPr>
        </p:nvSpPr>
        <p:spPr>
          <a:prstGeom prst="rect">
            <a:avLst/>
          </a:prstGeom>
          <a:noFill/>
          <a:ln>
            <a:noFill/>
          </a:ln>
        </p:spPr>
        <p:txBody>
          <a:bodyPr lIns="91425" tIns="45700" rIns="91425" bIns="45700" anchor="t" anchorCtr="0">
            <a:noAutofit/>
          </a:bodyPr>
          <a:lstStyle/>
          <a:p>
            <a:pPr marL="0" marR="0" lvl="0" indent="0" algn="ctr" rtl="0">
              <a:lnSpc>
                <a:spcPct val="90000"/>
              </a:lnSpc>
              <a:spcBef>
                <a:spcPts val="0"/>
              </a:spcBef>
              <a:spcAft>
                <a:spcPts val="0"/>
              </a:spcAft>
              <a:buClr>
                <a:schemeClr val="dk1"/>
              </a:buClr>
              <a:buSzPct val="25000"/>
              <a:buFont typeface="Arial"/>
              <a:buNone/>
            </a:pPr>
            <a:endParaRPr sz="2400" b="0" i="0" u="none" strike="noStrike" cap="none">
              <a:solidFill>
                <a:schemeClr val="dk1"/>
              </a:solidFill>
              <a:latin typeface="Calibri"/>
              <a:ea typeface="Calibri"/>
              <a:cs typeface="Calibri"/>
              <a:sym typeface="Calibri"/>
            </a:endParaRPr>
          </a:p>
          <a:p>
            <a:pPr marL="0" marR="0" lvl="0" indent="0" algn="ctr" rtl="0">
              <a:lnSpc>
                <a:spcPct val="90000"/>
              </a:lnSpc>
              <a:spcBef>
                <a:spcPts val="1000"/>
              </a:spcBef>
              <a:spcAft>
                <a:spcPts val="0"/>
              </a:spcAft>
              <a:buClr>
                <a:schemeClr val="dk1"/>
              </a:buClr>
              <a:buSzPct val="25000"/>
              <a:buFont typeface="Arial"/>
              <a:buNone/>
            </a:pPr>
            <a:r>
              <a:rPr lang="en-US" sz="2400" b="0" i="0" u="none" strike="noStrike" cap="none">
                <a:solidFill>
                  <a:schemeClr val="dk1"/>
                </a:solidFill>
                <a:latin typeface="Calibri"/>
                <a:ea typeface="Calibri"/>
                <a:cs typeface="Calibri"/>
                <a:sym typeface="Calibri"/>
              </a:rPr>
              <a:t>A Presentation by </a:t>
            </a:r>
          </a:p>
          <a:p>
            <a:pPr marL="0" marR="0" lvl="0" indent="0" algn="ctr" rtl="0">
              <a:lnSpc>
                <a:spcPct val="90000"/>
              </a:lnSpc>
              <a:spcBef>
                <a:spcPts val="1000"/>
              </a:spcBef>
              <a:buClr>
                <a:schemeClr val="dk1"/>
              </a:buClr>
              <a:buSzPct val="25000"/>
              <a:buFont typeface="Arial"/>
              <a:buNone/>
            </a:pPr>
            <a:r>
              <a:rPr lang="en-US" sz="2400" b="0" i="0" u="none" strike="noStrike" cap="none">
                <a:solidFill>
                  <a:schemeClr val="dk1"/>
                </a:solidFill>
                <a:latin typeface="Calibri"/>
                <a:ea typeface="Calibri"/>
                <a:cs typeface="Calibri"/>
                <a:sym typeface="Calibri"/>
              </a:rPr>
              <a:t>Jack Henry Protopapa</a:t>
            </a:r>
          </a:p>
        </p:txBody>
      </p:sp>
    </p:spTree>
  </p:cSld>
  <p:clrMapOvr>
    <a:masterClrMapping/>
  </p:clrMapOvr>
  <p:transition spd="slow" advClick="0">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Shape 139"/>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lnSpc>
                <a:spcPct val="90000"/>
              </a:lnSpc>
              <a:spcBef>
                <a:spcPts val="0"/>
              </a:spcBef>
              <a:buClr>
                <a:schemeClr val="dk1"/>
              </a:buClr>
              <a:buSzPct val="25000"/>
              <a:buFont typeface="Calibri"/>
              <a:buNone/>
            </a:pPr>
            <a:r>
              <a:rPr lang="en-US" sz="4400" b="0" i="0" u="none" strike="noStrike" cap="none">
                <a:solidFill>
                  <a:schemeClr val="dk1"/>
                </a:solidFill>
                <a:latin typeface="Calibri"/>
                <a:ea typeface="Calibri"/>
                <a:cs typeface="Calibri"/>
                <a:sym typeface="Calibri"/>
              </a:rPr>
              <a:t>ANIMATION</a:t>
            </a:r>
          </a:p>
        </p:txBody>
      </p:sp>
      <p:sp>
        <p:nvSpPr>
          <p:cNvPr id="140" name="Shape 140"/>
          <p:cNvSpPr txBox="1">
            <a:spLocks noGrp="1"/>
          </p:cNvSpPr>
          <p:nvPr>
            <p:ph idx="1"/>
          </p:nvPr>
        </p:nvSpPr>
        <p:spPr>
          <a:xfrm>
            <a:off x="838200" y="1825625"/>
            <a:ext cx="4976400" cy="4351500"/>
          </a:xfrm>
          <a:prstGeom prst="rect">
            <a:avLst/>
          </a:prstGeom>
          <a:noFill/>
          <a:ln>
            <a:noFill/>
          </a:ln>
        </p:spPr>
        <p:txBody>
          <a:bodyPr lIns="91425" tIns="45700" rIns="91425" bIns="45700" anchor="t" anchorCtr="0">
            <a:noAutofit/>
          </a:bodyPr>
          <a:lstStyle/>
          <a:p>
            <a:pPr marL="0" lvl="0" indent="-69850" rtl="0">
              <a:lnSpc>
                <a:spcPct val="150000"/>
              </a:lnSpc>
              <a:spcBef>
                <a:spcPts val="1800"/>
              </a:spcBef>
              <a:spcAft>
                <a:spcPts val="1800"/>
              </a:spcAft>
              <a:buClr>
                <a:schemeClr val="dk1"/>
              </a:buClr>
              <a:buSzPct val="110000"/>
              <a:buFont typeface="Arial"/>
              <a:buNone/>
            </a:pPr>
            <a:r>
              <a:rPr lang="en-US" sz="1000" b="1" dirty="0">
                <a:solidFill>
                  <a:srgbClr val="666666"/>
                </a:solidFill>
                <a:highlight>
                  <a:srgbClr val="FFFFFF"/>
                </a:highlight>
                <a:latin typeface="Arial"/>
                <a:ea typeface="Arial"/>
                <a:cs typeface="Arial"/>
                <a:sym typeface="Arial"/>
              </a:rPr>
              <a:t>Animation can be challenging to consider when developing multimedia. Yes, it is the medium in which Pixar and </a:t>
            </a:r>
            <a:r>
              <a:rPr lang="en-US" sz="1000" b="1" dirty="0" err="1">
                <a:solidFill>
                  <a:srgbClr val="666666"/>
                </a:solidFill>
                <a:highlight>
                  <a:srgbClr val="FFFFFF"/>
                </a:highlight>
                <a:latin typeface="Arial"/>
                <a:ea typeface="Arial"/>
                <a:cs typeface="Arial"/>
                <a:sym typeface="Arial"/>
              </a:rPr>
              <a:t>Dreamworks</a:t>
            </a:r>
            <a:r>
              <a:rPr lang="en-US" sz="1000" b="1" dirty="0">
                <a:solidFill>
                  <a:srgbClr val="666666"/>
                </a:solidFill>
                <a:highlight>
                  <a:srgbClr val="FFFFFF"/>
                </a:highlight>
                <a:latin typeface="Arial"/>
                <a:ea typeface="Arial"/>
                <a:cs typeface="Arial"/>
                <a:sym typeface="Arial"/>
              </a:rPr>
              <a:t> perform their magic, but animation is more than rendered characters.</a:t>
            </a:r>
          </a:p>
          <a:p>
            <a:pPr marL="0" lvl="0" indent="-69850" rtl="0">
              <a:lnSpc>
                <a:spcPct val="150000"/>
              </a:lnSpc>
              <a:spcBef>
                <a:spcPts val="1800"/>
              </a:spcBef>
              <a:spcAft>
                <a:spcPts val="1800"/>
              </a:spcAft>
              <a:buClr>
                <a:schemeClr val="dk1"/>
              </a:buClr>
              <a:buSzPct val="110000"/>
              <a:buFont typeface="Arial"/>
              <a:buNone/>
            </a:pPr>
            <a:r>
              <a:rPr lang="en-US" sz="1000" b="1" dirty="0">
                <a:solidFill>
                  <a:srgbClr val="666666"/>
                </a:solidFill>
                <a:highlight>
                  <a:srgbClr val="FFFFFF"/>
                </a:highlight>
                <a:latin typeface="Arial"/>
                <a:ea typeface="Arial"/>
                <a:cs typeface="Arial"/>
                <a:sym typeface="Arial"/>
              </a:rPr>
              <a:t>For a computer interface, animation can show that the system is loading or ready for input. It can provide a visual cue between screen changes. It can provide a hint by casting a glow on a navigation element.</a:t>
            </a:r>
          </a:p>
          <a:p>
            <a:pPr marL="0" lvl="0" indent="-69850" rtl="0">
              <a:lnSpc>
                <a:spcPct val="150000"/>
              </a:lnSpc>
              <a:spcBef>
                <a:spcPts val="1800"/>
              </a:spcBef>
              <a:spcAft>
                <a:spcPts val="1800"/>
              </a:spcAft>
              <a:buClr>
                <a:schemeClr val="dk1"/>
              </a:buClr>
              <a:buSzPct val="110000"/>
              <a:buFont typeface="Arial"/>
              <a:buNone/>
            </a:pPr>
            <a:r>
              <a:rPr lang="en-US" sz="1000" b="1" dirty="0">
                <a:solidFill>
                  <a:srgbClr val="666666"/>
                </a:solidFill>
                <a:highlight>
                  <a:srgbClr val="FFFFFF"/>
                </a:highlight>
                <a:latin typeface="Arial"/>
                <a:ea typeface="Arial"/>
                <a:cs typeface="Arial"/>
                <a:sym typeface="Arial"/>
              </a:rPr>
              <a:t>The key with animation is to exercise restraint. Subtle is almost always better than flamboyant.</a:t>
            </a:r>
          </a:p>
        </p:txBody>
      </p:sp>
      <p:pic>
        <p:nvPicPr>
          <p:cNvPr id="141" name="Shape 141">
            <a:hlinkClick r:id="rId3" action="ppaction://hlinksldjump"/>
          </p:cNvPr>
          <p:cNvPicPr preferRelativeResize="0"/>
          <p:nvPr/>
        </p:nvPicPr>
        <p:blipFill>
          <a:blip r:embed="rId4">
            <a:alphaModFix/>
          </a:blip>
          <a:stretch>
            <a:fillRect/>
          </a:stretch>
        </p:blipFill>
        <p:spPr>
          <a:xfrm>
            <a:off x="10794679" y="365124"/>
            <a:ext cx="686195" cy="649600"/>
          </a:xfrm>
          <a:prstGeom prst="rect">
            <a:avLst/>
          </a:prstGeom>
          <a:noFill/>
          <a:ln>
            <a:noFill/>
          </a:ln>
        </p:spPr>
      </p:pic>
      <p:pic>
        <p:nvPicPr>
          <p:cNvPr id="142" name="Shape 142">
            <a:hlinkClick r:id="rId5" action="ppaction://hlinksldjump"/>
          </p:cNvPr>
          <p:cNvPicPr preferRelativeResize="0"/>
          <p:nvPr/>
        </p:nvPicPr>
        <p:blipFill>
          <a:blip r:embed="rId6">
            <a:alphaModFix/>
          </a:blip>
          <a:stretch>
            <a:fillRect/>
          </a:stretch>
        </p:blipFill>
        <p:spPr>
          <a:xfrm>
            <a:off x="6713087" y="2180375"/>
            <a:ext cx="3429000" cy="2743200"/>
          </a:xfrm>
          <a:prstGeom prst="rect">
            <a:avLst/>
          </a:prstGeom>
          <a:noFill/>
          <a:ln>
            <a:noFill/>
          </a:ln>
        </p:spPr>
      </p:pic>
    </p:spTree>
  </p:cSld>
  <p:clrMapOvr>
    <a:masterClrMapping/>
  </p:clrMapOvr>
  <p:transition spd="slow" advClick="0">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Shape 147"/>
          <p:cNvSpPr txBox="1">
            <a:spLocks noGrp="1"/>
          </p:cNvSpPr>
          <p:nvPr>
            <p:ph type="title"/>
          </p:nvPr>
        </p:nvSpPr>
        <p:spPr>
          <a:prstGeom prst="rect">
            <a:avLst/>
          </a:prstGeom>
        </p:spPr>
        <p:txBody>
          <a:bodyPr lIns="121900" tIns="121900" rIns="121900" bIns="121900" anchor="ctr" anchorCtr="0">
            <a:noAutofit/>
          </a:bodyPr>
          <a:lstStyle/>
          <a:p>
            <a:pPr lvl="0" algn="ctr">
              <a:spcBef>
                <a:spcPts val="0"/>
              </a:spcBef>
              <a:buNone/>
            </a:pPr>
            <a:r>
              <a:rPr lang="en-US"/>
              <a:t>ANIMATION (Part 2)</a:t>
            </a:r>
          </a:p>
        </p:txBody>
      </p:sp>
      <p:pic>
        <p:nvPicPr>
          <p:cNvPr id="148" name="Shape 148"/>
          <p:cNvPicPr preferRelativeResize="0"/>
          <p:nvPr/>
        </p:nvPicPr>
        <p:blipFill>
          <a:blip r:embed="rId3">
            <a:alphaModFix/>
          </a:blip>
          <a:stretch>
            <a:fillRect/>
          </a:stretch>
        </p:blipFill>
        <p:spPr>
          <a:xfrm>
            <a:off x="6126675" y="2167612"/>
            <a:ext cx="4762500" cy="1590675"/>
          </a:xfrm>
          <a:prstGeom prst="rect">
            <a:avLst/>
          </a:prstGeom>
          <a:noFill/>
          <a:ln>
            <a:noFill/>
          </a:ln>
        </p:spPr>
      </p:pic>
      <p:pic>
        <p:nvPicPr>
          <p:cNvPr id="149" name="Shape 149"/>
          <p:cNvPicPr preferRelativeResize="0"/>
          <p:nvPr/>
        </p:nvPicPr>
        <p:blipFill>
          <a:blip r:embed="rId4">
            <a:alphaModFix/>
          </a:blip>
          <a:stretch>
            <a:fillRect/>
          </a:stretch>
        </p:blipFill>
        <p:spPr>
          <a:xfrm>
            <a:off x="986547" y="1690825"/>
            <a:ext cx="4147313" cy="4147313"/>
          </a:xfrm>
          <a:prstGeom prst="rect">
            <a:avLst/>
          </a:prstGeom>
          <a:noFill/>
          <a:ln>
            <a:noFill/>
          </a:ln>
        </p:spPr>
      </p:pic>
      <p:pic>
        <p:nvPicPr>
          <p:cNvPr id="150" name="Shape 150">
            <a:hlinkClick r:id="rId5" action="ppaction://hlinksldjump"/>
          </p:cNvPr>
          <p:cNvPicPr preferRelativeResize="0"/>
          <p:nvPr/>
        </p:nvPicPr>
        <p:blipFill>
          <a:blip r:embed="rId6">
            <a:alphaModFix/>
          </a:blip>
          <a:stretch>
            <a:fillRect/>
          </a:stretch>
        </p:blipFill>
        <p:spPr>
          <a:xfrm>
            <a:off x="10794679" y="365124"/>
            <a:ext cx="686195" cy="649600"/>
          </a:xfrm>
          <a:prstGeom prst="rect">
            <a:avLst/>
          </a:prstGeom>
          <a:noFill/>
          <a:ln>
            <a:noFill/>
          </a:ln>
        </p:spPr>
      </p:pic>
      <p:sp>
        <p:nvSpPr>
          <p:cNvPr id="151" name="Shape 151"/>
          <p:cNvSpPr txBox="1"/>
          <p:nvPr/>
        </p:nvSpPr>
        <p:spPr>
          <a:xfrm>
            <a:off x="7012675" y="4163800"/>
            <a:ext cx="3132600" cy="567300"/>
          </a:xfrm>
          <a:prstGeom prst="rect">
            <a:avLst/>
          </a:prstGeom>
          <a:noFill/>
          <a:ln>
            <a:noFill/>
          </a:ln>
        </p:spPr>
        <p:txBody>
          <a:bodyPr lIns="91425" tIns="91425" rIns="91425" bIns="91425" anchor="t" anchorCtr="0">
            <a:noAutofit/>
          </a:bodyPr>
          <a:lstStyle/>
          <a:p>
            <a:pPr lvl="0">
              <a:spcBef>
                <a:spcPts val="0"/>
              </a:spcBef>
              <a:buNone/>
            </a:pPr>
            <a:r>
              <a:rPr lang="en-US" sz="1800"/>
              <a:t>Even Text can be animated!</a:t>
            </a:r>
          </a:p>
        </p:txBody>
      </p:sp>
    </p:spTree>
  </p:cSld>
  <p:clrMapOvr>
    <a:masterClrMapping/>
  </p:clrMapOvr>
  <p:transition spd="slow" advClick="0">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Shape 156"/>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lnSpc>
                <a:spcPct val="90000"/>
              </a:lnSpc>
              <a:spcBef>
                <a:spcPts val="0"/>
              </a:spcBef>
              <a:buClr>
                <a:schemeClr val="dk1"/>
              </a:buClr>
              <a:buSzPct val="25000"/>
              <a:buFont typeface="Calibri"/>
              <a:buNone/>
            </a:pPr>
            <a:r>
              <a:rPr lang="en-US" sz="4400" b="0" i="0" u="none" strike="noStrike" cap="none">
                <a:solidFill>
                  <a:schemeClr val="dk1"/>
                </a:solidFill>
                <a:latin typeface="Calibri"/>
                <a:ea typeface="Calibri"/>
                <a:cs typeface="Calibri"/>
                <a:sym typeface="Calibri"/>
              </a:rPr>
              <a:t>VIDEO</a:t>
            </a:r>
          </a:p>
        </p:txBody>
      </p:sp>
      <p:sp>
        <p:nvSpPr>
          <p:cNvPr id="157" name="Shape 157"/>
          <p:cNvSpPr txBox="1">
            <a:spLocks noGrp="1"/>
          </p:cNvSpPr>
          <p:nvPr>
            <p:ph idx="1"/>
          </p:nvPr>
        </p:nvSpPr>
        <p:spPr>
          <a:xfrm>
            <a:off x="838200" y="1825625"/>
            <a:ext cx="6730388" cy="4351500"/>
          </a:xfrm>
          <a:prstGeom prst="rect">
            <a:avLst/>
          </a:prstGeom>
          <a:noFill/>
          <a:ln>
            <a:noFill/>
          </a:ln>
        </p:spPr>
        <p:txBody>
          <a:bodyPr lIns="91425" tIns="45700" rIns="91425" bIns="45700" anchor="t" anchorCtr="0">
            <a:noAutofit/>
          </a:bodyPr>
          <a:lstStyle/>
          <a:p>
            <a:pPr marL="0" lvl="0" indent="-69850" rtl="0">
              <a:lnSpc>
                <a:spcPct val="150000"/>
              </a:lnSpc>
              <a:spcBef>
                <a:spcPts val="1800"/>
              </a:spcBef>
              <a:spcAft>
                <a:spcPts val="1800"/>
              </a:spcAft>
              <a:buClr>
                <a:schemeClr val="dk1"/>
              </a:buClr>
              <a:buSzPct val="110000"/>
              <a:buFont typeface="Arial"/>
              <a:buNone/>
            </a:pPr>
            <a:r>
              <a:rPr lang="en-US" sz="1000" b="1" dirty="0">
                <a:solidFill>
                  <a:srgbClr val="666666"/>
                </a:solidFill>
                <a:highlight>
                  <a:srgbClr val="FFFFFF"/>
                </a:highlight>
                <a:latin typeface="Arial"/>
                <a:ea typeface="Arial"/>
                <a:cs typeface="Arial"/>
                <a:sym typeface="Arial"/>
              </a:rPr>
              <a:t>Video production is a field unto itself. Its use in professional and personal communication has exploded in recent years. Most computer systems ship with video cameras built in to the monitor bezels and all modern smartphones include video recording capability. Popular websites like YouTube and Vimeo have democratized the video distribution process, allowing amateur video producers to share their efforts with the world.</a:t>
            </a:r>
          </a:p>
          <a:p>
            <a:pPr marL="0" lvl="0" indent="-69850" rtl="0">
              <a:lnSpc>
                <a:spcPct val="150000"/>
              </a:lnSpc>
              <a:spcBef>
                <a:spcPts val="1800"/>
              </a:spcBef>
              <a:spcAft>
                <a:spcPts val="1800"/>
              </a:spcAft>
              <a:buClr>
                <a:schemeClr val="dk1"/>
              </a:buClr>
              <a:buSzPct val="110000"/>
              <a:buFont typeface="Arial"/>
              <a:buNone/>
            </a:pPr>
            <a:r>
              <a:rPr lang="en-US" sz="1000" b="1" dirty="0">
                <a:solidFill>
                  <a:srgbClr val="666666"/>
                </a:solidFill>
                <a:highlight>
                  <a:srgbClr val="FFFFFF"/>
                </a:highlight>
                <a:latin typeface="Arial"/>
                <a:ea typeface="Arial"/>
                <a:cs typeface="Arial"/>
                <a:sym typeface="Arial"/>
              </a:rPr>
              <a:t>The technical challenge with video is the sheer amount of data that is necessary to render video smoothly. The challenge of the technical multimedia producer is to maintain the highest clarity with the lowest data rate possible for the delivery system.</a:t>
            </a:r>
          </a:p>
          <a:p>
            <a:pPr marL="0" lvl="0" indent="-69850" rtl="0">
              <a:lnSpc>
                <a:spcPct val="150000"/>
              </a:lnSpc>
              <a:spcBef>
                <a:spcPts val="1800"/>
              </a:spcBef>
              <a:spcAft>
                <a:spcPts val="1800"/>
              </a:spcAft>
              <a:buClr>
                <a:schemeClr val="dk1"/>
              </a:buClr>
              <a:buSzPct val="110000"/>
              <a:buFont typeface="Arial"/>
              <a:buNone/>
            </a:pPr>
            <a:r>
              <a:rPr lang="en-US" sz="1000" b="1" dirty="0">
                <a:solidFill>
                  <a:srgbClr val="666666"/>
                </a:solidFill>
                <a:highlight>
                  <a:srgbClr val="FFFFFF"/>
                </a:highlight>
                <a:latin typeface="Arial"/>
                <a:ea typeface="Arial"/>
                <a:cs typeface="Arial"/>
                <a:sym typeface="Arial"/>
              </a:rPr>
              <a:t>To accomplish this it is necessary to render the video in different compressed formats and to test which give the best throughput while maintaining a smooth framerate.</a:t>
            </a:r>
          </a:p>
        </p:txBody>
      </p:sp>
      <p:pic>
        <p:nvPicPr>
          <p:cNvPr id="158" name="Shape 158">
            <a:hlinkClick r:id="rId3" action="ppaction://hlinksldjump"/>
          </p:cNvPr>
          <p:cNvPicPr preferRelativeResize="0"/>
          <p:nvPr/>
        </p:nvPicPr>
        <p:blipFill>
          <a:blip r:embed="rId4">
            <a:alphaModFix/>
          </a:blip>
          <a:stretch>
            <a:fillRect/>
          </a:stretch>
        </p:blipFill>
        <p:spPr>
          <a:xfrm>
            <a:off x="10794679" y="365124"/>
            <a:ext cx="686195" cy="649600"/>
          </a:xfrm>
          <a:prstGeom prst="rect">
            <a:avLst/>
          </a:prstGeom>
          <a:noFill/>
          <a:ln>
            <a:noFill/>
          </a:ln>
        </p:spPr>
      </p:pic>
      <p:pic>
        <p:nvPicPr>
          <p:cNvPr id="2" name="Picture 1">
            <a:hlinkClick r:id="rId5" action="ppaction://hlinksldjump"/>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20316" y="1274038"/>
            <a:ext cx="6717460" cy="3428571"/>
          </a:xfrm>
          <a:prstGeom prst="rect">
            <a:avLst/>
          </a:prstGeom>
        </p:spPr>
      </p:pic>
    </p:spTree>
  </p:cSld>
  <p:clrMapOvr>
    <a:masterClrMapping/>
  </p:clrMapOvr>
  <p:transition spd="slow" advClick="0">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Shape 163"/>
          <p:cNvSpPr txBox="1">
            <a:spLocks noGrp="1"/>
          </p:cNvSpPr>
          <p:nvPr>
            <p:ph type="title"/>
          </p:nvPr>
        </p:nvSpPr>
        <p:spPr>
          <a:prstGeom prst="rect">
            <a:avLst/>
          </a:prstGeom>
        </p:spPr>
        <p:txBody>
          <a:bodyPr lIns="121900" tIns="121900" rIns="121900" bIns="121900" anchor="ctr" anchorCtr="0">
            <a:noAutofit/>
          </a:bodyPr>
          <a:lstStyle/>
          <a:p>
            <a:pPr lvl="0">
              <a:spcBef>
                <a:spcPts val="0"/>
              </a:spcBef>
              <a:buNone/>
            </a:pPr>
            <a:r>
              <a:rPr lang="en-US"/>
              <a:t>VIDEO (Part 2)</a:t>
            </a:r>
          </a:p>
        </p:txBody>
      </p:sp>
      <p:sp>
        <p:nvSpPr>
          <p:cNvPr id="164" name="Shape 164">
            <a:hlinkClick r:id="rId3"/>
          </p:cNvPr>
          <p:cNvSpPr/>
          <p:nvPr/>
        </p:nvSpPr>
        <p:spPr>
          <a:xfrm>
            <a:off x="2839075" y="1487399"/>
            <a:ext cx="6513849" cy="4885399"/>
          </a:xfrm>
          <a:prstGeom prst="rect">
            <a:avLst/>
          </a:prstGeom>
          <a:blipFill>
            <a:blip r:embed="rId4">
              <a:alphaModFix/>
            </a:blip>
            <a:stretch>
              <a:fillRect/>
            </a:stretch>
          </a:blipFill>
          <a:ln>
            <a:noFill/>
          </a:ln>
        </p:spPr>
      </p:sp>
      <p:pic>
        <p:nvPicPr>
          <p:cNvPr id="165" name="Shape 165">
            <a:hlinkClick r:id="rId5" action="ppaction://hlinksldjump"/>
          </p:cNvPr>
          <p:cNvPicPr preferRelativeResize="0"/>
          <p:nvPr/>
        </p:nvPicPr>
        <p:blipFill>
          <a:blip r:embed="rId6">
            <a:alphaModFix/>
          </a:blip>
          <a:stretch>
            <a:fillRect/>
          </a:stretch>
        </p:blipFill>
        <p:spPr>
          <a:xfrm>
            <a:off x="10794679" y="365124"/>
            <a:ext cx="686195" cy="649600"/>
          </a:xfrm>
          <a:prstGeom prst="rect">
            <a:avLst/>
          </a:prstGeom>
          <a:noFill/>
          <a:ln>
            <a:noFill/>
          </a:ln>
        </p:spPr>
      </p:pic>
    </p:spTree>
  </p:cSld>
  <p:clrMapOvr>
    <a:masterClrMapping/>
  </p:clrMapOvr>
  <p:transition spd="slow" advClick="0">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Hardware</a:t>
            </a:r>
          </a:p>
        </p:txBody>
      </p:sp>
      <p:sp>
        <p:nvSpPr>
          <p:cNvPr id="3" name="Content Placeholder 2"/>
          <p:cNvSpPr>
            <a:spLocks noGrp="1"/>
          </p:cNvSpPr>
          <p:nvPr>
            <p:ph idx="1"/>
          </p:nvPr>
        </p:nvSpPr>
        <p:spPr/>
        <p:txBody>
          <a:bodyPr/>
          <a:lstStyle/>
          <a:p>
            <a:r>
              <a:rPr lang="en-US" dirty="0"/>
              <a:t>Most of the hardware one would need to interact or create multimedia with can be accessed from a number of devices such as:</a:t>
            </a:r>
          </a:p>
          <a:p>
            <a:pPr>
              <a:buFont typeface="Arial" panose="020B0604020202020204" pitchFamily="34" charset="0"/>
              <a:buChar char="•"/>
            </a:pPr>
            <a:r>
              <a:rPr lang="en-US" dirty="0"/>
              <a:t>Smart devices (phones, tablets, </a:t>
            </a:r>
            <a:r>
              <a:rPr lang="en-US" dirty="0" err="1"/>
              <a:t>etc</a:t>
            </a:r>
            <a:r>
              <a:rPr lang="en-US" dirty="0"/>
              <a:t>)</a:t>
            </a:r>
          </a:p>
          <a:p>
            <a:pPr>
              <a:buFont typeface="Arial" panose="020B0604020202020204" pitchFamily="34" charset="0"/>
              <a:buChar char="•"/>
            </a:pPr>
            <a:r>
              <a:rPr lang="en-US" dirty="0"/>
              <a:t>Most modern computers</a:t>
            </a:r>
          </a:p>
          <a:p>
            <a:r>
              <a:rPr lang="en-US" dirty="0"/>
              <a:t>In some cases, peripherals are used to enhance the multimedia creation, like:</a:t>
            </a:r>
          </a:p>
          <a:p>
            <a:pPr>
              <a:buFont typeface="Arial" panose="020B0604020202020204" pitchFamily="34" charset="0"/>
              <a:buChar char="•"/>
            </a:pPr>
            <a:r>
              <a:rPr lang="en-US" dirty="0"/>
              <a:t>Drawing Tablets</a:t>
            </a:r>
          </a:p>
          <a:p>
            <a:pPr>
              <a:buFont typeface="Arial" panose="020B0604020202020204" pitchFamily="34" charset="0"/>
              <a:buChar char="•"/>
            </a:pPr>
            <a:r>
              <a:rPr lang="en-US" dirty="0"/>
              <a:t>Digital Instruments</a:t>
            </a:r>
          </a:p>
          <a:p>
            <a:pPr>
              <a:buFont typeface="Arial" panose="020B0604020202020204" pitchFamily="34" charset="0"/>
              <a:buChar char="•"/>
            </a:pPr>
            <a:r>
              <a:rPr lang="en-US" dirty="0"/>
              <a:t>Various Display devices (Projectors, VR Goggles, </a:t>
            </a:r>
            <a:r>
              <a:rPr lang="en-US" dirty="0" err="1"/>
              <a:t>etc</a:t>
            </a:r>
            <a:r>
              <a:rPr lang="en-US" dirty="0"/>
              <a:t>)</a:t>
            </a:r>
          </a:p>
          <a:p>
            <a:pPr>
              <a:buFont typeface="Arial" panose="020B0604020202020204" pitchFamily="34" charset="0"/>
              <a:buChar char="•"/>
            </a:pPr>
            <a:endParaRPr lang="en-US" dirty="0"/>
          </a:p>
          <a:p>
            <a:pPr marL="0" indent="0">
              <a:buNone/>
            </a:pPr>
            <a:endParaRPr lang="en-US" dirty="0"/>
          </a:p>
        </p:txBody>
      </p:sp>
    </p:spTree>
    <p:extLst>
      <p:ext uri="{BB962C8B-B14F-4D97-AF65-F5344CB8AC3E}">
        <p14:creationId xmlns:p14="http://schemas.microsoft.com/office/powerpoint/2010/main" val="14136426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Software</a:t>
            </a:r>
          </a:p>
        </p:txBody>
      </p:sp>
      <p:sp>
        <p:nvSpPr>
          <p:cNvPr id="3" name="Content Placeholder 2"/>
          <p:cNvSpPr>
            <a:spLocks noGrp="1"/>
          </p:cNvSpPr>
          <p:nvPr>
            <p:ph idx="1"/>
          </p:nvPr>
        </p:nvSpPr>
        <p:spPr/>
        <p:txBody>
          <a:bodyPr/>
          <a:lstStyle/>
          <a:p>
            <a:r>
              <a:rPr lang="en-US" dirty="0"/>
              <a:t>Most of the software used in creating multimedia is computer-based. Examples of software are:</a:t>
            </a:r>
          </a:p>
          <a:p>
            <a:pPr lvl="1">
              <a:buFont typeface="Arial" panose="020B0604020202020204" pitchFamily="34" charset="0"/>
              <a:buChar char="•"/>
            </a:pPr>
            <a:r>
              <a:rPr lang="en-US" dirty="0"/>
              <a:t>Photoshop/Illustrator (Graphic Design)</a:t>
            </a:r>
          </a:p>
          <a:p>
            <a:pPr lvl="1">
              <a:buFont typeface="Arial" panose="020B0604020202020204" pitchFamily="34" charset="0"/>
              <a:buChar char="•"/>
            </a:pPr>
            <a:r>
              <a:rPr lang="en-US" dirty="0"/>
              <a:t>Final Cut Pro/After Affects (Video and Animation)</a:t>
            </a:r>
          </a:p>
          <a:p>
            <a:pPr lvl="1">
              <a:buFont typeface="Arial" panose="020B0604020202020204" pitchFamily="34" charset="0"/>
              <a:buChar char="•"/>
            </a:pPr>
            <a:r>
              <a:rPr lang="en-US" dirty="0"/>
              <a:t>Fireworks (Website Creation)</a:t>
            </a:r>
          </a:p>
          <a:p>
            <a:pPr lvl="1">
              <a:buFont typeface="Arial" panose="020B0604020202020204" pitchFamily="34" charset="0"/>
              <a:buChar char="•"/>
            </a:pPr>
            <a:r>
              <a:rPr lang="en-US" dirty="0"/>
              <a:t>Autodesk Maya (3D modeling and animation)</a:t>
            </a:r>
          </a:p>
          <a:p>
            <a:pPr lvl="1">
              <a:buFont typeface="Arial" panose="020B0604020202020204" pitchFamily="34" charset="0"/>
              <a:buChar char="•"/>
            </a:pPr>
            <a:r>
              <a:rPr lang="en-US" dirty="0"/>
              <a:t>Game Maker Studio (Video Game Design)</a:t>
            </a:r>
          </a:p>
          <a:p>
            <a:pPr marL="0" indent="0">
              <a:buNone/>
            </a:pPr>
            <a:endParaRPr lang="en-US" dirty="0"/>
          </a:p>
        </p:txBody>
      </p:sp>
    </p:spTree>
    <p:extLst>
      <p:ext uri="{BB962C8B-B14F-4D97-AF65-F5344CB8AC3E}">
        <p14:creationId xmlns:p14="http://schemas.microsoft.com/office/powerpoint/2010/main" val="37130089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Shape 170"/>
          <p:cNvSpPr txBox="1">
            <a:spLocks noGrp="1"/>
          </p:cNvSpPr>
          <p:nvPr>
            <p:ph type="title"/>
          </p:nvPr>
        </p:nvSpPr>
        <p:spPr>
          <a:prstGeom prst="rect">
            <a:avLst/>
          </a:prstGeom>
        </p:spPr>
        <p:txBody>
          <a:bodyPr lIns="121900" tIns="121900" rIns="121900" bIns="121900" anchor="ctr" anchorCtr="0">
            <a:noAutofit/>
          </a:bodyPr>
          <a:lstStyle/>
          <a:p>
            <a:pPr lvl="0">
              <a:spcBef>
                <a:spcPts val="0"/>
              </a:spcBef>
              <a:buNone/>
            </a:pPr>
            <a:r>
              <a:rPr lang="en-US"/>
              <a:t>Sources</a:t>
            </a:r>
          </a:p>
        </p:txBody>
      </p:sp>
      <p:sp>
        <p:nvSpPr>
          <p:cNvPr id="171" name="Shape 171"/>
          <p:cNvSpPr txBox="1">
            <a:spLocks noGrp="1"/>
          </p:cNvSpPr>
          <p:nvPr>
            <p:ph idx="1"/>
          </p:nvPr>
        </p:nvSpPr>
        <p:spPr>
          <a:prstGeom prst="rect">
            <a:avLst/>
          </a:prstGeom>
        </p:spPr>
        <p:txBody>
          <a:bodyPr lIns="121900" tIns="121900" rIns="121900" bIns="121900" anchor="t" anchorCtr="0">
            <a:noAutofit/>
          </a:bodyPr>
          <a:lstStyle/>
          <a:p>
            <a:pPr lvl="0" rtl="0">
              <a:spcBef>
                <a:spcPts val="0"/>
              </a:spcBef>
              <a:buNone/>
            </a:pPr>
            <a:r>
              <a:rPr lang="en-US"/>
              <a:t>I had most of the images already</a:t>
            </a:r>
          </a:p>
          <a:p>
            <a:pPr lvl="0" rtl="0">
              <a:spcBef>
                <a:spcPts val="0"/>
              </a:spcBef>
              <a:buNone/>
            </a:pPr>
            <a:r>
              <a:rPr lang="en-US"/>
              <a:t>Video: https://www.youtube.com/watch?v=q4CGXkrBgas</a:t>
            </a:r>
          </a:p>
          <a:p>
            <a:pPr lvl="0">
              <a:spcBef>
                <a:spcPts val="0"/>
              </a:spcBef>
              <a:buNone/>
            </a:pPr>
            <a:endParaRPr/>
          </a:p>
        </p:txBody>
      </p:sp>
      <p:pic>
        <p:nvPicPr>
          <p:cNvPr id="172" name="Shape 172">
            <a:hlinkClick r:id="rId3" action="ppaction://hlinksldjump"/>
          </p:cNvPr>
          <p:cNvPicPr preferRelativeResize="0"/>
          <p:nvPr/>
        </p:nvPicPr>
        <p:blipFill>
          <a:blip r:embed="rId4">
            <a:alphaModFix/>
          </a:blip>
          <a:stretch>
            <a:fillRect/>
          </a:stretch>
        </p:blipFill>
        <p:spPr>
          <a:xfrm>
            <a:off x="10794679" y="365124"/>
            <a:ext cx="686195" cy="649600"/>
          </a:xfrm>
          <a:prstGeom prst="rect">
            <a:avLst/>
          </a:prstGeom>
          <a:noFill/>
          <a:ln>
            <a:noFill/>
          </a:ln>
        </p:spPr>
      </p:pic>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10488" y="3557450"/>
            <a:ext cx="2857500" cy="2619375"/>
          </a:xfrm>
          <a:prstGeom prst="rect">
            <a:avLst/>
          </a:prstGeom>
        </p:spPr>
      </p:pic>
    </p:spTree>
  </p:cSld>
  <p:clrMapOvr>
    <a:masterClrMapping/>
  </p:clrMapOvr>
  <p:transition spd="slow" advClick="0">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Shape 66"/>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4400" b="0" i="0" u="none" strike="noStrike" cap="none">
                <a:solidFill>
                  <a:schemeClr val="dk1"/>
                </a:solidFill>
                <a:latin typeface="Calibri"/>
                <a:ea typeface="Calibri"/>
                <a:cs typeface="Calibri"/>
                <a:sym typeface="Calibri"/>
              </a:rPr>
              <a:t>What </a:t>
            </a:r>
            <a:r>
              <a:rPr lang="en-US" sz="4400" b="0" i="1" u="none" strike="noStrike" cap="none">
                <a:solidFill>
                  <a:schemeClr val="dk1"/>
                </a:solidFill>
                <a:latin typeface="Calibri"/>
                <a:ea typeface="Calibri"/>
                <a:cs typeface="Calibri"/>
                <a:sym typeface="Calibri"/>
              </a:rPr>
              <a:t>IS</a:t>
            </a:r>
            <a:r>
              <a:rPr lang="en-US" sz="4400" b="0" i="0" u="none" strike="noStrike" cap="none">
                <a:solidFill>
                  <a:schemeClr val="dk1"/>
                </a:solidFill>
                <a:latin typeface="Calibri"/>
                <a:ea typeface="Calibri"/>
                <a:cs typeface="Calibri"/>
                <a:sym typeface="Calibri"/>
              </a:rPr>
              <a:t> Interactive Multimedia?</a:t>
            </a:r>
          </a:p>
        </p:txBody>
      </p:sp>
      <p:sp>
        <p:nvSpPr>
          <p:cNvPr id="67" name="Shape 67"/>
          <p:cNvSpPr txBox="1">
            <a:spLocks noGrp="1"/>
          </p:cNvSpPr>
          <p:nvPr>
            <p:ph idx="1"/>
          </p:nvPr>
        </p:nvSpPr>
        <p:spPr>
          <a:xfrm>
            <a:off x="881520" y="2169467"/>
            <a:ext cx="8596668" cy="3880773"/>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spcAft>
                <a:spcPts val="0"/>
              </a:spcAft>
              <a:buClr>
                <a:schemeClr val="dk1"/>
              </a:buClr>
              <a:buSzPct val="100000"/>
              <a:buFont typeface="Arial"/>
              <a:buChar char="•"/>
            </a:pPr>
            <a:r>
              <a:rPr lang="en-US" sz="2800" b="0" i="0" u="none" strike="noStrike" cap="none" dirty="0">
                <a:solidFill>
                  <a:schemeClr val="dk1"/>
                </a:solidFill>
                <a:latin typeface="Calibri"/>
                <a:ea typeface="Calibri"/>
                <a:cs typeface="Calibri"/>
                <a:sym typeface="Calibri"/>
              </a:rPr>
              <a:t>Interactive Multimedia (or IMM for short) is anything from an app on your phone to a blockbuster movie and everything in between!</a:t>
            </a:r>
          </a:p>
          <a:p>
            <a:pPr marL="3886200" marR="0" lvl="8" indent="-228600" algn="l" rtl="0">
              <a:lnSpc>
                <a:spcPct val="90000"/>
              </a:lnSpc>
              <a:spcBef>
                <a:spcPts val="500"/>
              </a:spcBef>
              <a:spcAft>
                <a:spcPts val="0"/>
              </a:spcAft>
              <a:buClr>
                <a:schemeClr val="dk1"/>
              </a:buClr>
              <a:buSzPct val="100000"/>
              <a:buFont typeface="Arial"/>
              <a:buChar char="•"/>
            </a:pPr>
            <a:r>
              <a:rPr lang="en-US" sz="2800" b="0" i="0" u="none" strike="noStrike" cap="none" dirty="0">
                <a:solidFill>
                  <a:schemeClr val="dk1"/>
                </a:solidFill>
                <a:latin typeface="Calibri"/>
                <a:ea typeface="Calibri"/>
                <a:cs typeface="Calibri"/>
                <a:sym typeface="Calibri"/>
              </a:rPr>
              <a:t>IMM is the term used to describe information that is interpreted by sight and/or sounds that resonates with us on an emotional level</a:t>
            </a:r>
          </a:p>
          <a:p>
            <a:pPr marL="3886200" marR="0" lvl="8" indent="-228600" algn="l" rtl="0">
              <a:lnSpc>
                <a:spcPct val="90000"/>
              </a:lnSpc>
              <a:spcBef>
                <a:spcPts val="500"/>
              </a:spcBef>
              <a:buClr>
                <a:schemeClr val="dk1"/>
              </a:buClr>
              <a:buSzPct val="100000"/>
              <a:buFont typeface="Arial"/>
              <a:buChar char="•"/>
            </a:pPr>
            <a:r>
              <a:rPr lang="en-US" sz="2800" b="0" i="0" u="none" strike="noStrike" cap="none" dirty="0">
                <a:solidFill>
                  <a:schemeClr val="dk1"/>
                </a:solidFill>
                <a:latin typeface="Calibri"/>
                <a:ea typeface="Calibri"/>
                <a:cs typeface="Calibri"/>
                <a:sym typeface="Calibri"/>
              </a:rPr>
              <a:t>Examples: TV shows, </a:t>
            </a:r>
            <a:r>
              <a:rPr lang="en-US" sz="2800" dirty="0"/>
              <a:t>videogames</a:t>
            </a:r>
            <a:r>
              <a:rPr lang="en-US" sz="2800" b="0" i="0" u="none" strike="noStrike" cap="none" dirty="0">
                <a:solidFill>
                  <a:schemeClr val="dk1"/>
                </a:solidFill>
                <a:latin typeface="Calibri"/>
                <a:ea typeface="Calibri"/>
                <a:cs typeface="Calibri"/>
                <a:sym typeface="Calibri"/>
              </a:rPr>
              <a:t>, website advertisements, etc.</a:t>
            </a:r>
          </a:p>
        </p:txBody>
      </p:sp>
      <p:pic>
        <p:nvPicPr>
          <p:cNvPr id="68" name="Shape 68">
            <a:hlinkClick r:id="rId3" action="ppaction://hlinksldjump"/>
          </p:cNvPr>
          <p:cNvPicPr preferRelativeResize="0"/>
          <p:nvPr/>
        </p:nvPicPr>
        <p:blipFill rotWithShape="1">
          <a:blip r:embed="rId4">
            <a:alphaModFix/>
          </a:blip>
          <a:srcRect/>
          <a:stretch/>
        </p:blipFill>
        <p:spPr>
          <a:xfrm>
            <a:off x="677334" y="3504089"/>
            <a:ext cx="3514316" cy="2847362"/>
          </a:xfrm>
          <a:prstGeom prst="rect">
            <a:avLst/>
          </a:prstGeom>
          <a:noFill/>
          <a:ln>
            <a:noFill/>
          </a:ln>
        </p:spPr>
      </p:pic>
    </p:spTree>
  </p:cSld>
  <p:clrMapOvr>
    <a:masterClrMapping/>
  </p:clrMapOvr>
  <p:transition spd="slow" advClick="0">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pic>
        <p:nvPicPr>
          <p:cNvPr id="73" name="Shape 73">
            <a:hlinkClick r:id="rId3" action="ppaction://hlinksldjump"/>
          </p:cNvPr>
          <p:cNvPicPr preferRelativeResize="0"/>
          <p:nvPr/>
        </p:nvPicPr>
        <p:blipFill>
          <a:blip r:embed="rId4">
            <a:alphaModFix/>
          </a:blip>
          <a:stretch>
            <a:fillRect/>
          </a:stretch>
        </p:blipFill>
        <p:spPr>
          <a:xfrm>
            <a:off x="346088" y="3781887"/>
            <a:ext cx="2555580" cy="2671338"/>
          </a:xfrm>
          <a:prstGeom prst="rect">
            <a:avLst/>
          </a:prstGeom>
          <a:noFill/>
          <a:ln>
            <a:noFill/>
          </a:ln>
        </p:spPr>
      </p:pic>
      <p:sp>
        <p:nvSpPr>
          <p:cNvPr id="74" name="Shape 74"/>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lnSpc>
                <a:spcPct val="90000"/>
              </a:lnSpc>
              <a:spcBef>
                <a:spcPts val="0"/>
              </a:spcBef>
              <a:buClr>
                <a:schemeClr val="dk1"/>
              </a:buClr>
              <a:buSzPct val="25000"/>
              <a:buFont typeface="Calibri"/>
              <a:buNone/>
            </a:pPr>
            <a:r>
              <a:rPr lang="en-US" sz="4400" b="0" i="0" u="none" strike="noStrike" cap="none">
                <a:solidFill>
                  <a:schemeClr val="dk1"/>
                </a:solidFill>
                <a:latin typeface="Calibri"/>
                <a:ea typeface="Calibri"/>
                <a:cs typeface="Calibri"/>
                <a:sym typeface="Calibri"/>
              </a:rPr>
              <a:t>The 5 Building Blocks of IMM</a:t>
            </a:r>
          </a:p>
        </p:txBody>
      </p:sp>
      <p:sp>
        <p:nvSpPr>
          <p:cNvPr id="75" name="Shape 75"/>
          <p:cNvSpPr txBox="1"/>
          <p:nvPr/>
        </p:nvSpPr>
        <p:spPr>
          <a:xfrm>
            <a:off x="3571608" y="4778616"/>
            <a:ext cx="969000" cy="3693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a:solidFill>
                  <a:schemeClr val="dk1"/>
                </a:solidFill>
                <a:latin typeface="Calibri"/>
                <a:ea typeface="Calibri"/>
                <a:cs typeface="Calibri"/>
                <a:sym typeface="Calibri"/>
              </a:rPr>
              <a:t>IMAGES</a:t>
            </a:r>
          </a:p>
        </p:txBody>
      </p:sp>
      <p:sp>
        <p:nvSpPr>
          <p:cNvPr id="76" name="Shape 76"/>
          <p:cNvSpPr txBox="1"/>
          <p:nvPr/>
        </p:nvSpPr>
        <p:spPr>
          <a:xfrm>
            <a:off x="5451173" y="3101837"/>
            <a:ext cx="883800" cy="3693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a:solidFill>
                  <a:schemeClr val="dk1"/>
                </a:solidFill>
                <a:latin typeface="Calibri"/>
                <a:ea typeface="Calibri"/>
                <a:cs typeface="Calibri"/>
                <a:sym typeface="Calibri"/>
              </a:rPr>
              <a:t>AUDIO</a:t>
            </a:r>
          </a:p>
        </p:txBody>
      </p:sp>
      <p:sp>
        <p:nvSpPr>
          <p:cNvPr id="77" name="Shape 77"/>
          <p:cNvSpPr txBox="1"/>
          <p:nvPr/>
        </p:nvSpPr>
        <p:spPr>
          <a:xfrm>
            <a:off x="7076254" y="4936962"/>
            <a:ext cx="1398600" cy="3693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a:solidFill>
                  <a:schemeClr val="dk1"/>
                </a:solidFill>
                <a:latin typeface="Calibri"/>
                <a:ea typeface="Calibri"/>
                <a:cs typeface="Calibri"/>
                <a:sym typeface="Calibri"/>
              </a:rPr>
              <a:t>ANIMATION</a:t>
            </a:r>
          </a:p>
        </p:txBody>
      </p:sp>
      <p:sp>
        <p:nvSpPr>
          <p:cNvPr id="78" name="Shape 78"/>
          <p:cNvSpPr txBox="1"/>
          <p:nvPr/>
        </p:nvSpPr>
        <p:spPr>
          <a:xfrm>
            <a:off x="9832033" y="3180071"/>
            <a:ext cx="785400" cy="3693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a:solidFill>
                  <a:schemeClr val="dk1"/>
                </a:solidFill>
                <a:latin typeface="Calibri"/>
                <a:ea typeface="Calibri"/>
                <a:cs typeface="Calibri"/>
                <a:sym typeface="Calibri"/>
              </a:rPr>
              <a:t>VIDEO</a:t>
            </a:r>
          </a:p>
        </p:txBody>
      </p:sp>
      <p:pic>
        <p:nvPicPr>
          <p:cNvPr id="79" name="Shape 79">
            <a:hlinkClick r:id="rId5" action="ppaction://hlinksldjump"/>
          </p:cNvPr>
          <p:cNvPicPr preferRelativeResize="0"/>
          <p:nvPr/>
        </p:nvPicPr>
        <p:blipFill>
          <a:blip r:embed="rId6">
            <a:alphaModFix/>
          </a:blip>
          <a:stretch>
            <a:fillRect/>
          </a:stretch>
        </p:blipFill>
        <p:spPr>
          <a:xfrm>
            <a:off x="10794679" y="365124"/>
            <a:ext cx="686195" cy="649600"/>
          </a:xfrm>
          <a:prstGeom prst="rect">
            <a:avLst/>
          </a:prstGeom>
          <a:noFill/>
          <a:ln>
            <a:noFill/>
          </a:ln>
        </p:spPr>
      </p:pic>
      <p:sp>
        <p:nvSpPr>
          <p:cNvPr id="80" name="Shape 80"/>
          <p:cNvSpPr txBox="1"/>
          <p:nvPr/>
        </p:nvSpPr>
        <p:spPr>
          <a:xfrm>
            <a:off x="1285575" y="3122925"/>
            <a:ext cx="686100" cy="472800"/>
          </a:xfrm>
          <a:prstGeom prst="rect">
            <a:avLst/>
          </a:prstGeom>
          <a:noFill/>
          <a:ln>
            <a:noFill/>
          </a:ln>
        </p:spPr>
        <p:txBody>
          <a:bodyPr lIns="91425" tIns="91425" rIns="91425" bIns="91425" anchor="t" anchorCtr="0">
            <a:noAutofit/>
          </a:bodyPr>
          <a:lstStyle/>
          <a:p>
            <a:pPr lvl="0">
              <a:spcBef>
                <a:spcPts val="0"/>
              </a:spcBef>
              <a:buNone/>
            </a:pPr>
            <a:r>
              <a:rPr lang="en-US" sz="1800">
                <a:latin typeface="Calibri"/>
                <a:ea typeface="Calibri"/>
                <a:cs typeface="Calibri"/>
                <a:sym typeface="Calibri"/>
              </a:rPr>
              <a:t>TEXT</a:t>
            </a:r>
          </a:p>
        </p:txBody>
      </p:sp>
      <p:sp>
        <p:nvSpPr>
          <p:cNvPr id="81" name="Shape 81">
            <a:hlinkClick r:id="rId7" action="ppaction://hlinksldjump"/>
          </p:cNvPr>
          <p:cNvSpPr/>
          <p:nvPr/>
        </p:nvSpPr>
        <p:spPr>
          <a:xfrm>
            <a:off x="776925" y="2017125"/>
            <a:ext cx="1703400" cy="992400"/>
          </a:xfrm>
          <a:prstGeom prst="downArrow">
            <a:avLst>
              <a:gd name="adj1" fmla="val 50000"/>
              <a:gd name="adj2" fmla="val 50000"/>
            </a:avLst>
          </a:prstGeom>
          <a:solidFill>
            <a:schemeClr val="lt2"/>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82" name="Shape 82">
            <a:hlinkClick r:id="rId8" action="ppaction://hlinksldjump"/>
          </p:cNvPr>
          <p:cNvSpPr/>
          <p:nvPr/>
        </p:nvSpPr>
        <p:spPr>
          <a:xfrm>
            <a:off x="3274800" y="3675100"/>
            <a:ext cx="1703400" cy="992400"/>
          </a:xfrm>
          <a:prstGeom prst="downArrow">
            <a:avLst>
              <a:gd name="adj1" fmla="val 50000"/>
              <a:gd name="adj2" fmla="val 50000"/>
            </a:avLst>
          </a:prstGeom>
          <a:solidFill>
            <a:schemeClr val="lt2"/>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83" name="Shape 83">
            <a:hlinkClick r:id="rId9" action="ppaction://hlinksldjump"/>
          </p:cNvPr>
          <p:cNvSpPr/>
          <p:nvPr/>
        </p:nvSpPr>
        <p:spPr>
          <a:xfrm>
            <a:off x="5041375" y="2017125"/>
            <a:ext cx="1703400" cy="992400"/>
          </a:xfrm>
          <a:prstGeom prst="downArrow">
            <a:avLst>
              <a:gd name="adj1" fmla="val 50000"/>
              <a:gd name="adj2" fmla="val 50000"/>
            </a:avLst>
          </a:prstGeom>
          <a:solidFill>
            <a:schemeClr val="lt2"/>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84" name="Shape 84">
            <a:hlinkClick r:id="rId10" action="ppaction://hlinksldjump"/>
          </p:cNvPr>
          <p:cNvSpPr/>
          <p:nvPr/>
        </p:nvSpPr>
        <p:spPr>
          <a:xfrm>
            <a:off x="6923850" y="3861500"/>
            <a:ext cx="1703400" cy="992400"/>
          </a:xfrm>
          <a:prstGeom prst="downArrow">
            <a:avLst>
              <a:gd name="adj1" fmla="val 50000"/>
              <a:gd name="adj2" fmla="val 50000"/>
            </a:avLst>
          </a:prstGeom>
          <a:solidFill>
            <a:schemeClr val="lt2"/>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85" name="Shape 85">
            <a:hlinkClick r:id="rId11" action="ppaction://hlinksldjump"/>
          </p:cNvPr>
          <p:cNvSpPr/>
          <p:nvPr/>
        </p:nvSpPr>
        <p:spPr>
          <a:xfrm>
            <a:off x="9373025" y="2082725"/>
            <a:ext cx="1703400" cy="992400"/>
          </a:xfrm>
          <a:prstGeom prst="downArrow">
            <a:avLst>
              <a:gd name="adj1" fmla="val 50000"/>
              <a:gd name="adj2" fmla="val 50000"/>
            </a:avLst>
          </a:prstGeom>
          <a:solidFill>
            <a:schemeClr val="lt2"/>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Tree>
  </p:cSld>
  <p:clrMapOvr>
    <a:masterClrMapping/>
  </p:clrMapOvr>
  <p:transition spd="slow" advClick="0">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Shape 90"/>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lnSpc>
                <a:spcPct val="90000"/>
              </a:lnSpc>
              <a:spcBef>
                <a:spcPts val="0"/>
              </a:spcBef>
              <a:buClr>
                <a:schemeClr val="dk1"/>
              </a:buClr>
              <a:buSzPct val="25000"/>
              <a:buFont typeface="Calibri"/>
              <a:buNone/>
            </a:pPr>
            <a:r>
              <a:rPr lang="en-US" sz="4400" b="0" i="0" u="none" strike="noStrike" cap="none">
                <a:solidFill>
                  <a:schemeClr val="dk1"/>
                </a:solidFill>
                <a:latin typeface="Calibri"/>
                <a:ea typeface="Calibri"/>
                <a:cs typeface="Calibri"/>
                <a:sym typeface="Calibri"/>
              </a:rPr>
              <a:t>TEXT</a:t>
            </a:r>
          </a:p>
        </p:txBody>
      </p:sp>
      <p:sp>
        <p:nvSpPr>
          <p:cNvPr id="91" name="Shape 91"/>
          <p:cNvSpPr txBox="1">
            <a:spLocks noGrp="1"/>
          </p:cNvSpPr>
          <p:nvPr>
            <p:ph idx="1"/>
          </p:nvPr>
        </p:nvSpPr>
        <p:spPr>
          <a:xfrm>
            <a:off x="4975668" y="1590653"/>
            <a:ext cx="6279300" cy="4730248"/>
          </a:xfrm>
          <a:prstGeom prst="rect">
            <a:avLst/>
          </a:prstGeom>
          <a:noFill/>
          <a:ln>
            <a:noFill/>
          </a:ln>
        </p:spPr>
        <p:txBody>
          <a:bodyPr lIns="91425" tIns="45700" rIns="91425" bIns="45700" anchor="t" anchorCtr="0">
            <a:normAutofit fontScale="92500" lnSpcReduction="10000"/>
          </a:bodyPr>
          <a:lstStyle/>
          <a:p>
            <a:pPr marL="0" lvl="0" indent="-69850" rtl="0">
              <a:lnSpc>
                <a:spcPct val="150000"/>
              </a:lnSpc>
              <a:spcBef>
                <a:spcPts val="1800"/>
              </a:spcBef>
              <a:spcAft>
                <a:spcPts val="1800"/>
              </a:spcAft>
              <a:buClr>
                <a:schemeClr val="dk1"/>
              </a:buClr>
              <a:buSzPct val="110000"/>
              <a:buFont typeface="Arial"/>
              <a:buNone/>
            </a:pPr>
            <a:r>
              <a:rPr lang="en-US" sz="1000" b="1" dirty="0">
                <a:solidFill>
                  <a:schemeClr val="tx1"/>
                </a:solidFill>
                <a:latin typeface="Arial"/>
                <a:ea typeface="Arial"/>
                <a:cs typeface="Arial"/>
                <a:sym typeface="Arial"/>
              </a:rPr>
              <a:t>This multimedia form surrounds us in computer environments. It’s prevalence prevents us from realizing its importance in conveying information and providing easy to use navigation. Also, it is important to remember that text has technical concerns as well. </a:t>
            </a:r>
          </a:p>
          <a:p>
            <a:pPr marL="0" lvl="0" indent="-69850" rtl="0">
              <a:lnSpc>
                <a:spcPct val="150000"/>
              </a:lnSpc>
              <a:spcBef>
                <a:spcPts val="1800"/>
              </a:spcBef>
              <a:spcAft>
                <a:spcPts val="1800"/>
              </a:spcAft>
              <a:buClr>
                <a:schemeClr val="dk1"/>
              </a:buClr>
              <a:buSzPct val="110000"/>
              <a:buFont typeface="Arial"/>
              <a:buNone/>
            </a:pPr>
            <a:r>
              <a:rPr lang="en-US" sz="1000" b="1" dirty="0">
                <a:solidFill>
                  <a:schemeClr val="tx1"/>
                </a:solidFill>
                <a:latin typeface="Arial"/>
                <a:ea typeface="Arial"/>
                <a:cs typeface="Arial"/>
                <a:sym typeface="Arial"/>
              </a:rPr>
              <a:t>When using text as navigation, it is important to consider your audience. Choose words that will clearly indicate where links lead and use those same terms as the headings for the screens they lead to.</a:t>
            </a:r>
          </a:p>
          <a:p>
            <a:pPr marL="0" lvl="0" indent="-69850" rtl="0">
              <a:lnSpc>
                <a:spcPct val="150000"/>
              </a:lnSpc>
              <a:spcBef>
                <a:spcPts val="1800"/>
              </a:spcBef>
              <a:spcAft>
                <a:spcPts val="1800"/>
              </a:spcAft>
              <a:buClr>
                <a:schemeClr val="dk1"/>
              </a:buClr>
              <a:buSzPct val="110000"/>
              <a:buFont typeface="Arial"/>
              <a:buNone/>
            </a:pPr>
            <a:r>
              <a:rPr lang="en-US" sz="1000" b="1" dirty="0">
                <a:solidFill>
                  <a:schemeClr val="tx1"/>
                </a:solidFill>
                <a:latin typeface="Arial"/>
                <a:ea typeface="Arial"/>
                <a:cs typeface="Arial"/>
                <a:sym typeface="Arial"/>
              </a:rPr>
              <a:t>Researchers have shown that when reading on screen you're reading screen is slower than off of paper. It is important to write concisely when developing screen based media. Emphasize brevity and clarity.</a:t>
            </a:r>
          </a:p>
          <a:p>
            <a:pPr marL="0" lvl="0" indent="-69850" rtl="0">
              <a:lnSpc>
                <a:spcPct val="150000"/>
              </a:lnSpc>
              <a:spcBef>
                <a:spcPts val="1800"/>
              </a:spcBef>
              <a:spcAft>
                <a:spcPts val="1800"/>
              </a:spcAft>
              <a:buClr>
                <a:schemeClr val="dk1"/>
              </a:buClr>
              <a:buSzPct val="110000"/>
              <a:buFont typeface="Arial"/>
              <a:buNone/>
            </a:pPr>
            <a:r>
              <a:rPr lang="en-US" sz="1000" b="1" dirty="0">
                <a:solidFill>
                  <a:schemeClr val="tx1"/>
                </a:solidFill>
                <a:latin typeface="Arial"/>
                <a:ea typeface="Arial"/>
                <a:cs typeface="Arial"/>
                <a:sym typeface="Arial"/>
              </a:rPr>
              <a:t>To a computer, text is a series of numeric codes. The two major encoding schemes are ASCII and Unicode. ASCII was developed before Unicode and is only suitable for display characters in English and some Western languages. Unicode is the new dominant form and allows typefaces to encode characters from every language on earth.</a:t>
            </a:r>
          </a:p>
          <a:p>
            <a:pPr marL="0" lvl="0" indent="-69850" rtl="0">
              <a:lnSpc>
                <a:spcPct val="150000"/>
              </a:lnSpc>
              <a:spcBef>
                <a:spcPts val="1800"/>
              </a:spcBef>
              <a:spcAft>
                <a:spcPts val="1800"/>
              </a:spcAft>
              <a:buClr>
                <a:schemeClr val="dk1"/>
              </a:buClr>
              <a:buSzPct val="110000"/>
              <a:buFont typeface="Arial"/>
              <a:buNone/>
            </a:pPr>
            <a:r>
              <a:rPr lang="en-US" sz="1000" b="1" dirty="0">
                <a:solidFill>
                  <a:schemeClr val="tx1"/>
                </a:solidFill>
                <a:latin typeface="Arial"/>
                <a:ea typeface="Arial"/>
                <a:cs typeface="Arial"/>
                <a:sym typeface="Arial"/>
              </a:rPr>
              <a:t>Type is rendered by individual fonts that are on a computer. In order for your audience to be able to see the typeface you have chose you must either get permission to embed the typeface in your product, license the typeface for use or convert elements of your text to pixels, rendering it as an image.</a:t>
            </a:r>
          </a:p>
        </p:txBody>
      </p:sp>
      <p:pic>
        <p:nvPicPr>
          <p:cNvPr id="92" name="Shape 92">
            <a:hlinkClick r:id="rId3" action="ppaction://hlinksldjump"/>
          </p:cNvPr>
          <p:cNvPicPr preferRelativeResize="0"/>
          <p:nvPr/>
        </p:nvPicPr>
        <p:blipFill>
          <a:blip r:embed="rId4">
            <a:alphaModFix/>
          </a:blip>
          <a:stretch>
            <a:fillRect/>
          </a:stretch>
        </p:blipFill>
        <p:spPr>
          <a:xfrm>
            <a:off x="10794679" y="365124"/>
            <a:ext cx="686195" cy="649600"/>
          </a:xfrm>
          <a:prstGeom prst="rect">
            <a:avLst/>
          </a:prstGeom>
          <a:noFill/>
          <a:ln>
            <a:noFill/>
          </a:ln>
        </p:spPr>
      </p:pic>
      <p:pic>
        <p:nvPicPr>
          <p:cNvPr id="93" name="Shape 93">
            <a:hlinkClick r:id="rId5" action="ppaction://hlinksldjump"/>
          </p:cNvPr>
          <p:cNvPicPr preferRelativeResize="0"/>
          <p:nvPr/>
        </p:nvPicPr>
        <p:blipFill>
          <a:blip r:embed="rId6">
            <a:alphaModFix/>
          </a:blip>
          <a:stretch>
            <a:fillRect/>
          </a:stretch>
        </p:blipFill>
        <p:spPr>
          <a:xfrm>
            <a:off x="591726" y="2922323"/>
            <a:ext cx="4000099" cy="1542900"/>
          </a:xfrm>
          <a:prstGeom prst="rect">
            <a:avLst/>
          </a:prstGeom>
          <a:noFill/>
          <a:ln>
            <a:noFill/>
          </a:ln>
        </p:spPr>
      </p:pic>
    </p:spTree>
  </p:cSld>
  <p:clrMapOvr>
    <a:masterClrMapping/>
  </p:clrMapOvr>
  <p:transition spd="slow" advClick="0">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Shape 98"/>
          <p:cNvSpPr txBox="1">
            <a:spLocks noGrp="1"/>
          </p:cNvSpPr>
          <p:nvPr>
            <p:ph type="title"/>
          </p:nvPr>
        </p:nvSpPr>
        <p:spPr>
          <a:prstGeom prst="rect">
            <a:avLst/>
          </a:prstGeom>
        </p:spPr>
        <p:txBody>
          <a:bodyPr lIns="121900" tIns="121900" rIns="121900" bIns="121900" anchor="ctr" anchorCtr="0">
            <a:noAutofit/>
          </a:bodyPr>
          <a:lstStyle/>
          <a:p>
            <a:pPr lvl="0" algn="ctr">
              <a:spcBef>
                <a:spcPts val="0"/>
              </a:spcBef>
              <a:buNone/>
            </a:pPr>
            <a:r>
              <a:rPr lang="en-US"/>
              <a:t>TEXT (Part 2)</a:t>
            </a:r>
          </a:p>
        </p:txBody>
      </p:sp>
      <p:sp>
        <p:nvSpPr>
          <p:cNvPr id="99" name="Shape 99"/>
          <p:cNvSpPr txBox="1">
            <a:spLocks noGrp="1"/>
          </p:cNvSpPr>
          <p:nvPr>
            <p:ph idx="1"/>
          </p:nvPr>
        </p:nvSpPr>
        <p:spPr>
          <a:prstGeom prst="rect">
            <a:avLst/>
          </a:prstGeom>
        </p:spPr>
        <p:txBody>
          <a:bodyPr lIns="121900" tIns="121900" rIns="121900" bIns="121900" anchor="t" anchorCtr="0">
            <a:noAutofit/>
          </a:bodyPr>
          <a:lstStyle/>
          <a:p>
            <a:pPr lvl="0">
              <a:spcBef>
                <a:spcPts val="0"/>
              </a:spcBef>
              <a:buNone/>
            </a:pPr>
            <a:endParaRPr/>
          </a:p>
        </p:txBody>
      </p:sp>
      <p:pic>
        <p:nvPicPr>
          <p:cNvPr id="100" name="Shape 100"/>
          <p:cNvPicPr preferRelativeResize="0"/>
          <p:nvPr/>
        </p:nvPicPr>
        <p:blipFill>
          <a:blip r:embed="rId3">
            <a:alphaModFix/>
          </a:blip>
          <a:stretch>
            <a:fillRect/>
          </a:stretch>
        </p:blipFill>
        <p:spPr>
          <a:xfrm>
            <a:off x="5798375" y="1825625"/>
            <a:ext cx="6096000" cy="3810000"/>
          </a:xfrm>
          <a:prstGeom prst="rect">
            <a:avLst/>
          </a:prstGeom>
          <a:noFill/>
          <a:ln>
            <a:noFill/>
          </a:ln>
        </p:spPr>
      </p:pic>
      <p:pic>
        <p:nvPicPr>
          <p:cNvPr id="101" name="Shape 101">
            <a:hlinkClick r:id="rId4" action="ppaction://hlinksldjump"/>
          </p:cNvPr>
          <p:cNvPicPr preferRelativeResize="0"/>
          <p:nvPr/>
        </p:nvPicPr>
        <p:blipFill>
          <a:blip r:embed="rId5">
            <a:alphaModFix/>
          </a:blip>
          <a:stretch>
            <a:fillRect/>
          </a:stretch>
        </p:blipFill>
        <p:spPr>
          <a:xfrm>
            <a:off x="10794679" y="365124"/>
            <a:ext cx="686195" cy="649600"/>
          </a:xfrm>
          <a:prstGeom prst="rect">
            <a:avLst/>
          </a:prstGeom>
          <a:noFill/>
          <a:ln>
            <a:noFill/>
          </a:ln>
        </p:spPr>
      </p:pic>
      <p:pic>
        <p:nvPicPr>
          <p:cNvPr id="102" name="Shape 102"/>
          <p:cNvPicPr preferRelativeResize="0"/>
          <p:nvPr/>
        </p:nvPicPr>
        <p:blipFill>
          <a:blip r:embed="rId6">
            <a:alphaModFix/>
          </a:blip>
          <a:stretch>
            <a:fillRect/>
          </a:stretch>
        </p:blipFill>
        <p:spPr>
          <a:xfrm>
            <a:off x="451175" y="1690825"/>
            <a:ext cx="4858475" cy="4858475"/>
          </a:xfrm>
          <a:prstGeom prst="rect">
            <a:avLst/>
          </a:prstGeom>
          <a:noFill/>
          <a:ln>
            <a:noFill/>
          </a:ln>
        </p:spPr>
      </p:pic>
    </p:spTree>
  </p:cSld>
  <p:clrMapOvr>
    <a:masterClrMapping/>
  </p:clrMapOvr>
  <p:transition spd="slow" advClick="0">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Shape 107"/>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lnSpc>
                <a:spcPct val="90000"/>
              </a:lnSpc>
              <a:spcBef>
                <a:spcPts val="0"/>
              </a:spcBef>
              <a:buClr>
                <a:schemeClr val="dk1"/>
              </a:buClr>
              <a:buSzPct val="25000"/>
              <a:buFont typeface="Calibri"/>
              <a:buNone/>
            </a:pPr>
            <a:r>
              <a:rPr lang="en-US" sz="4400" b="0" i="0" u="none" strike="noStrike" cap="none">
                <a:solidFill>
                  <a:schemeClr val="dk1"/>
                </a:solidFill>
                <a:latin typeface="Calibri"/>
                <a:ea typeface="Calibri"/>
                <a:cs typeface="Calibri"/>
                <a:sym typeface="Calibri"/>
              </a:rPr>
              <a:t>IMAGES</a:t>
            </a:r>
          </a:p>
        </p:txBody>
      </p:sp>
      <p:sp>
        <p:nvSpPr>
          <p:cNvPr id="108" name="Shape 108"/>
          <p:cNvSpPr txBox="1">
            <a:spLocks noGrp="1"/>
          </p:cNvSpPr>
          <p:nvPr>
            <p:ph idx="1"/>
          </p:nvPr>
        </p:nvSpPr>
        <p:spPr>
          <a:xfrm>
            <a:off x="838200" y="1774700"/>
            <a:ext cx="7330800" cy="4402200"/>
          </a:xfrm>
          <a:prstGeom prst="rect">
            <a:avLst/>
          </a:prstGeom>
          <a:noFill/>
          <a:ln>
            <a:noFill/>
          </a:ln>
        </p:spPr>
        <p:txBody>
          <a:bodyPr lIns="91425" tIns="45700" rIns="91425" bIns="45700" anchor="t" anchorCtr="0">
            <a:normAutofit fontScale="92500"/>
          </a:bodyPr>
          <a:lstStyle/>
          <a:p>
            <a:pPr marL="0" lvl="0" indent="-69850" rtl="0">
              <a:lnSpc>
                <a:spcPct val="150000"/>
              </a:lnSpc>
              <a:spcBef>
                <a:spcPts val="1800"/>
              </a:spcBef>
              <a:spcAft>
                <a:spcPts val="1800"/>
              </a:spcAft>
              <a:buClr>
                <a:schemeClr val="dk1"/>
              </a:buClr>
              <a:buSzPct val="110000"/>
              <a:buFont typeface="Arial"/>
              <a:buNone/>
            </a:pPr>
            <a:r>
              <a:rPr lang="en-US" sz="1000" b="1" dirty="0">
                <a:solidFill>
                  <a:srgbClr val="666666"/>
                </a:solidFill>
                <a:highlight>
                  <a:srgbClr val="FFFFFF"/>
                </a:highlight>
                <a:latin typeface="Arial"/>
                <a:ea typeface="Arial"/>
                <a:cs typeface="Arial"/>
                <a:sym typeface="Arial"/>
              </a:rPr>
              <a:t>A common maxim holds that “an image is worth a thousand words.” A properly composed image can convey strong emotion and resonate with your audience. It is important to use images wisely. Be honest with yourself and your audience about the degree to which the images are manipulated to get the desired effect.</a:t>
            </a:r>
          </a:p>
          <a:p>
            <a:pPr marL="0" lvl="0" indent="-69850" rtl="0">
              <a:lnSpc>
                <a:spcPct val="150000"/>
              </a:lnSpc>
              <a:spcBef>
                <a:spcPts val="1800"/>
              </a:spcBef>
              <a:spcAft>
                <a:spcPts val="1800"/>
              </a:spcAft>
              <a:buClr>
                <a:schemeClr val="dk1"/>
              </a:buClr>
              <a:buSzPct val="110000"/>
              <a:buFont typeface="Arial"/>
              <a:buNone/>
            </a:pPr>
            <a:r>
              <a:rPr lang="en-US" sz="1000" b="1" dirty="0">
                <a:solidFill>
                  <a:srgbClr val="666666"/>
                </a:solidFill>
                <a:highlight>
                  <a:srgbClr val="FFFFFF"/>
                </a:highlight>
                <a:latin typeface="Arial"/>
                <a:ea typeface="Arial"/>
                <a:cs typeface="Arial"/>
                <a:sym typeface="Arial"/>
              </a:rPr>
              <a:t>Also remember that almost every non-background element that is seen, including navigation buttons, icons, widgets and indicators, and gradients within these elements, in addition to your content can be an image.</a:t>
            </a:r>
          </a:p>
          <a:p>
            <a:pPr marL="0" lvl="0" indent="-69850" rtl="0">
              <a:lnSpc>
                <a:spcPct val="150000"/>
              </a:lnSpc>
              <a:spcBef>
                <a:spcPts val="1800"/>
              </a:spcBef>
              <a:spcAft>
                <a:spcPts val="1800"/>
              </a:spcAft>
              <a:buClr>
                <a:schemeClr val="dk1"/>
              </a:buClr>
              <a:buSzPct val="110000"/>
              <a:buFont typeface="Arial"/>
              <a:buNone/>
            </a:pPr>
            <a:r>
              <a:rPr lang="en-US" sz="1000" b="1" dirty="0">
                <a:solidFill>
                  <a:srgbClr val="666666"/>
                </a:solidFill>
                <a:highlight>
                  <a:srgbClr val="FFFFFF"/>
                </a:highlight>
                <a:latin typeface="Arial"/>
                <a:ea typeface="Arial"/>
                <a:cs typeface="Arial"/>
                <a:sym typeface="Arial"/>
              </a:rPr>
              <a:t>Technically, it is important to distinguish between the two methods images are rendered by a computer, bitmaps and vector drawings.</a:t>
            </a:r>
          </a:p>
          <a:p>
            <a:pPr marL="0" lvl="0" indent="-69850" rtl="0">
              <a:lnSpc>
                <a:spcPct val="150000"/>
              </a:lnSpc>
              <a:spcBef>
                <a:spcPts val="1800"/>
              </a:spcBef>
              <a:spcAft>
                <a:spcPts val="1800"/>
              </a:spcAft>
              <a:buClr>
                <a:schemeClr val="dk1"/>
              </a:buClr>
              <a:buSzPct val="110000"/>
              <a:buFont typeface="Arial"/>
              <a:buNone/>
            </a:pPr>
            <a:r>
              <a:rPr lang="en-US" sz="1000" b="1" dirty="0">
                <a:solidFill>
                  <a:srgbClr val="666666"/>
                </a:solidFill>
                <a:highlight>
                  <a:srgbClr val="FFFFFF"/>
                </a:highlight>
                <a:latin typeface="Arial"/>
                <a:ea typeface="Arial"/>
                <a:cs typeface="Arial"/>
                <a:sym typeface="Arial"/>
              </a:rPr>
              <a:t>Bitmaps are collections of colors that are rendered in a rectangular grid by on screen pixels. They can require a lot of memory to store the picture information as the physical dimensions of the image increases.</a:t>
            </a:r>
          </a:p>
          <a:p>
            <a:pPr marL="0" lvl="0" indent="-69850" rtl="0">
              <a:lnSpc>
                <a:spcPct val="150000"/>
              </a:lnSpc>
              <a:spcBef>
                <a:spcPts val="1800"/>
              </a:spcBef>
              <a:spcAft>
                <a:spcPts val="1800"/>
              </a:spcAft>
              <a:buClr>
                <a:schemeClr val="dk1"/>
              </a:buClr>
              <a:buSzPct val="110000"/>
              <a:buFont typeface="Arial"/>
              <a:buNone/>
            </a:pPr>
            <a:r>
              <a:rPr lang="en-US" sz="1000" b="1" dirty="0">
                <a:solidFill>
                  <a:srgbClr val="666666"/>
                </a:solidFill>
                <a:highlight>
                  <a:srgbClr val="FFFFFF"/>
                </a:highlight>
                <a:latin typeface="Arial"/>
                <a:ea typeface="Arial"/>
                <a:cs typeface="Arial"/>
                <a:sym typeface="Arial"/>
              </a:rPr>
              <a:t>Vector images are stored as a series of instructions about how the image is to be drawn. These images can scale from the size of a logo on a business card up to the size of an advertisement on the side of a skyscraper with no loss in image clarity.</a:t>
            </a:r>
          </a:p>
        </p:txBody>
      </p:sp>
      <p:pic>
        <p:nvPicPr>
          <p:cNvPr id="109" name="Shape 109">
            <a:hlinkClick r:id="rId3" action="ppaction://hlinksldjump"/>
          </p:cNvPr>
          <p:cNvPicPr preferRelativeResize="0"/>
          <p:nvPr/>
        </p:nvPicPr>
        <p:blipFill>
          <a:blip r:embed="rId4">
            <a:alphaModFix/>
          </a:blip>
          <a:stretch>
            <a:fillRect/>
          </a:stretch>
        </p:blipFill>
        <p:spPr>
          <a:xfrm>
            <a:off x="8659950" y="1739000"/>
            <a:ext cx="2655000" cy="2655000"/>
          </a:xfrm>
          <a:prstGeom prst="rect">
            <a:avLst/>
          </a:prstGeom>
          <a:noFill/>
          <a:ln>
            <a:noFill/>
          </a:ln>
        </p:spPr>
      </p:pic>
      <p:pic>
        <p:nvPicPr>
          <p:cNvPr id="110" name="Shape 110">
            <a:hlinkClick r:id="rId5" action="ppaction://hlinksldjump"/>
          </p:cNvPr>
          <p:cNvPicPr preferRelativeResize="0"/>
          <p:nvPr/>
        </p:nvPicPr>
        <p:blipFill>
          <a:blip r:embed="rId6">
            <a:alphaModFix/>
          </a:blip>
          <a:stretch>
            <a:fillRect/>
          </a:stretch>
        </p:blipFill>
        <p:spPr>
          <a:xfrm>
            <a:off x="10794679" y="365124"/>
            <a:ext cx="686195" cy="649600"/>
          </a:xfrm>
          <a:prstGeom prst="rect">
            <a:avLst/>
          </a:prstGeom>
          <a:noFill/>
          <a:ln>
            <a:noFill/>
          </a:ln>
        </p:spPr>
      </p:pic>
    </p:spTree>
  </p:cSld>
  <p:clrMapOvr>
    <a:masterClrMapping/>
  </p:clrMapOvr>
  <p:transition spd="slow" advClick="0">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Shape 115"/>
          <p:cNvSpPr txBox="1">
            <a:spLocks noGrp="1"/>
          </p:cNvSpPr>
          <p:nvPr>
            <p:ph type="title"/>
          </p:nvPr>
        </p:nvSpPr>
        <p:spPr>
          <a:prstGeom prst="rect">
            <a:avLst/>
          </a:prstGeom>
        </p:spPr>
        <p:txBody>
          <a:bodyPr lIns="121900" tIns="121900" rIns="121900" bIns="121900" anchor="ctr" anchorCtr="0">
            <a:noAutofit/>
          </a:bodyPr>
          <a:lstStyle/>
          <a:p>
            <a:pPr lvl="0" algn="ctr">
              <a:spcBef>
                <a:spcPts val="0"/>
              </a:spcBef>
              <a:buNone/>
            </a:pPr>
            <a:r>
              <a:rPr lang="en-US"/>
              <a:t>IMAGES (Part 2)</a:t>
            </a:r>
          </a:p>
        </p:txBody>
      </p:sp>
      <p:sp>
        <p:nvSpPr>
          <p:cNvPr id="116" name="Shape 116"/>
          <p:cNvSpPr txBox="1">
            <a:spLocks noGrp="1"/>
          </p:cNvSpPr>
          <p:nvPr>
            <p:ph idx="1"/>
          </p:nvPr>
        </p:nvSpPr>
        <p:spPr>
          <a:prstGeom prst="rect">
            <a:avLst/>
          </a:prstGeom>
        </p:spPr>
        <p:txBody>
          <a:bodyPr lIns="121900" tIns="121900" rIns="121900" bIns="121900" anchor="t" anchorCtr="0">
            <a:noAutofit/>
          </a:bodyPr>
          <a:lstStyle/>
          <a:p>
            <a:pPr lvl="0">
              <a:spcBef>
                <a:spcPts val="0"/>
              </a:spcBef>
              <a:buNone/>
            </a:pPr>
            <a:endParaRPr dirty="0"/>
          </a:p>
        </p:txBody>
      </p:sp>
      <p:pic>
        <p:nvPicPr>
          <p:cNvPr id="117" name="Shape 117"/>
          <p:cNvPicPr preferRelativeResize="0"/>
          <p:nvPr/>
        </p:nvPicPr>
        <p:blipFill>
          <a:blip r:embed="rId3">
            <a:alphaModFix/>
          </a:blip>
          <a:stretch>
            <a:fillRect/>
          </a:stretch>
        </p:blipFill>
        <p:spPr>
          <a:xfrm>
            <a:off x="4525084" y="2506577"/>
            <a:ext cx="3019524" cy="2828299"/>
          </a:xfrm>
          <a:prstGeom prst="rect">
            <a:avLst/>
          </a:prstGeom>
          <a:noFill/>
          <a:ln>
            <a:noFill/>
          </a:ln>
        </p:spPr>
      </p:pic>
      <p:pic>
        <p:nvPicPr>
          <p:cNvPr id="118" name="Shape 118"/>
          <p:cNvPicPr preferRelativeResize="0"/>
          <p:nvPr/>
        </p:nvPicPr>
        <p:blipFill>
          <a:blip r:embed="rId4">
            <a:alphaModFix/>
          </a:blip>
          <a:stretch>
            <a:fillRect/>
          </a:stretch>
        </p:blipFill>
        <p:spPr>
          <a:xfrm>
            <a:off x="995266" y="1495782"/>
            <a:ext cx="2740150" cy="4237775"/>
          </a:xfrm>
          <a:prstGeom prst="rect">
            <a:avLst/>
          </a:prstGeom>
          <a:noFill/>
          <a:ln>
            <a:noFill/>
          </a:ln>
        </p:spPr>
      </p:pic>
      <p:pic>
        <p:nvPicPr>
          <p:cNvPr id="119" name="Shape 119">
            <a:hlinkClick r:id="rId5" action="ppaction://hlinksldjump"/>
          </p:cNvPr>
          <p:cNvPicPr preferRelativeResize="0"/>
          <p:nvPr/>
        </p:nvPicPr>
        <p:blipFill>
          <a:blip r:embed="rId6">
            <a:alphaModFix/>
          </a:blip>
          <a:stretch>
            <a:fillRect/>
          </a:stretch>
        </p:blipFill>
        <p:spPr>
          <a:xfrm>
            <a:off x="10794679" y="365124"/>
            <a:ext cx="686195" cy="649600"/>
          </a:xfrm>
          <a:prstGeom prst="rect">
            <a:avLst/>
          </a:prstGeom>
          <a:noFill/>
          <a:ln>
            <a:noFill/>
          </a:ln>
        </p:spPr>
      </p:pic>
      <p:pic>
        <p:nvPicPr>
          <p:cNvPr id="2" name="Picture 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287960" y="1993615"/>
            <a:ext cx="3065840" cy="3065840"/>
          </a:xfrm>
          <a:prstGeom prst="rect">
            <a:avLst/>
          </a:prstGeom>
        </p:spPr>
      </p:pic>
    </p:spTree>
  </p:cSld>
  <p:clrMapOvr>
    <a:masterClrMapping/>
  </p:clrMapOvr>
  <p:transition spd="slow" advClick="0">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Shape 124"/>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lnSpc>
                <a:spcPct val="90000"/>
              </a:lnSpc>
              <a:spcBef>
                <a:spcPts val="0"/>
              </a:spcBef>
              <a:buClr>
                <a:schemeClr val="dk1"/>
              </a:buClr>
              <a:buSzPct val="25000"/>
              <a:buFont typeface="Calibri"/>
              <a:buNone/>
            </a:pPr>
            <a:r>
              <a:rPr lang="en-US" sz="4400" b="0" i="0" u="none" strike="noStrike" cap="none" dirty="0">
                <a:solidFill>
                  <a:schemeClr val="dk1"/>
                </a:solidFill>
                <a:latin typeface="Calibri"/>
                <a:ea typeface="Calibri"/>
                <a:cs typeface="Calibri"/>
                <a:sym typeface="Calibri"/>
              </a:rPr>
              <a:t>AUDIO</a:t>
            </a:r>
          </a:p>
        </p:txBody>
      </p:sp>
      <p:sp>
        <p:nvSpPr>
          <p:cNvPr id="125" name="Shape 125"/>
          <p:cNvSpPr txBox="1">
            <a:spLocks noGrp="1"/>
          </p:cNvSpPr>
          <p:nvPr>
            <p:ph idx="1"/>
          </p:nvPr>
        </p:nvSpPr>
        <p:spPr>
          <a:xfrm>
            <a:off x="4256700" y="1825625"/>
            <a:ext cx="7097100" cy="4351500"/>
          </a:xfrm>
          <a:prstGeom prst="rect">
            <a:avLst/>
          </a:prstGeom>
          <a:noFill/>
          <a:ln>
            <a:noFill/>
          </a:ln>
        </p:spPr>
        <p:txBody>
          <a:bodyPr lIns="91425" tIns="45700" rIns="91425" bIns="45700" anchor="t" anchorCtr="0">
            <a:noAutofit/>
          </a:bodyPr>
          <a:lstStyle/>
          <a:p>
            <a:pPr marL="0" lvl="0" indent="-69850" rtl="0">
              <a:lnSpc>
                <a:spcPct val="150000"/>
              </a:lnSpc>
              <a:spcBef>
                <a:spcPts val="1800"/>
              </a:spcBef>
              <a:spcAft>
                <a:spcPts val="1800"/>
              </a:spcAft>
              <a:buClr>
                <a:schemeClr val="dk1"/>
              </a:buClr>
              <a:buSzPct val="78571"/>
              <a:buFont typeface="Arial"/>
              <a:buNone/>
            </a:pPr>
            <a:r>
              <a:rPr lang="en-US" sz="1400" b="1" dirty="0">
                <a:solidFill>
                  <a:schemeClr val="tx1"/>
                </a:solidFill>
                <a:latin typeface="Arial"/>
                <a:ea typeface="Arial"/>
                <a:cs typeface="Arial"/>
                <a:sym typeface="Arial"/>
              </a:rPr>
              <a:t>Audio is one of two senses that we can most easily manipulate with multimedia, the first being sight. It is a very sensual form of media. Used properly it can do tasks as varied as indicating a button has been pressed, to draw attention to a state change, to provide a human connection via soothing voice over or to set an emotional tone with suspenseful or triumphant music.</a:t>
            </a:r>
          </a:p>
          <a:p>
            <a:pPr marL="0" lvl="0" indent="-69850" rtl="0">
              <a:lnSpc>
                <a:spcPct val="150000"/>
              </a:lnSpc>
              <a:spcBef>
                <a:spcPts val="1800"/>
              </a:spcBef>
              <a:spcAft>
                <a:spcPts val="1800"/>
              </a:spcAft>
              <a:buClr>
                <a:schemeClr val="dk1"/>
              </a:buClr>
              <a:buSzPct val="78571"/>
              <a:buFont typeface="Arial"/>
              <a:buNone/>
            </a:pPr>
            <a:r>
              <a:rPr lang="en-US" sz="1400" b="1" dirty="0">
                <a:solidFill>
                  <a:schemeClr val="tx1"/>
                </a:solidFill>
                <a:latin typeface="Arial"/>
                <a:ea typeface="Arial"/>
                <a:cs typeface="Arial"/>
                <a:sym typeface="Arial"/>
              </a:rPr>
              <a:t>Technically the challenge for audio is to limit the file size while maintaining fidelity of the sound wave. In a project where there are many channels of overlapping audio, an additional challenge is in ensuring that the resulting mix blends properly so that the computer can render the sounds.</a:t>
            </a:r>
          </a:p>
        </p:txBody>
      </p:sp>
      <p:pic>
        <p:nvPicPr>
          <p:cNvPr id="126" name="Shape 126">
            <a:hlinkClick r:id="rId3" action="ppaction://hlinksldjump"/>
          </p:cNvPr>
          <p:cNvPicPr preferRelativeResize="0"/>
          <p:nvPr/>
        </p:nvPicPr>
        <p:blipFill>
          <a:blip r:embed="rId4">
            <a:alphaModFix/>
          </a:blip>
          <a:stretch>
            <a:fillRect/>
          </a:stretch>
        </p:blipFill>
        <p:spPr>
          <a:xfrm>
            <a:off x="10794679" y="365124"/>
            <a:ext cx="686195" cy="649600"/>
          </a:xfrm>
          <a:prstGeom prst="rect">
            <a:avLst/>
          </a:prstGeom>
          <a:noFill/>
          <a:ln>
            <a:noFill/>
          </a:ln>
        </p:spPr>
      </p:pic>
      <p:pic>
        <p:nvPicPr>
          <p:cNvPr id="127" name="Shape 127">
            <a:hlinkClick r:id="rId5" action="ppaction://hlinksldjump"/>
          </p:cNvPr>
          <p:cNvPicPr preferRelativeResize="0"/>
          <p:nvPr/>
        </p:nvPicPr>
        <p:blipFill>
          <a:blip r:embed="rId6">
            <a:alphaModFix/>
          </a:blip>
          <a:stretch>
            <a:fillRect/>
          </a:stretch>
        </p:blipFill>
        <p:spPr>
          <a:xfrm>
            <a:off x="1477712" y="2236725"/>
            <a:ext cx="1990725" cy="2857500"/>
          </a:xfrm>
          <a:prstGeom prst="rect">
            <a:avLst/>
          </a:prstGeom>
          <a:noFill/>
          <a:ln>
            <a:noFill/>
          </a:ln>
        </p:spPr>
      </p:pic>
    </p:spTree>
  </p:cSld>
  <p:clrMapOvr>
    <a:masterClrMapping/>
  </p:clrMapOvr>
  <p:transition spd="slow" advClick="0">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Shape 132"/>
          <p:cNvSpPr txBox="1">
            <a:spLocks noGrp="1"/>
          </p:cNvSpPr>
          <p:nvPr>
            <p:ph type="title"/>
          </p:nvPr>
        </p:nvSpPr>
        <p:spPr>
          <a:prstGeom prst="rect">
            <a:avLst/>
          </a:prstGeom>
        </p:spPr>
        <p:txBody>
          <a:bodyPr lIns="121900" tIns="121900" rIns="121900" bIns="121900" anchor="ctr" anchorCtr="0">
            <a:noAutofit/>
          </a:bodyPr>
          <a:lstStyle/>
          <a:p>
            <a:pPr lvl="0" algn="ctr">
              <a:spcBef>
                <a:spcPts val="0"/>
              </a:spcBef>
              <a:buNone/>
            </a:pPr>
            <a:r>
              <a:rPr lang="en-US" dirty="0"/>
              <a:t>AUDIO (Part 2)</a:t>
            </a:r>
          </a:p>
        </p:txBody>
      </p:sp>
      <p:pic>
        <p:nvPicPr>
          <p:cNvPr id="3" name="Picture 2"/>
          <p:cNvPicPr>
            <a:picLocks noChangeAspect="1"/>
          </p:cNvPicPr>
          <p:nvPr/>
        </p:nvPicPr>
        <p:blipFill>
          <a:blip r:embed="rId3"/>
          <a:stretch>
            <a:fillRect/>
          </a:stretch>
        </p:blipFill>
        <p:spPr>
          <a:xfrm>
            <a:off x="8539874" y="2497848"/>
            <a:ext cx="2194750" cy="2200847"/>
          </a:xfrm>
          <a:prstGeom prst="rect">
            <a:avLst/>
          </a:prstGeom>
        </p:spPr>
      </p:pic>
      <p:pic>
        <p:nvPicPr>
          <p:cNvPr id="134" name="Shape 134">
            <a:hlinkClick r:id="rId4" action="ppaction://hlinksldjump"/>
          </p:cNvPr>
          <p:cNvPicPr preferRelativeResize="0"/>
          <p:nvPr/>
        </p:nvPicPr>
        <p:blipFill>
          <a:blip r:embed="rId5">
            <a:alphaModFix/>
          </a:blip>
          <a:stretch>
            <a:fillRect/>
          </a:stretch>
        </p:blipFill>
        <p:spPr>
          <a:xfrm>
            <a:off x="10794679" y="365124"/>
            <a:ext cx="686195" cy="649600"/>
          </a:xfrm>
          <a:prstGeom prst="rect">
            <a:avLst/>
          </a:prstGeom>
          <a:noFill/>
          <a:ln>
            <a:noFill/>
          </a:ln>
        </p:spPr>
      </p:pic>
      <p:pic>
        <p:nvPicPr>
          <p:cNvPr id="2" name="Picture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1208" y="2497848"/>
            <a:ext cx="2197865" cy="2197865"/>
          </a:xfrm>
          <a:prstGeom prst="rect">
            <a:avLst/>
          </a:prstGeom>
        </p:spPr>
      </p:pic>
      <p:pic>
        <p:nvPicPr>
          <p:cNvPr id="6" name="Pictur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71663" y="2631196"/>
            <a:ext cx="2197865" cy="2197865"/>
          </a:xfrm>
          <a:prstGeom prst="rect">
            <a:avLst/>
          </a:prstGeom>
        </p:spPr>
      </p:pic>
    </p:spTree>
  </p:cSld>
  <p:clrMapOvr>
    <a:masterClrMapping/>
  </p:clrMapOvr>
  <p:transition spd="slow" advClick="0">
    <p:cut/>
  </p:transition>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74</TotalTime>
  <Words>1051</Words>
  <Application>Microsoft Office PowerPoint</Application>
  <PresentationFormat>Widescreen</PresentationFormat>
  <Paragraphs>61</Paragraphs>
  <Slides>16</Slides>
  <Notes>14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Trebuchet MS</vt:lpstr>
      <vt:lpstr>Wingdings 3</vt:lpstr>
      <vt:lpstr>Facet</vt:lpstr>
      <vt:lpstr>Interactive Multimedia and You!</vt:lpstr>
      <vt:lpstr>What IS Interactive Multimedia?</vt:lpstr>
      <vt:lpstr>The 5 Building Blocks of IMM</vt:lpstr>
      <vt:lpstr>TEXT</vt:lpstr>
      <vt:lpstr>TEXT (Part 2)</vt:lpstr>
      <vt:lpstr>IMAGES</vt:lpstr>
      <vt:lpstr>IMAGES (Part 2)</vt:lpstr>
      <vt:lpstr>AUDIO</vt:lpstr>
      <vt:lpstr>AUDIO (Part 2)</vt:lpstr>
      <vt:lpstr>ANIMATION</vt:lpstr>
      <vt:lpstr>ANIMATION (Part 2)</vt:lpstr>
      <vt:lpstr>VIDEO</vt:lpstr>
      <vt:lpstr>VIDEO (Part 2)</vt:lpstr>
      <vt:lpstr>Hardware</vt:lpstr>
      <vt:lpstr>Software</vt:lpstr>
      <vt:lpstr>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Interactive Multimedia and You!</dc:title>
  <cp:lastModifiedBy>JackmanXD</cp:lastModifiedBy>
  <cp:revision>15</cp:revision>
  <dcterms:modified xsi:type="dcterms:W3CDTF">2016-11-16T19:41:41Z</dcterms:modified>
</cp:coreProperties>
</file>