
<file path=[Content_Types].xml><?xml version="1.0" encoding="utf-8"?>
<Types xmlns="http://schemas.openxmlformats.org/package/2006/content-types">
  <Default Extension="png" ContentType="image/png"/>
  <Default Extension="jpeg" ContentType="image/jpeg"/>
  <Default Extension="m4a" ContentType="audio/mp4"/>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5" r:id="rId6"/>
    <p:sldId id="264" r:id="rId7"/>
    <p:sldId id="266" r:id="rId8"/>
    <p:sldId id="267" r:id="rId9"/>
    <p:sldId id="260" r:id="rId10"/>
    <p:sldId id="268" r:id="rId11"/>
    <p:sldId id="269" r:id="rId12"/>
    <p:sldId id="270" r:id="rId13"/>
    <p:sldId id="271" r:id="rId14"/>
    <p:sldId id="261" r:id="rId15"/>
    <p:sldId id="272" r:id="rId16"/>
    <p:sldId id="273" r:id="rId17"/>
    <p:sldId id="274" r:id="rId18"/>
    <p:sldId id="275" r:id="rId19"/>
    <p:sldId id="262" r:id="rId20"/>
    <p:sldId id="276" r:id="rId21"/>
    <p:sldId id="277" r:id="rId22"/>
    <p:sldId id="278" r:id="rId23"/>
    <p:sldId id="263" r:id="rId24"/>
    <p:sldId id="280" r:id="rId25"/>
    <p:sldId id="281" r:id="rId26"/>
    <p:sldId id="282" r:id="rId27"/>
    <p:sldId id="283" r:id="rId28"/>
    <p:sldId id="284" r:id="rId29"/>
    <p:sldId id="285" r:id="rId30"/>
    <p:sldId id="286" r:id="rId31"/>
    <p:sldId id="287" r:id="rId32"/>
    <p:sldId id="288" r:id="rId33"/>
    <p:sldId id="289" r:id="rId3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7" d="100"/>
          <a:sy n="87" d="100"/>
        </p:scale>
        <p:origin x="528"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iagrams/_rels/data1.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slide" Target="../slides/slide9.xml"/><Relationship Id="rId1" Type="http://schemas.openxmlformats.org/officeDocument/2006/relationships/slide" Target="../slides/slide4.xml"/></Relationships>
</file>

<file path=ppt/diagrams/_rels/data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slide" Target="../slides/slide19.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623640E-F361-4E4A-8595-E678B25FAF98}"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0D0E19CB-637D-4047-887A-3B1BE33EB898}">
      <dgm:prSet phldrT="[Text]"/>
      <dgm:spPr/>
      <dgm:t>
        <a:bodyPr/>
        <a:lstStyle/>
        <a:p>
          <a:r>
            <a:rPr lang="en-US" u="none" dirty="0">
              <a:solidFill>
                <a:schemeClr val="tx1"/>
              </a:solidFill>
            </a:rPr>
            <a:t>Text</a:t>
          </a: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89807B5F-FC59-46BC-827F-7A145BC8141C}" type="parTrans" cxnId="{E9175DF4-CF6A-4BFC-B3E5-496A93925047}">
      <dgm:prSet/>
      <dgm:spPr/>
      <dgm:t>
        <a:bodyPr/>
        <a:lstStyle/>
        <a:p>
          <a:endParaRPr lang="en-US"/>
        </a:p>
      </dgm:t>
    </dgm:pt>
    <dgm:pt modelId="{150D2B1D-586C-4091-8029-66EED7C26F90}" type="sibTrans" cxnId="{E9175DF4-CF6A-4BFC-B3E5-496A93925047}">
      <dgm:prSet/>
      <dgm:spPr/>
      <dgm:t>
        <a:bodyPr/>
        <a:lstStyle/>
        <a:p>
          <a:endParaRPr lang="en-US"/>
        </a:p>
      </dgm:t>
    </dgm:pt>
    <dgm:pt modelId="{DABA791B-8733-4317-9CBC-E7CFDFBA5FC2}">
      <dgm:prSet phldrT="[Text]"/>
      <dgm:spPr/>
      <dgm:t>
        <a:bodyPr/>
        <a:lstStyle/>
        <a:p>
          <a:r>
            <a:rPr lang="en-US" dirty="0"/>
            <a:t>Images</a:t>
          </a: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F626C1D8-F903-4CE7-8529-CA903343E358}" type="parTrans" cxnId="{96351BD0-8DCA-488A-AC58-DAE4D07FD31C}">
      <dgm:prSet/>
      <dgm:spPr/>
      <dgm:t>
        <a:bodyPr/>
        <a:lstStyle/>
        <a:p>
          <a:endParaRPr lang="en-US"/>
        </a:p>
      </dgm:t>
    </dgm:pt>
    <dgm:pt modelId="{C9CA1855-D711-460D-BE72-6A43C4780610}" type="sibTrans" cxnId="{96351BD0-8DCA-488A-AC58-DAE4D07FD31C}">
      <dgm:prSet/>
      <dgm:spPr/>
      <dgm:t>
        <a:bodyPr/>
        <a:lstStyle/>
        <a:p>
          <a:endParaRPr lang="en-US"/>
        </a:p>
      </dgm:t>
    </dgm:pt>
    <dgm:pt modelId="{ED26214E-8012-4D4D-9281-3B173430E866}">
      <dgm:prSet phldrT="[Text]"/>
      <dgm:spPr/>
      <dgm:t>
        <a:bodyPr/>
        <a:lstStyle/>
        <a:p>
          <a:r>
            <a:rPr lang="en-US" dirty="0"/>
            <a:t>Audio</a:t>
          </a:r>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0DC30CC8-DE3A-4088-8EA1-6AF13C1D4219}" type="parTrans" cxnId="{DDB6DFB6-E1B9-41CE-87E8-5A3C23330325}">
      <dgm:prSet/>
      <dgm:spPr/>
      <dgm:t>
        <a:bodyPr/>
        <a:lstStyle/>
        <a:p>
          <a:endParaRPr lang="en-US"/>
        </a:p>
      </dgm:t>
    </dgm:pt>
    <dgm:pt modelId="{ECCAA7F8-34E3-4D79-9A53-29AA0825D5AE}" type="sibTrans" cxnId="{DDB6DFB6-E1B9-41CE-87E8-5A3C23330325}">
      <dgm:prSet/>
      <dgm:spPr/>
      <dgm:t>
        <a:bodyPr/>
        <a:lstStyle/>
        <a:p>
          <a:endParaRPr lang="en-US"/>
        </a:p>
      </dgm:t>
    </dgm:pt>
    <dgm:pt modelId="{17F04C4A-55CB-408D-AB63-BD0443D163DD}" type="pres">
      <dgm:prSet presAssocID="{8623640E-F361-4E4A-8595-E678B25FAF98}" presName="Name0" presStyleCnt="0">
        <dgm:presLayoutVars>
          <dgm:chMax val="7"/>
          <dgm:chPref val="7"/>
          <dgm:dir/>
        </dgm:presLayoutVars>
      </dgm:prSet>
      <dgm:spPr/>
    </dgm:pt>
    <dgm:pt modelId="{5FD43DFC-9128-4A94-BD47-1B45B89E87F1}" type="pres">
      <dgm:prSet presAssocID="{8623640E-F361-4E4A-8595-E678B25FAF98}" presName="Name1" presStyleCnt="0"/>
      <dgm:spPr/>
    </dgm:pt>
    <dgm:pt modelId="{50514F0F-E199-4D17-9B2D-CCF1F1A72AE3}" type="pres">
      <dgm:prSet presAssocID="{8623640E-F361-4E4A-8595-E678B25FAF98}" presName="cycle" presStyleCnt="0"/>
      <dgm:spPr/>
    </dgm:pt>
    <dgm:pt modelId="{3F02094E-AFF7-4703-AACC-C4CB9529B941}" type="pres">
      <dgm:prSet presAssocID="{8623640E-F361-4E4A-8595-E678B25FAF98}" presName="srcNode" presStyleLbl="node1" presStyleIdx="0" presStyleCnt="3"/>
      <dgm:spPr/>
    </dgm:pt>
    <dgm:pt modelId="{8D18B84D-E34C-4FD9-A6DC-8DC72BF96524}" type="pres">
      <dgm:prSet presAssocID="{8623640E-F361-4E4A-8595-E678B25FAF98}" presName="conn" presStyleLbl="parChTrans1D2" presStyleIdx="0" presStyleCnt="1"/>
      <dgm:spPr/>
    </dgm:pt>
    <dgm:pt modelId="{E45BEA30-31DD-4064-8A84-36C34E1D8F38}" type="pres">
      <dgm:prSet presAssocID="{8623640E-F361-4E4A-8595-E678B25FAF98}" presName="extraNode" presStyleLbl="node1" presStyleIdx="0" presStyleCnt="3"/>
      <dgm:spPr/>
    </dgm:pt>
    <dgm:pt modelId="{C1286F58-90FE-450E-AC23-8177FA52F1FB}" type="pres">
      <dgm:prSet presAssocID="{8623640E-F361-4E4A-8595-E678B25FAF98}" presName="dstNode" presStyleLbl="node1" presStyleIdx="0" presStyleCnt="3"/>
      <dgm:spPr/>
    </dgm:pt>
    <dgm:pt modelId="{37CB5D61-8B17-43F1-9152-83FD41D379C3}" type="pres">
      <dgm:prSet presAssocID="{0D0E19CB-637D-4047-887A-3B1BE33EB898}" presName="text_1" presStyleLbl="node1" presStyleIdx="0" presStyleCnt="3">
        <dgm:presLayoutVars>
          <dgm:bulletEnabled val="1"/>
        </dgm:presLayoutVars>
      </dgm:prSet>
      <dgm:spPr/>
    </dgm:pt>
    <dgm:pt modelId="{35FFCAA4-FB09-418F-9B06-C4267F6E71AB}" type="pres">
      <dgm:prSet presAssocID="{0D0E19CB-637D-4047-887A-3B1BE33EB898}" presName="accent_1" presStyleCnt="0"/>
      <dgm:spPr/>
    </dgm:pt>
    <dgm:pt modelId="{5916AB7D-E8A0-49AE-A157-DCEBFC153E05}" type="pres">
      <dgm:prSet presAssocID="{0D0E19CB-637D-4047-887A-3B1BE33EB898}" presName="accentRepeatNode" presStyleLbl="solidFgAcc1" presStyleIdx="0" presStyleCnt="3"/>
      <dgm:spPr/>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196C2C64-6BFA-4443-9BB8-A1783D807DEF}" type="pres">
      <dgm:prSet presAssocID="{DABA791B-8733-4317-9CBC-E7CFDFBA5FC2}" presName="text_2" presStyleLbl="node1" presStyleIdx="1" presStyleCnt="3">
        <dgm:presLayoutVars>
          <dgm:bulletEnabled val="1"/>
        </dgm:presLayoutVars>
      </dgm:prSet>
      <dgm:spPr/>
    </dgm:pt>
    <dgm:pt modelId="{D82EDC92-7D53-449F-A6A7-5F44FE91F8AE}" type="pres">
      <dgm:prSet presAssocID="{DABA791B-8733-4317-9CBC-E7CFDFBA5FC2}" presName="accent_2" presStyleCnt="0"/>
      <dgm:spPr/>
    </dgm:pt>
    <dgm:pt modelId="{899A782E-0FCF-450D-8F87-AC4C5F7F527E}" type="pres">
      <dgm:prSet presAssocID="{DABA791B-8733-4317-9CBC-E7CFDFBA5FC2}" presName="accentRepeatNode" presStyleLbl="solidFgAcc1" presStyleIdx="1" presStyleCnt="3"/>
      <dgm:spPr/>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41D02E3E-D0D3-4B26-8C2B-3C099B4777FB}" type="pres">
      <dgm:prSet presAssocID="{ED26214E-8012-4D4D-9281-3B173430E866}" presName="text_3" presStyleLbl="node1" presStyleIdx="2" presStyleCnt="3">
        <dgm:presLayoutVars>
          <dgm:bulletEnabled val="1"/>
        </dgm:presLayoutVars>
      </dgm:prSet>
      <dgm:spPr/>
    </dgm:pt>
    <dgm:pt modelId="{B688E316-4781-4878-BEEC-AEA2BD309E28}" type="pres">
      <dgm:prSet presAssocID="{ED26214E-8012-4D4D-9281-3B173430E866}" presName="accent_3" presStyleCnt="0"/>
      <dgm:spPr/>
    </dgm:pt>
    <dgm:pt modelId="{0D0B2961-4C86-48AA-89FB-C73B176F6E1A}" type="pres">
      <dgm:prSet presAssocID="{ED26214E-8012-4D4D-9281-3B173430E866}" presName="accentRepeatNode" presStyleLbl="solidFgAcc1" presStyleIdx="2" presStyleCnt="3"/>
      <dgm:spPr/>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Lst>
  <dgm:cxnLst>
    <dgm:cxn modelId="{E9175DF4-CF6A-4BFC-B3E5-496A93925047}" srcId="{8623640E-F361-4E4A-8595-E678B25FAF98}" destId="{0D0E19CB-637D-4047-887A-3B1BE33EB898}" srcOrd="0" destOrd="0" parTransId="{89807B5F-FC59-46BC-827F-7A145BC8141C}" sibTransId="{150D2B1D-586C-4091-8029-66EED7C26F90}"/>
    <dgm:cxn modelId="{B2066D51-C160-478B-9D58-224C851F78EC}" type="presOf" srcId="{150D2B1D-586C-4091-8029-66EED7C26F90}" destId="{8D18B84D-E34C-4FD9-A6DC-8DC72BF96524}" srcOrd="0" destOrd="0" presId="urn:microsoft.com/office/officeart/2008/layout/VerticalCurvedList"/>
    <dgm:cxn modelId="{FD53FC90-8E9A-4D35-A3BA-5EEB9A21E27F}" type="presOf" srcId="{0D0E19CB-637D-4047-887A-3B1BE33EB898}" destId="{37CB5D61-8B17-43F1-9152-83FD41D379C3}" srcOrd="0" destOrd="0" presId="urn:microsoft.com/office/officeart/2008/layout/VerticalCurvedList"/>
    <dgm:cxn modelId="{93CE8350-8FC5-4146-8EA5-7A85DBE834ED}" type="presOf" srcId="{DABA791B-8733-4317-9CBC-E7CFDFBA5FC2}" destId="{196C2C64-6BFA-4443-9BB8-A1783D807DEF}" srcOrd="0" destOrd="0" presId="urn:microsoft.com/office/officeart/2008/layout/VerticalCurvedList"/>
    <dgm:cxn modelId="{96351BD0-8DCA-488A-AC58-DAE4D07FD31C}" srcId="{8623640E-F361-4E4A-8595-E678B25FAF98}" destId="{DABA791B-8733-4317-9CBC-E7CFDFBA5FC2}" srcOrd="1" destOrd="0" parTransId="{F626C1D8-F903-4CE7-8529-CA903343E358}" sibTransId="{C9CA1855-D711-460D-BE72-6A43C4780610}"/>
    <dgm:cxn modelId="{FA95DDC5-DE43-44F5-9FA8-2C7B0B012E8A}" type="presOf" srcId="{ED26214E-8012-4D4D-9281-3B173430E866}" destId="{41D02E3E-D0D3-4B26-8C2B-3C099B4777FB}" srcOrd="0" destOrd="0" presId="urn:microsoft.com/office/officeart/2008/layout/VerticalCurvedList"/>
    <dgm:cxn modelId="{DDB6DFB6-E1B9-41CE-87E8-5A3C23330325}" srcId="{8623640E-F361-4E4A-8595-E678B25FAF98}" destId="{ED26214E-8012-4D4D-9281-3B173430E866}" srcOrd="2" destOrd="0" parTransId="{0DC30CC8-DE3A-4088-8EA1-6AF13C1D4219}" sibTransId="{ECCAA7F8-34E3-4D79-9A53-29AA0825D5AE}"/>
    <dgm:cxn modelId="{CC6D1CD7-6604-4434-BD9D-B00ECB60A313}" type="presOf" srcId="{8623640E-F361-4E4A-8595-E678B25FAF98}" destId="{17F04C4A-55CB-408D-AB63-BD0443D163DD}" srcOrd="0" destOrd="0" presId="urn:microsoft.com/office/officeart/2008/layout/VerticalCurvedList"/>
    <dgm:cxn modelId="{A92A5B09-34ED-42DD-9E19-2DFE3C916D0D}" type="presParOf" srcId="{17F04C4A-55CB-408D-AB63-BD0443D163DD}" destId="{5FD43DFC-9128-4A94-BD47-1B45B89E87F1}" srcOrd="0" destOrd="0" presId="urn:microsoft.com/office/officeart/2008/layout/VerticalCurvedList"/>
    <dgm:cxn modelId="{C6DB3EB2-8ADB-437C-A4FB-F1AB8901FC32}" type="presParOf" srcId="{5FD43DFC-9128-4A94-BD47-1B45B89E87F1}" destId="{50514F0F-E199-4D17-9B2D-CCF1F1A72AE3}" srcOrd="0" destOrd="0" presId="urn:microsoft.com/office/officeart/2008/layout/VerticalCurvedList"/>
    <dgm:cxn modelId="{3B4A4829-ED08-4067-9316-84A609F33776}" type="presParOf" srcId="{50514F0F-E199-4D17-9B2D-CCF1F1A72AE3}" destId="{3F02094E-AFF7-4703-AACC-C4CB9529B941}" srcOrd="0" destOrd="0" presId="urn:microsoft.com/office/officeart/2008/layout/VerticalCurvedList"/>
    <dgm:cxn modelId="{2675F314-241F-4199-998E-F2FD72593D8C}" type="presParOf" srcId="{50514F0F-E199-4D17-9B2D-CCF1F1A72AE3}" destId="{8D18B84D-E34C-4FD9-A6DC-8DC72BF96524}" srcOrd="1" destOrd="0" presId="urn:microsoft.com/office/officeart/2008/layout/VerticalCurvedList"/>
    <dgm:cxn modelId="{EC7AD167-1394-4646-8D5D-D8807C40BD8C}" type="presParOf" srcId="{50514F0F-E199-4D17-9B2D-CCF1F1A72AE3}" destId="{E45BEA30-31DD-4064-8A84-36C34E1D8F38}" srcOrd="2" destOrd="0" presId="urn:microsoft.com/office/officeart/2008/layout/VerticalCurvedList"/>
    <dgm:cxn modelId="{75921F0B-2A80-47ED-8BE8-F43633AC29A7}" type="presParOf" srcId="{50514F0F-E199-4D17-9B2D-CCF1F1A72AE3}" destId="{C1286F58-90FE-450E-AC23-8177FA52F1FB}" srcOrd="3" destOrd="0" presId="urn:microsoft.com/office/officeart/2008/layout/VerticalCurvedList"/>
    <dgm:cxn modelId="{EE20D0C1-C8B0-4435-ABE8-969951D4F266}" type="presParOf" srcId="{5FD43DFC-9128-4A94-BD47-1B45B89E87F1}" destId="{37CB5D61-8B17-43F1-9152-83FD41D379C3}" srcOrd="1" destOrd="0" presId="urn:microsoft.com/office/officeart/2008/layout/VerticalCurvedList"/>
    <dgm:cxn modelId="{82E83D8A-53E8-45DE-8987-1AC2D44AB623}" type="presParOf" srcId="{5FD43DFC-9128-4A94-BD47-1B45B89E87F1}" destId="{35FFCAA4-FB09-418F-9B06-C4267F6E71AB}" srcOrd="2" destOrd="0" presId="urn:microsoft.com/office/officeart/2008/layout/VerticalCurvedList"/>
    <dgm:cxn modelId="{DD7F3E0F-F737-4D1D-AD48-B04B7D41AFD1}" type="presParOf" srcId="{35FFCAA4-FB09-418F-9B06-C4267F6E71AB}" destId="{5916AB7D-E8A0-49AE-A157-DCEBFC153E05}" srcOrd="0" destOrd="0" presId="urn:microsoft.com/office/officeart/2008/layout/VerticalCurvedList"/>
    <dgm:cxn modelId="{4F5A54C0-0DF2-4F48-AE4B-7978DA5C14F8}" type="presParOf" srcId="{5FD43DFC-9128-4A94-BD47-1B45B89E87F1}" destId="{196C2C64-6BFA-4443-9BB8-A1783D807DEF}" srcOrd="3" destOrd="0" presId="urn:microsoft.com/office/officeart/2008/layout/VerticalCurvedList"/>
    <dgm:cxn modelId="{21A24B85-682A-4A01-ACE9-89A3BAD98AF3}" type="presParOf" srcId="{5FD43DFC-9128-4A94-BD47-1B45B89E87F1}" destId="{D82EDC92-7D53-449F-A6A7-5F44FE91F8AE}" srcOrd="4" destOrd="0" presId="urn:microsoft.com/office/officeart/2008/layout/VerticalCurvedList"/>
    <dgm:cxn modelId="{23CDE68B-F201-4212-9787-157C8C86606B}" type="presParOf" srcId="{D82EDC92-7D53-449F-A6A7-5F44FE91F8AE}" destId="{899A782E-0FCF-450D-8F87-AC4C5F7F527E}" srcOrd="0" destOrd="0" presId="urn:microsoft.com/office/officeart/2008/layout/VerticalCurvedList"/>
    <dgm:cxn modelId="{AD986951-D17B-4456-AEFC-C9DF32B5822F}" type="presParOf" srcId="{5FD43DFC-9128-4A94-BD47-1B45B89E87F1}" destId="{41D02E3E-D0D3-4B26-8C2B-3C099B4777FB}" srcOrd="5" destOrd="0" presId="urn:microsoft.com/office/officeart/2008/layout/VerticalCurvedList"/>
    <dgm:cxn modelId="{893EA806-D388-46F0-9FC2-F0E8D2EE7CAA}" type="presParOf" srcId="{5FD43DFC-9128-4A94-BD47-1B45B89E87F1}" destId="{B688E316-4781-4878-BEEC-AEA2BD309E28}" srcOrd="6" destOrd="0" presId="urn:microsoft.com/office/officeart/2008/layout/VerticalCurvedList"/>
    <dgm:cxn modelId="{2D2FBE47-3EDD-4938-8969-446309899129}" type="presParOf" srcId="{B688E316-4781-4878-BEEC-AEA2BD309E28}" destId="{0D0B2961-4C86-48AA-89FB-C73B176F6E1A}"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623640E-F361-4E4A-8595-E678B25FAF98}"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9BCB5432-6526-42F9-AF0A-C94E4295A5C4}">
      <dgm:prSet phldrT="[Text]"/>
      <dgm:spPr/>
      <dgm:t>
        <a:bodyPr/>
        <a:lstStyle/>
        <a:p>
          <a:r>
            <a:rPr lang="en-US" dirty="0"/>
            <a:t>Animation</a:t>
          </a: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BA255AAD-2B8D-46A7-A4A8-DCDCFA52E42F}" type="parTrans" cxnId="{C0C4B135-3E66-4470-AB11-50AACA3B7BFE}">
      <dgm:prSet/>
      <dgm:spPr/>
      <dgm:t>
        <a:bodyPr/>
        <a:lstStyle/>
        <a:p>
          <a:endParaRPr lang="en-US"/>
        </a:p>
      </dgm:t>
    </dgm:pt>
    <dgm:pt modelId="{20D747FD-FA23-4834-87A9-1868499A597B}" type="sibTrans" cxnId="{C0C4B135-3E66-4470-AB11-50AACA3B7BFE}">
      <dgm:prSet/>
      <dgm:spPr/>
      <dgm:t>
        <a:bodyPr/>
        <a:lstStyle/>
        <a:p>
          <a:endParaRPr lang="en-US"/>
        </a:p>
      </dgm:t>
    </dgm:pt>
    <dgm:pt modelId="{0DF5B55B-770D-44FE-8DE6-1086B8C6E540}">
      <dgm:prSet phldrT="[Text]"/>
      <dgm:spPr/>
      <dgm:t>
        <a:bodyPr/>
        <a:lstStyle/>
        <a:p>
          <a:r>
            <a:rPr lang="en-US" dirty="0"/>
            <a:t>Video</a:t>
          </a: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5B7B6A7A-7B71-4CCA-99EA-BF6607E79AFF}" type="parTrans" cxnId="{06B0DED9-4F30-4E9C-8476-4F749BD749D7}">
      <dgm:prSet/>
      <dgm:spPr/>
      <dgm:t>
        <a:bodyPr/>
        <a:lstStyle/>
        <a:p>
          <a:endParaRPr lang="en-US"/>
        </a:p>
      </dgm:t>
    </dgm:pt>
    <dgm:pt modelId="{2D98150B-1634-4F85-94E7-79868C5A36E7}" type="sibTrans" cxnId="{06B0DED9-4F30-4E9C-8476-4F749BD749D7}">
      <dgm:prSet/>
      <dgm:spPr/>
      <dgm:t>
        <a:bodyPr/>
        <a:lstStyle/>
        <a:p>
          <a:endParaRPr lang="en-US"/>
        </a:p>
      </dgm:t>
    </dgm:pt>
    <dgm:pt modelId="{17F04C4A-55CB-408D-AB63-BD0443D163DD}" type="pres">
      <dgm:prSet presAssocID="{8623640E-F361-4E4A-8595-E678B25FAF98}" presName="Name0" presStyleCnt="0">
        <dgm:presLayoutVars>
          <dgm:chMax val="7"/>
          <dgm:chPref val="7"/>
          <dgm:dir/>
        </dgm:presLayoutVars>
      </dgm:prSet>
      <dgm:spPr/>
    </dgm:pt>
    <dgm:pt modelId="{5FD43DFC-9128-4A94-BD47-1B45B89E87F1}" type="pres">
      <dgm:prSet presAssocID="{8623640E-F361-4E4A-8595-E678B25FAF98}" presName="Name1" presStyleCnt="0"/>
      <dgm:spPr/>
    </dgm:pt>
    <dgm:pt modelId="{50514F0F-E199-4D17-9B2D-CCF1F1A72AE3}" type="pres">
      <dgm:prSet presAssocID="{8623640E-F361-4E4A-8595-E678B25FAF98}" presName="cycle" presStyleCnt="0"/>
      <dgm:spPr/>
    </dgm:pt>
    <dgm:pt modelId="{3F02094E-AFF7-4703-AACC-C4CB9529B941}" type="pres">
      <dgm:prSet presAssocID="{8623640E-F361-4E4A-8595-E678B25FAF98}" presName="srcNode" presStyleLbl="node1" presStyleIdx="0" presStyleCnt="2"/>
      <dgm:spPr/>
    </dgm:pt>
    <dgm:pt modelId="{8D18B84D-E34C-4FD9-A6DC-8DC72BF96524}" type="pres">
      <dgm:prSet presAssocID="{8623640E-F361-4E4A-8595-E678B25FAF98}" presName="conn" presStyleLbl="parChTrans1D2" presStyleIdx="0" presStyleCnt="1"/>
      <dgm:spPr/>
    </dgm:pt>
    <dgm:pt modelId="{E45BEA30-31DD-4064-8A84-36C34E1D8F38}" type="pres">
      <dgm:prSet presAssocID="{8623640E-F361-4E4A-8595-E678B25FAF98}" presName="extraNode" presStyleLbl="node1" presStyleIdx="0" presStyleCnt="2"/>
      <dgm:spPr/>
    </dgm:pt>
    <dgm:pt modelId="{C1286F58-90FE-450E-AC23-8177FA52F1FB}" type="pres">
      <dgm:prSet presAssocID="{8623640E-F361-4E4A-8595-E678B25FAF98}" presName="dstNode" presStyleLbl="node1" presStyleIdx="0" presStyleCnt="2"/>
      <dgm:spPr/>
    </dgm:pt>
    <dgm:pt modelId="{9381FBB6-CB21-4AA4-AA73-89B6721FDB62}" type="pres">
      <dgm:prSet presAssocID="{9BCB5432-6526-42F9-AF0A-C94E4295A5C4}" presName="text_1" presStyleLbl="node1" presStyleIdx="0" presStyleCnt="2" custLinFactNeighborX="332" custLinFactNeighborY="829">
        <dgm:presLayoutVars>
          <dgm:bulletEnabled val="1"/>
        </dgm:presLayoutVars>
      </dgm:prSet>
      <dgm:spPr/>
    </dgm:pt>
    <dgm:pt modelId="{2B626E44-A03F-4B8A-9958-B8A10EF54133}" type="pres">
      <dgm:prSet presAssocID="{9BCB5432-6526-42F9-AF0A-C94E4295A5C4}" presName="accent_1" presStyleCnt="0"/>
      <dgm:spPr/>
    </dgm:pt>
    <dgm:pt modelId="{BA76FB4C-38C7-46D0-9E34-71CF036EF41B}" type="pres">
      <dgm:prSet presAssocID="{9BCB5432-6526-42F9-AF0A-C94E4295A5C4}" presName="accentRepeatNode" presStyleLbl="solidFgAcc1" presStyleIdx="0" presStyleCnt="2"/>
      <dgm:spPr/>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20A1DA18-8A91-413B-84F9-5DEF1FE2C8AA}" type="pres">
      <dgm:prSet presAssocID="{0DF5B55B-770D-44FE-8DE6-1086B8C6E540}" presName="text_2" presStyleLbl="node1" presStyleIdx="1" presStyleCnt="2">
        <dgm:presLayoutVars>
          <dgm:bulletEnabled val="1"/>
        </dgm:presLayoutVars>
      </dgm:prSet>
      <dgm:spPr/>
    </dgm:pt>
    <dgm:pt modelId="{903508A5-4950-42DF-B10A-2665A981D9FC}" type="pres">
      <dgm:prSet presAssocID="{0DF5B55B-770D-44FE-8DE6-1086B8C6E540}" presName="accent_2" presStyleCnt="0"/>
      <dgm:spPr/>
    </dgm:pt>
    <dgm:pt modelId="{3D053B06-7289-4D0E-B1F0-86115EF56777}" type="pres">
      <dgm:prSet presAssocID="{0DF5B55B-770D-44FE-8DE6-1086B8C6E540}" presName="accentRepeatNode" presStyleLbl="solidFgAcc1" presStyleIdx="1" presStyleCnt="2"/>
      <dgm:spPr/>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Lst>
  <dgm:cxnLst>
    <dgm:cxn modelId="{7F524940-02CF-47A9-B36C-161D1B9E03BA}" type="presOf" srcId="{9BCB5432-6526-42F9-AF0A-C94E4295A5C4}" destId="{9381FBB6-CB21-4AA4-AA73-89B6721FDB62}" srcOrd="0" destOrd="0" presId="urn:microsoft.com/office/officeart/2008/layout/VerticalCurvedList"/>
    <dgm:cxn modelId="{C0C4B135-3E66-4470-AB11-50AACA3B7BFE}" srcId="{8623640E-F361-4E4A-8595-E678B25FAF98}" destId="{9BCB5432-6526-42F9-AF0A-C94E4295A5C4}" srcOrd="0" destOrd="0" parTransId="{BA255AAD-2B8D-46A7-A4A8-DCDCFA52E42F}" sibTransId="{20D747FD-FA23-4834-87A9-1868499A597B}"/>
    <dgm:cxn modelId="{9A5D390A-5671-4CB8-A8E4-9FBC6B6F5C2D}" type="presOf" srcId="{20D747FD-FA23-4834-87A9-1868499A597B}" destId="{8D18B84D-E34C-4FD9-A6DC-8DC72BF96524}" srcOrd="0" destOrd="0" presId="urn:microsoft.com/office/officeart/2008/layout/VerticalCurvedList"/>
    <dgm:cxn modelId="{CC6D1CD7-6604-4434-BD9D-B00ECB60A313}" type="presOf" srcId="{8623640E-F361-4E4A-8595-E678B25FAF98}" destId="{17F04C4A-55CB-408D-AB63-BD0443D163DD}" srcOrd="0" destOrd="0" presId="urn:microsoft.com/office/officeart/2008/layout/VerticalCurvedList"/>
    <dgm:cxn modelId="{9F1B5325-9707-4D24-92F3-21BB699461FA}" type="presOf" srcId="{0DF5B55B-770D-44FE-8DE6-1086B8C6E540}" destId="{20A1DA18-8A91-413B-84F9-5DEF1FE2C8AA}" srcOrd="0" destOrd="0" presId="urn:microsoft.com/office/officeart/2008/layout/VerticalCurvedList"/>
    <dgm:cxn modelId="{06B0DED9-4F30-4E9C-8476-4F749BD749D7}" srcId="{8623640E-F361-4E4A-8595-E678B25FAF98}" destId="{0DF5B55B-770D-44FE-8DE6-1086B8C6E540}" srcOrd="1" destOrd="0" parTransId="{5B7B6A7A-7B71-4CCA-99EA-BF6607E79AFF}" sibTransId="{2D98150B-1634-4F85-94E7-79868C5A36E7}"/>
    <dgm:cxn modelId="{A92A5B09-34ED-42DD-9E19-2DFE3C916D0D}" type="presParOf" srcId="{17F04C4A-55CB-408D-AB63-BD0443D163DD}" destId="{5FD43DFC-9128-4A94-BD47-1B45B89E87F1}" srcOrd="0" destOrd="0" presId="urn:microsoft.com/office/officeart/2008/layout/VerticalCurvedList"/>
    <dgm:cxn modelId="{C6DB3EB2-8ADB-437C-A4FB-F1AB8901FC32}" type="presParOf" srcId="{5FD43DFC-9128-4A94-BD47-1B45B89E87F1}" destId="{50514F0F-E199-4D17-9B2D-CCF1F1A72AE3}" srcOrd="0" destOrd="0" presId="urn:microsoft.com/office/officeart/2008/layout/VerticalCurvedList"/>
    <dgm:cxn modelId="{3B4A4829-ED08-4067-9316-84A609F33776}" type="presParOf" srcId="{50514F0F-E199-4D17-9B2D-CCF1F1A72AE3}" destId="{3F02094E-AFF7-4703-AACC-C4CB9529B941}" srcOrd="0" destOrd="0" presId="urn:microsoft.com/office/officeart/2008/layout/VerticalCurvedList"/>
    <dgm:cxn modelId="{2675F314-241F-4199-998E-F2FD72593D8C}" type="presParOf" srcId="{50514F0F-E199-4D17-9B2D-CCF1F1A72AE3}" destId="{8D18B84D-E34C-4FD9-A6DC-8DC72BF96524}" srcOrd="1" destOrd="0" presId="urn:microsoft.com/office/officeart/2008/layout/VerticalCurvedList"/>
    <dgm:cxn modelId="{EC7AD167-1394-4646-8D5D-D8807C40BD8C}" type="presParOf" srcId="{50514F0F-E199-4D17-9B2D-CCF1F1A72AE3}" destId="{E45BEA30-31DD-4064-8A84-36C34E1D8F38}" srcOrd="2" destOrd="0" presId="urn:microsoft.com/office/officeart/2008/layout/VerticalCurvedList"/>
    <dgm:cxn modelId="{75921F0B-2A80-47ED-8BE8-F43633AC29A7}" type="presParOf" srcId="{50514F0F-E199-4D17-9B2D-CCF1F1A72AE3}" destId="{C1286F58-90FE-450E-AC23-8177FA52F1FB}" srcOrd="3" destOrd="0" presId="urn:microsoft.com/office/officeart/2008/layout/VerticalCurvedList"/>
    <dgm:cxn modelId="{DBD9728F-B5B5-4B56-938C-76E26B7A3305}" type="presParOf" srcId="{5FD43DFC-9128-4A94-BD47-1B45B89E87F1}" destId="{9381FBB6-CB21-4AA4-AA73-89B6721FDB62}" srcOrd="1" destOrd="0" presId="urn:microsoft.com/office/officeart/2008/layout/VerticalCurvedList"/>
    <dgm:cxn modelId="{2FED87CB-EB1A-4F85-B8F8-95D208BC01BB}" type="presParOf" srcId="{5FD43DFC-9128-4A94-BD47-1B45B89E87F1}" destId="{2B626E44-A03F-4B8A-9958-B8A10EF54133}" srcOrd="2" destOrd="0" presId="urn:microsoft.com/office/officeart/2008/layout/VerticalCurvedList"/>
    <dgm:cxn modelId="{C284BAA3-29D7-4F62-A2FD-D560DC63A75D}" type="presParOf" srcId="{2B626E44-A03F-4B8A-9958-B8A10EF54133}" destId="{BA76FB4C-38C7-46D0-9E34-71CF036EF41B}" srcOrd="0" destOrd="0" presId="urn:microsoft.com/office/officeart/2008/layout/VerticalCurvedList"/>
    <dgm:cxn modelId="{E0E84687-6333-4EE2-B014-2457DA663939}" type="presParOf" srcId="{5FD43DFC-9128-4A94-BD47-1B45B89E87F1}" destId="{20A1DA18-8A91-413B-84F9-5DEF1FE2C8AA}" srcOrd="3" destOrd="0" presId="urn:microsoft.com/office/officeart/2008/layout/VerticalCurvedList"/>
    <dgm:cxn modelId="{298097A9-F46D-4EC3-B190-02D4D31FDEDE}" type="presParOf" srcId="{5FD43DFC-9128-4A94-BD47-1B45B89E87F1}" destId="{903508A5-4950-42DF-B10A-2665A981D9FC}" srcOrd="4" destOrd="0" presId="urn:microsoft.com/office/officeart/2008/layout/VerticalCurvedList"/>
    <dgm:cxn modelId="{24863804-99A7-4579-8B36-7D7AE09FFA17}" type="presParOf" srcId="{903508A5-4950-42DF-B10A-2665A981D9FC}" destId="{3D053B06-7289-4D0E-B1F0-86115EF56777}" srcOrd="0" destOrd="0" presId="urn:microsoft.com/office/officeart/2008/layout/VerticalCurvedLis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18B84D-E34C-4FD9-A6DC-8DC72BF96524}">
      <dsp:nvSpPr>
        <dsp:cNvPr id="0" name=""/>
        <dsp:cNvSpPr/>
      </dsp:nvSpPr>
      <dsp:spPr>
        <a:xfrm>
          <a:off x="-4111193" y="-630957"/>
          <a:ext cx="4898878" cy="4898878"/>
        </a:xfrm>
        <a:prstGeom prst="blockArc">
          <a:avLst>
            <a:gd name="adj1" fmla="val 18900000"/>
            <a:gd name="adj2" fmla="val 2700000"/>
            <a:gd name="adj3" fmla="val 441"/>
          </a:avLst>
        </a:pr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7CB5D61-8B17-43F1-9152-83FD41D379C3}">
      <dsp:nvSpPr>
        <dsp:cNvPr id="0" name=""/>
        <dsp:cNvSpPr/>
      </dsp:nvSpPr>
      <dsp:spPr>
        <a:xfrm>
          <a:off x="506558" y="363696"/>
          <a:ext cx="4256628" cy="727392"/>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7368" tIns="96520" rIns="96520" bIns="96520" numCol="1" spcCol="1270" anchor="ctr" anchorCtr="0">
          <a:noAutofit/>
        </a:bodyPr>
        <a:lstStyle/>
        <a:p>
          <a:pPr marL="0" lvl="0" indent="0" algn="l" defTabSz="1689100">
            <a:lnSpc>
              <a:spcPct val="90000"/>
            </a:lnSpc>
            <a:spcBef>
              <a:spcPct val="0"/>
            </a:spcBef>
            <a:spcAft>
              <a:spcPct val="35000"/>
            </a:spcAft>
            <a:buNone/>
          </a:pPr>
          <a:r>
            <a:rPr lang="en-US" sz="3800" u="none" kern="1200" dirty="0">
              <a:solidFill>
                <a:schemeClr val="tx1"/>
              </a:solidFill>
            </a:rPr>
            <a:t>Text</a:t>
          </a:r>
        </a:p>
      </dsp:txBody>
      <dsp:txXfrm>
        <a:off x="506558" y="363696"/>
        <a:ext cx="4256628" cy="727392"/>
      </dsp:txXfrm>
    </dsp:sp>
    <dsp:sp modelId="{5916AB7D-E8A0-49AE-A157-DCEBFC153E05}">
      <dsp:nvSpPr>
        <dsp:cNvPr id="0" name=""/>
        <dsp:cNvSpPr/>
      </dsp:nvSpPr>
      <dsp:spPr>
        <a:xfrm>
          <a:off x="51938" y="272772"/>
          <a:ext cx="909240" cy="909240"/>
        </a:xfrm>
        <a:prstGeom prst="ellipse">
          <a:avLst/>
        </a:prstGeom>
        <a:solidFill>
          <a:schemeClr val="l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96C2C64-6BFA-4443-9BB8-A1783D807DEF}">
      <dsp:nvSpPr>
        <dsp:cNvPr id="0" name=""/>
        <dsp:cNvSpPr/>
      </dsp:nvSpPr>
      <dsp:spPr>
        <a:xfrm>
          <a:off x="770965" y="1454785"/>
          <a:ext cx="3992221" cy="727392"/>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7368" tIns="96520" rIns="96520" bIns="96520" numCol="1" spcCol="1270" anchor="ctr" anchorCtr="0">
          <a:noAutofit/>
        </a:bodyPr>
        <a:lstStyle/>
        <a:p>
          <a:pPr marL="0" lvl="0" indent="0" algn="l" defTabSz="1689100">
            <a:lnSpc>
              <a:spcPct val="90000"/>
            </a:lnSpc>
            <a:spcBef>
              <a:spcPct val="0"/>
            </a:spcBef>
            <a:spcAft>
              <a:spcPct val="35000"/>
            </a:spcAft>
            <a:buNone/>
          </a:pPr>
          <a:r>
            <a:rPr lang="en-US" sz="3800" kern="1200" dirty="0"/>
            <a:t>Images</a:t>
          </a:r>
        </a:p>
      </dsp:txBody>
      <dsp:txXfrm>
        <a:off x="770965" y="1454785"/>
        <a:ext cx="3992221" cy="727392"/>
      </dsp:txXfrm>
    </dsp:sp>
    <dsp:sp modelId="{899A782E-0FCF-450D-8F87-AC4C5F7F527E}">
      <dsp:nvSpPr>
        <dsp:cNvPr id="0" name=""/>
        <dsp:cNvSpPr/>
      </dsp:nvSpPr>
      <dsp:spPr>
        <a:xfrm>
          <a:off x="316345" y="1363861"/>
          <a:ext cx="909240" cy="909240"/>
        </a:xfrm>
        <a:prstGeom prst="ellipse">
          <a:avLst/>
        </a:prstGeom>
        <a:solidFill>
          <a:schemeClr val="l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1D02E3E-D0D3-4B26-8C2B-3C099B4777FB}">
      <dsp:nvSpPr>
        <dsp:cNvPr id="0" name=""/>
        <dsp:cNvSpPr/>
      </dsp:nvSpPr>
      <dsp:spPr>
        <a:xfrm>
          <a:off x="506558" y="2545874"/>
          <a:ext cx="4256628" cy="727392"/>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7368" tIns="96520" rIns="96520" bIns="96520" numCol="1" spcCol="1270" anchor="ctr" anchorCtr="0">
          <a:noAutofit/>
        </a:bodyPr>
        <a:lstStyle/>
        <a:p>
          <a:pPr marL="0" lvl="0" indent="0" algn="l" defTabSz="1689100">
            <a:lnSpc>
              <a:spcPct val="90000"/>
            </a:lnSpc>
            <a:spcBef>
              <a:spcPct val="0"/>
            </a:spcBef>
            <a:spcAft>
              <a:spcPct val="35000"/>
            </a:spcAft>
            <a:buNone/>
          </a:pPr>
          <a:r>
            <a:rPr lang="en-US" sz="3800" kern="1200" dirty="0"/>
            <a:t>Audio</a:t>
          </a:r>
        </a:p>
      </dsp:txBody>
      <dsp:txXfrm>
        <a:off x="506558" y="2545874"/>
        <a:ext cx="4256628" cy="727392"/>
      </dsp:txXfrm>
    </dsp:sp>
    <dsp:sp modelId="{0D0B2961-4C86-48AA-89FB-C73B176F6E1A}">
      <dsp:nvSpPr>
        <dsp:cNvPr id="0" name=""/>
        <dsp:cNvSpPr/>
      </dsp:nvSpPr>
      <dsp:spPr>
        <a:xfrm>
          <a:off x="51938" y="2454950"/>
          <a:ext cx="909240" cy="909240"/>
        </a:xfrm>
        <a:prstGeom prst="ellipse">
          <a:avLst/>
        </a:prstGeom>
        <a:solidFill>
          <a:schemeClr val="l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18B84D-E34C-4FD9-A6DC-8DC72BF96524}">
      <dsp:nvSpPr>
        <dsp:cNvPr id="0" name=""/>
        <dsp:cNvSpPr/>
      </dsp:nvSpPr>
      <dsp:spPr>
        <a:xfrm>
          <a:off x="-2868406" y="-444737"/>
          <a:ext cx="3443763" cy="3443763"/>
        </a:xfrm>
        <a:prstGeom prst="blockArc">
          <a:avLst>
            <a:gd name="adj1" fmla="val 18900000"/>
            <a:gd name="adj2" fmla="val 2700000"/>
            <a:gd name="adj3" fmla="val 627"/>
          </a:avLst>
        </a:pr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381FBB6-CB21-4AA4-AA73-89B6721FDB62}">
      <dsp:nvSpPr>
        <dsp:cNvPr id="0" name=""/>
        <dsp:cNvSpPr/>
      </dsp:nvSpPr>
      <dsp:spPr>
        <a:xfrm>
          <a:off x="483015" y="370954"/>
          <a:ext cx="4061913" cy="729708"/>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9207" tIns="96520" rIns="96520" bIns="96520" numCol="1" spcCol="1270" anchor="ctr" anchorCtr="0">
          <a:noAutofit/>
        </a:bodyPr>
        <a:lstStyle/>
        <a:p>
          <a:pPr marL="0" lvl="0" indent="0" algn="l" defTabSz="1689100">
            <a:lnSpc>
              <a:spcPct val="90000"/>
            </a:lnSpc>
            <a:spcBef>
              <a:spcPct val="0"/>
            </a:spcBef>
            <a:spcAft>
              <a:spcPct val="35000"/>
            </a:spcAft>
            <a:buNone/>
          </a:pPr>
          <a:r>
            <a:rPr lang="en-US" sz="3800" kern="1200" dirty="0"/>
            <a:t>Animation</a:t>
          </a:r>
        </a:p>
      </dsp:txBody>
      <dsp:txXfrm>
        <a:off x="483015" y="370954"/>
        <a:ext cx="4061913" cy="729708"/>
      </dsp:txXfrm>
    </dsp:sp>
    <dsp:sp modelId="{BA76FB4C-38C7-46D0-9E34-71CF036EF41B}">
      <dsp:nvSpPr>
        <dsp:cNvPr id="0" name=""/>
        <dsp:cNvSpPr/>
      </dsp:nvSpPr>
      <dsp:spPr>
        <a:xfrm>
          <a:off x="13473" y="273691"/>
          <a:ext cx="912136" cy="912136"/>
        </a:xfrm>
        <a:prstGeom prst="ellipse">
          <a:avLst/>
        </a:prstGeom>
        <a:solidFill>
          <a:schemeClr val="l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0A1DA18-8A91-413B-84F9-5DEF1FE2C8AA}">
      <dsp:nvSpPr>
        <dsp:cNvPr id="0" name=""/>
        <dsp:cNvSpPr/>
      </dsp:nvSpPr>
      <dsp:spPr>
        <a:xfrm>
          <a:off x="469541" y="1459673"/>
          <a:ext cx="4061913" cy="729708"/>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9207" tIns="96520" rIns="96520" bIns="96520" numCol="1" spcCol="1270" anchor="ctr" anchorCtr="0">
          <a:noAutofit/>
        </a:bodyPr>
        <a:lstStyle/>
        <a:p>
          <a:pPr marL="0" lvl="0" indent="0" algn="l" defTabSz="1689100">
            <a:lnSpc>
              <a:spcPct val="90000"/>
            </a:lnSpc>
            <a:spcBef>
              <a:spcPct val="0"/>
            </a:spcBef>
            <a:spcAft>
              <a:spcPct val="35000"/>
            </a:spcAft>
            <a:buNone/>
          </a:pPr>
          <a:r>
            <a:rPr lang="en-US" sz="3800" kern="1200" dirty="0"/>
            <a:t>Video</a:t>
          </a:r>
        </a:p>
      </dsp:txBody>
      <dsp:txXfrm>
        <a:off x="469541" y="1459673"/>
        <a:ext cx="4061913" cy="729708"/>
      </dsp:txXfrm>
    </dsp:sp>
    <dsp:sp modelId="{3D053B06-7289-4D0E-B1F0-86115EF56777}">
      <dsp:nvSpPr>
        <dsp:cNvPr id="0" name=""/>
        <dsp:cNvSpPr/>
      </dsp:nvSpPr>
      <dsp:spPr>
        <a:xfrm>
          <a:off x="13473" y="1368459"/>
          <a:ext cx="912136" cy="912136"/>
        </a:xfrm>
        <a:prstGeom prst="ellipse">
          <a:avLst/>
        </a:prstGeom>
        <a:solidFill>
          <a:schemeClr val="l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Freeform 6"/>
          <p:cNvSpPr/>
          <p:nvPr/>
        </p:nvSpPr>
        <p:spPr bwMode="auto">
          <a:xfrm>
            <a:off x="0" y="-3175"/>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810001" y="1449147"/>
            <a:ext cx="10572000" cy="2971051"/>
          </a:xfrm>
        </p:spPr>
        <p:txBody>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810001" y="5280847"/>
            <a:ext cx="10572000" cy="434974"/>
          </a:xfrm>
        </p:spPr>
        <p:txBody>
          <a:bodyPr anchor="t"/>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8B9EBBA-996F-894A-B54A-D6246ED52CEA}" type="datetimeFigureOut">
              <a:rPr lang="en-US" dirty="0"/>
              <a:pPr/>
              <a:t>11/14/2016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0000" y="4800600"/>
            <a:ext cx="10561418" cy="566738"/>
          </a:xfrm>
        </p:spPr>
        <p:txBody>
          <a:bodyPr anchor="b">
            <a:normAutofit/>
          </a:bodyPr>
          <a:lstStyle>
            <a:lvl1pPr algn="l">
              <a:defRPr sz="2400" b="0"/>
            </a:lvl1pPr>
          </a:lstStyle>
          <a:p>
            <a:r>
              <a:rPr lang="en-US"/>
              <a:t>Click to edit Master title style</a:t>
            </a:r>
            <a:endParaRPr lang="en-US" dirty="0"/>
          </a:p>
        </p:txBody>
      </p:sp>
      <p:sp>
        <p:nvSpPr>
          <p:cNvPr id="15" name="Picture Placeholder 14"/>
          <p:cNvSpPr>
            <a:spLocks noGrp="1" noChangeAspect="1"/>
          </p:cNvSpPr>
          <p:nvPr>
            <p:ph type="pic" sz="quarter" idx="13"/>
          </p:nvPr>
        </p:nvSpPr>
        <p:spPr bwMode="auto">
          <a:xfrm>
            <a:off x="0" y="0"/>
            <a:ext cx="12192000" cy="4800600"/>
          </a:xfrm>
          <a:custGeom>
            <a:avLst/>
            <a:gdLst/>
            <a:ahLst/>
            <a:cxnLst/>
            <a:rect l="0" t="0" r="r" b="b"/>
            <a:pathLst>
              <a:path w="5760" h="3289">
                <a:moveTo>
                  <a:pt x="5760" y="0"/>
                </a:moveTo>
                <a:lnTo>
                  <a:pt x="0" y="0"/>
                </a:lnTo>
                <a:lnTo>
                  <a:pt x="0" y="3100"/>
                </a:lnTo>
                <a:lnTo>
                  <a:pt x="943" y="3100"/>
                </a:lnTo>
                <a:lnTo>
                  <a:pt x="1123" y="3281"/>
                </a:lnTo>
                <a:lnTo>
                  <a:pt x="1123" y="3281"/>
                </a:lnTo>
                <a:lnTo>
                  <a:pt x="1127" y="3283"/>
                </a:lnTo>
                <a:lnTo>
                  <a:pt x="1133" y="3286"/>
                </a:lnTo>
                <a:lnTo>
                  <a:pt x="1139" y="3289"/>
                </a:lnTo>
                <a:lnTo>
                  <a:pt x="1144" y="3289"/>
                </a:lnTo>
                <a:lnTo>
                  <a:pt x="1150" y="3289"/>
                </a:lnTo>
                <a:lnTo>
                  <a:pt x="1155" y="3286"/>
                </a:lnTo>
                <a:lnTo>
                  <a:pt x="1161" y="3283"/>
                </a:lnTo>
                <a:lnTo>
                  <a:pt x="1165" y="3281"/>
                </a:lnTo>
                <a:lnTo>
                  <a:pt x="1345" y="3100"/>
                </a:lnTo>
                <a:lnTo>
                  <a:pt x="5760" y="3100"/>
                </a:lnTo>
                <a:lnTo>
                  <a:pt x="5760" y="0"/>
                </a:lnTo>
                <a:close/>
              </a:path>
            </a:pathLst>
          </a:custGeom>
          <a:noFill/>
          <a:ln>
            <a:solidFill>
              <a:schemeClr val="tx2"/>
            </a:solidFill>
          </a:ln>
        </p:spPr>
        <p:style>
          <a:lnRef idx="1">
            <a:schemeClr val="accent1"/>
          </a:lnRef>
          <a:fillRef idx="3">
            <a:schemeClr val="accent1"/>
          </a:fillRef>
          <a:effectRef idx="2">
            <a:schemeClr val="accent1"/>
          </a:effectRef>
          <a:fontRef idx="minor">
            <a:schemeClr val="lt1"/>
          </a:fontRef>
        </p:style>
        <p:txBody>
          <a:bodyPr wrap="square" numCol="1" anchor="t" anchorCtr="0" compatLnSpc="1">
            <a:prstTxWarp prst="textNoShape">
              <a:avLst/>
            </a:prstTxWarp>
            <a:normAutofit/>
          </a:bodyPr>
          <a:lstStyle>
            <a:lvl1pPr marL="0" indent="0" algn="ctr">
              <a:buFontTx/>
              <a:buNone/>
              <a:defRPr sz="1600"/>
            </a:lvl1pPr>
          </a:lstStyle>
          <a:p>
            <a:r>
              <a:rPr lang="en-US"/>
              <a:t>Click icon to add picture</a:t>
            </a:r>
            <a:endParaRPr lang="en-US" dirty="0"/>
          </a:p>
        </p:txBody>
      </p:sp>
      <p:sp>
        <p:nvSpPr>
          <p:cNvPr id="4" name="Text Placeholder 3"/>
          <p:cNvSpPr>
            <a:spLocks noGrp="1"/>
          </p:cNvSpPr>
          <p:nvPr>
            <p:ph type="body" sz="half" idx="2"/>
          </p:nvPr>
        </p:nvSpPr>
        <p:spPr>
          <a:xfrm>
            <a:off x="810000" y="5367338"/>
            <a:ext cx="10561418"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18C79C5D-2A6F-F04D-97DA-BEF2467B64E4}" type="datetimeFigureOut">
              <a:rPr lang="en-US" dirty="0"/>
              <a:pPr/>
              <a:t>11/14/2016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8" name="Freeform 6"/>
          <p:cNvSpPr>
            <a:spLocks noChangeAspect="1"/>
          </p:cNvSpPr>
          <p:nvPr/>
        </p:nvSpPr>
        <p:spPr bwMode="auto">
          <a:xfrm>
            <a:off x="631697" y="1081456"/>
            <a:ext cx="6332416" cy="3239188"/>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50985" y="1238502"/>
            <a:ext cx="5893840" cy="2645912"/>
          </a:xfrm>
        </p:spPr>
        <p:txBody>
          <a:bodyPr anchor="b"/>
          <a:lstStyle>
            <a:lvl1pPr algn="l">
              <a:defRPr sz="4200" b="1" cap="none"/>
            </a:lvl1pPr>
          </a:lstStyle>
          <a:p>
            <a:r>
              <a:rPr lang="en-US"/>
              <a:t>Click to edit Master title style</a:t>
            </a:r>
            <a:endParaRPr lang="en-US" dirty="0"/>
          </a:p>
        </p:txBody>
      </p:sp>
      <p:sp>
        <p:nvSpPr>
          <p:cNvPr id="3" name="Text Placeholder 2"/>
          <p:cNvSpPr>
            <a:spLocks noGrp="1"/>
          </p:cNvSpPr>
          <p:nvPr>
            <p:ph type="body" idx="1"/>
          </p:nvPr>
        </p:nvSpPr>
        <p:spPr>
          <a:xfrm>
            <a:off x="853190" y="4443680"/>
            <a:ext cx="5891636" cy="713241"/>
          </a:xfrm>
        </p:spPr>
        <p:txBody>
          <a:bodyPr anchor="t">
            <a:no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9" name="Text Placeholder 5"/>
          <p:cNvSpPr>
            <a:spLocks noGrp="1"/>
          </p:cNvSpPr>
          <p:nvPr>
            <p:ph type="body" sz="quarter" idx="16"/>
          </p:nvPr>
        </p:nvSpPr>
        <p:spPr>
          <a:xfrm>
            <a:off x="7574642" y="1081456"/>
            <a:ext cx="3810001" cy="4075465"/>
          </a:xfrm>
        </p:spPr>
        <p:txBody>
          <a:bodyPr anchor="t"/>
          <a:lstStyle>
            <a:lvl1pPr marL="0" indent="0">
              <a:buFontTx/>
              <a:buNone/>
              <a:defRPr/>
            </a:lvl1pPr>
          </a:lstStyle>
          <a:p>
            <a:pPr lvl="0"/>
            <a:r>
              <a:rPr lang="en-US"/>
              <a:t>Edit Master text styles</a:t>
            </a:r>
          </a:p>
        </p:txBody>
      </p:sp>
      <p:sp>
        <p:nvSpPr>
          <p:cNvPr id="4" name="Date Placeholder 3"/>
          <p:cNvSpPr>
            <a:spLocks noGrp="1"/>
          </p:cNvSpPr>
          <p:nvPr>
            <p:ph type="dt" sz="half" idx="10"/>
          </p:nvPr>
        </p:nvSpPr>
        <p:spPr/>
        <p:txBody>
          <a:bodyPr/>
          <a:lstStyle/>
          <a:p>
            <a:fld id="{8DFA1846-DA80-1C48-A609-854EA85C59AD}" type="datetimeFigureOut">
              <a:rPr lang="en-US" dirty="0"/>
              <a:pPr/>
              <a:t>11/14/2016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9" name="Freeform 6"/>
          <p:cNvSpPr>
            <a:spLocks noChangeAspect="1"/>
          </p:cNvSpPr>
          <p:nvPr/>
        </p:nvSpPr>
        <p:spPr bwMode="auto">
          <a:xfrm>
            <a:off x="1140884" y="2286585"/>
            <a:ext cx="4895115" cy="2503972"/>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38" name="Title 1"/>
          <p:cNvSpPr>
            <a:spLocks noGrp="1"/>
          </p:cNvSpPr>
          <p:nvPr>
            <p:ph type="title"/>
          </p:nvPr>
        </p:nvSpPr>
        <p:spPr>
          <a:xfrm>
            <a:off x="1357089" y="2435957"/>
            <a:ext cx="4382521" cy="2007789"/>
          </a:xfrm>
        </p:spPr>
        <p:txBody>
          <a:bodyPr/>
          <a:lstStyle>
            <a:lvl1pPr>
              <a:defRPr sz="3200"/>
            </a:lvl1pPr>
          </a:lstStyle>
          <a:p>
            <a:r>
              <a:rPr lang="en-US"/>
              <a:t>Click to edit Master title style</a:t>
            </a:r>
            <a:endParaRPr lang="en-US" dirty="0"/>
          </a:p>
        </p:txBody>
      </p:sp>
      <p:sp>
        <p:nvSpPr>
          <p:cNvPr id="6" name="Text Placeholder 5"/>
          <p:cNvSpPr>
            <a:spLocks noGrp="1"/>
          </p:cNvSpPr>
          <p:nvPr>
            <p:ph type="body" sz="quarter" idx="16"/>
          </p:nvPr>
        </p:nvSpPr>
        <p:spPr>
          <a:xfrm>
            <a:off x="6156000" y="2286000"/>
            <a:ext cx="4880300" cy="2295525"/>
          </a:xfrm>
        </p:spPr>
        <p:txBody>
          <a:bodyPr anchor="t"/>
          <a:lstStyle>
            <a:lvl1pPr marL="0" indent="0">
              <a:buFontTx/>
              <a:buNone/>
              <a:defRPr/>
            </a:lvl1pPr>
          </a:lstStyle>
          <a:p>
            <a:pPr lvl="0"/>
            <a:r>
              <a:rPr lang="en-US"/>
              <a:t>Edit Master text styles</a:t>
            </a:r>
          </a:p>
        </p:txBody>
      </p:sp>
      <p:sp>
        <p:nvSpPr>
          <p:cNvPr id="2" name="Date Placeholder 1"/>
          <p:cNvSpPr>
            <a:spLocks noGrp="1"/>
          </p:cNvSpPr>
          <p:nvPr>
            <p:ph type="dt" sz="half" idx="10"/>
          </p:nvPr>
        </p:nvSpPr>
        <p:spPr/>
        <p:txBody>
          <a:bodyPr/>
          <a:lstStyle/>
          <a:p>
            <a:fld id="{FBF54567-0DE4-3F47-BF90-CB84690072F9}" type="datetimeFigureOut">
              <a:rPr lang="en-US" dirty="0"/>
              <a:pPr/>
              <a:t>11/14/2016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6C52C72-DE31-F449-A4ED-4C594FD91407}" type="datetimeFigureOut">
              <a:rPr lang="en-US" dirty="0"/>
              <a:pPr/>
              <a:t>11/14/2016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12" name="Freeform 6"/>
          <p:cNvSpPr>
            <a:spLocks noChangeAspect="1"/>
          </p:cNvSpPr>
          <p:nvPr/>
        </p:nvSpPr>
        <p:spPr bwMode="auto">
          <a:xfrm>
            <a:off x="7669651" y="446089"/>
            <a:ext cx="4522349" cy="5414962"/>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183540" y="586171"/>
            <a:ext cx="2494791" cy="51347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10001" y="446089"/>
            <a:ext cx="6611540" cy="5414962"/>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D62726E-379B-B349-9EED-81ED093FA806}" type="datetimeFigureOut">
              <a:rPr lang="en-US" dirty="0"/>
              <a:pPr/>
              <a:t>11/14/2016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1"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447188"/>
            <a:ext cx="10571998" cy="970450"/>
          </a:xfrm>
        </p:spPr>
        <p:txBody>
          <a:bodyPr/>
          <a:lstStyle/>
          <a:p>
            <a:r>
              <a:rPr lang="en-US"/>
              <a:t>Click to edit Master title style</a:t>
            </a:r>
            <a:endParaRPr lang="en-US" dirty="0"/>
          </a:p>
        </p:txBody>
      </p:sp>
      <p:sp>
        <p:nvSpPr>
          <p:cNvPr id="3" name="Content Placeholder 2"/>
          <p:cNvSpPr>
            <a:spLocks noGrp="1"/>
          </p:cNvSpPr>
          <p:nvPr>
            <p:ph idx="1"/>
          </p:nvPr>
        </p:nvSpPr>
        <p:spPr>
          <a:xfrm>
            <a:off x="818712" y="2222287"/>
            <a:ext cx="10554574" cy="363651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B3A1323-8D79-1946-B0D7-40001CF92E9D}" type="datetimeFigureOut">
              <a:rPr lang="en-US" dirty="0"/>
              <a:pPr/>
              <a:t>11/14/2016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0" name="Freeform 7"/>
          <p:cNvSpPr/>
          <p:nvPr/>
        </p:nvSpPr>
        <p:spPr bwMode="auto">
          <a:xfrm>
            <a:off x="0" y="1"/>
            <a:ext cx="12192000" cy="5203825"/>
          </a:xfrm>
          <a:custGeom>
            <a:avLst/>
            <a:gdLst/>
            <a:ahLst/>
            <a:cxnLst/>
            <a:rect l="0" t="0" r="r" b="b"/>
            <a:pathLst>
              <a:path w="5760" h="3278">
                <a:moveTo>
                  <a:pt x="0" y="0"/>
                </a:moveTo>
                <a:lnTo>
                  <a:pt x="5760" y="0"/>
                </a:lnTo>
                <a:lnTo>
                  <a:pt x="5760" y="3090"/>
                </a:lnTo>
                <a:lnTo>
                  <a:pt x="4817" y="3090"/>
                </a:lnTo>
                <a:lnTo>
                  <a:pt x="4637" y="3270"/>
                </a:lnTo>
                <a:lnTo>
                  <a:pt x="4637" y="3270"/>
                </a:lnTo>
                <a:lnTo>
                  <a:pt x="4633" y="3272"/>
                </a:lnTo>
                <a:lnTo>
                  <a:pt x="4627" y="3275"/>
                </a:lnTo>
                <a:lnTo>
                  <a:pt x="4621" y="3278"/>
                </a:lnTo>
                <a:lnTo>
                  <a:pt x="4616" y="3278"/>
                </a:lnTo>
                <a:lnTo>
                  <a:pt x="4610" y="3278"/>
                </a:lnTo>
                <a:lnTo>
                  <a:pt x="4605" y="3275"/>
                </a:lnTo>
                <a:lnTo>
                  <a:pt x="4599" y="3272"/>
                </a:lnTo>
                <a:lnTo>
                  <a:pt x="4595" y="3270"/>
                </a:lnTo>
                <a:lnTo>
                  <a:pt x="4415" y="3090"/>
                </a:lnTo>
                <a:lnTo>
                  <a:pt x="0" y="3090"/>
                </a:lnTo>
                <a:lnTo>
                  <a:pt x="0" y="0"/>
                </a:lnTo>
                <a:lnTo>
                  <a:pt x="0" y="0"/>
                </a:lnTo>
                <a:close/>
              </a:path>
            </a:pathLst>
          </a:custGeom>
          <a:ln>
            <a:headEnd/>
            <a:tailEnd/>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2951396"/>
            <a:ext cx="10561418" cy="1468800"/>
          </a:xfrm>
        </p:spPr>
        <p:txBody>
          <a:bodyPr anchor="b"/>
          <a:lstStyle>
            <a:lvl1pPr algn="r">
              <a:defRPr sz="4800" b="1" cap="none"/>
            </a:lvl1pPr>
          </a:lstStyle>
          <a:p>
            <a:r>
              <a:rPr lang="en-US"/>
              <a:t>Click to edit Master title style</a:t>
            </a:r>
            <a:endParaRPr lang="en-US" dirty="0"/>
          </a:p>
        </p:txBody>
      </p:sp>
      <p:sp>
        <p:nvSpPr>
          <p:cNvPr id="3" name="Text Placeholder 2"/>
          <p:cNvSpPr>
            <a:spLocks noGrp="1"/>
          </p:cNvSpPr>
          <p:nvPr>
            <p:ph type="body" idx="1"/>
          </p:nvPr>
        </p:nvSpPr>
        <p:spPr>
          <a:xfrm>
            <a:off x="810000" y="5281201"/>
            <a:ext cx="10561418" cy="433955"/>
          </a:xfrm>
        </p:spPr>
        <p:txBody>
          <a:bodyPr anchor="t">
            <a:no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DFA1846-DA80-1C48-A609-854EA85C59AD}" type="datetimeFigureOut">
              <a:rPr lang="en-US" dirty="0"/>
              <a:pPr/>
              <a:t>11/14/2016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18712" y="2222287"/>
            <a:ext cx="5185873" cy="3638763"/>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7415" y="2222287"/>
            <a:ext cx="5194583" cy="3638764"/>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7302355-E14B-8545-A8F8-0FE83CC9D524}" type="datetimeFigureOut">
              <a:rPr lang="en-US" dirty="0"/>
              <a:pPr/>
              <a:t>11/14/2016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814728" y="2174875"/>
            <a:ext cx="5189857"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14729" y="2751138"/>
            <a:ext cx="5189856" cy="3109913"/>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7415" y="2174875"/>
            <a:ext cx="5194583"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87415" y="2751138"/>
            <a:ext cx="5194583" cy="3109913"/>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2640F58-564D-2B4F-AE67-E407BA4FCF45}" type="datetimeFigureOut">
              <a:rPr lang="en-US" dirty="0"/>
              <a:pPr/>
              <a:t>11/14/2016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13A34C8-038E-2045-AF43-DF7DBB8E0E9E}" type="datetimeFigureOut">
              <a:rPr lang="en-US" dirty="0"/>
              <a:pPr/>
              <a:t>11/14/2016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18C68F-D26B-8F47-958C-23B49CF8A634}" type="datetimeFigureOut">
              <a:rPr lang="en-US" dirty="0"/>
              <a:pPr/>
              <a:t>11/14/2016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2" name="Freeform 6"/>
          <p:cNvSpPr>
            <a:spLocks noChangeAspect="1"/>
          </p:cNvSpPr>
          <p:nvPr/>
        </p:nvSpPr>
        <p:spPr bwMode="auto">
          <a:xfrm>
            <a:off x="1073151" y="446087"/>
            <a:ext cx="3547533" cy="1814651"/>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073151" y="446088"/>
            <a:ext cx="3547533" cy="1618396"/>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4855633" y="446088"/>
            <a:ext cx="6252633" cy="5414963"/>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73151" y="2260738"/>
            <a:ext cx="3547533" cy="360031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D0DF5E60-9974-AC48-9591-99C2BB44B7CF}" type="datetimeFigureOut">
              <a:rPr lang="en-US" dirty="0"/>
              <a:pPr/>
              <a:t>11/14/2016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4728" y="727522"/>
            <a:ext cx="4852988" cy="1617163"/>
          </a:xfrm>
        </p:spPr>
        <p:txBody>
          <a:bodyPr anchor="b">
            <a:normAutofit/>
          </a:bodyPr>
          <a:lstStyle>
            <a:lvl1pPr algn="l">
              <a:defRPr sz="2400" b="0"/>
            </a:lvl1pPr>
          </a:lstStyle>
          <a:p>
            <a:r>
              <a:rPr lang="en-US"/>
              <a:t>Click to edit Master title style</a:t>
            </a:r>
            <a:endParaRPr lang="en-US" dirty="0"/>
          </a:p>
        </p:txBody>
      </p:sp>
      <p:sp>
        <p:nvSpPr>
          <p:cNvPr id="9" name="Picture Placeholder 11"/>
          <p:cNvSpPr>
            <a:spLocks noGrp="1" noChangeAspect="1"/>
          </p:cNvSpPr>
          <p:nvPr>
            <p:ph type="pic" sz="quarter" idx="13"/>
          </p:nvPr>
        </p:nvSpPr>
        <p:spPr bwMode="auto">
          <a:xfrm>
            <a:off x="6098117" y="0"/>
            <a:ext cx="6093883" cy="6858000"/>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noFill/>
          <a:ln w="9525">
            <a:solidFill>
              <a:schemeClr val="tx2"/>
            </a:solidFill>
            <a:round/>
            <a:headEnd/>
            <a:tailEnd/>
          </a:ln>
          <a:effectLst/>
        </p:spPr>
        <p:txBody>
          <a:bodyPr wrap="square" numCol="1" anchor="t" anchorCtr="0" compatLnSpc="1">
            <a:prstTxWarp prst="textNoShape">
              <a:avLst/>
            </a:prstTxWarp>
            <a:normAutofit/>
          </a:bodyPr>
          <a:lstStyle>
            <a:lvl1pPr algn="ctr">
              <a:buFontTx/>
              <a:buNone/>
              <a:defRPr sz="1400"/>
            </a:lvl1pPr>
          </a:lstStyle>
          <a:p>
            <a:r>
              <a:rPr lang="en-US"/>
              <a:t>Click icon to add picture</a:t>
            </a:r>
            <a:endParaRPr lang="en-US" dirty="0"/>
          </a:p>
        </p:txBody>
      </p:sp>
      <p:sp>
        <p:nvSpPr>
          <p:cNvPr id="4" name="Text Placeholder 3"/>
          <p:cNvSpPr>
            <a:spLocks noGrp="1"/>
          </p:cNvSpPr>
          <p:nvPr>
            <p:ph type="body" sz="half" idx="2"/>
          </p:nvPr>
        </p:nvSpPr>
        <p:spPr>
          <a:xfrm>
            <a:off x="814728" y="2344684"/>
            <a:ext cx="4852988" cy="3516365"/>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3885810" y="6041362"/>
            <a:ext cx="976879" cy="365125"/>
          </a:xfrm>
        </p:spPr>
        <p:txBody>
          <a:bodyPr/>
          <a:lstStyle/>
          <a:p>
            <a:fld id="{18C79C5D-2A6F-F04D-97DA-BEF2467B64E4}" type="datetimeFigureOut">
              <a:rPr lang="en-US" dirty="0"/>
              <a:pPr/>
              <a:t>11/14/2016</a:t>
            </a:fld>
            <a:endParaRPr lang="en-US" dirty="0"/>
          </a:p>
        </p:txBody>
      </p:sp>
      <p:sp>
        <p:nvSpPr>
          <p:cNvPr id="6" name="Footer Placeholder 5"/>
          <p:cNvSpPr>
            <a:spLocks noGrp="1"/>
          </p:cNvSpPr>
          <p:nvPr>
            <p:ph type="ftr" sz="quarter" idx="11"/>
          </p:nvPr>
        </p:nvSpPr>
        <p:spPr>
          <a:xfrm>
            <a:off x="590396" y="6041362"/>
            <a:ext cx="3295413" cy="365125"/>
          </a:xfrm>
        </p:spPr>
        <p:txBody>
          <a:bodyPr/>
          <a:lstStyle/>
          <a:p>
            <a:endParaRPr lang="en-US" dirty="0"/>
          </a:p>
        </p:txBody>
      </p:sp>
      <p:sp>
        <p:nvSpPr>
          <p:cNvPr id="7" name="Slide Number Placeholder 6"/>
          <p:cNvSpPr>
            <a:spLocks noGrp="1"/>
          </p:cNvSpPr>
          <p:nvPr>
            <p:ph type="sldNum" sz="quarter" idx="12"/>
          </p:nvPr>
        </p:nvSpPr>
        <p:spPr>
          <a:xfrm>
            <a:off x="4862689" y="5915888"/>
            <a:ext cx="1062155" cy="490599"/>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0000" y="447188"/>
            <a:ext cx="10571998" cy="970450"/>
          </a:xfrm>
          <a:prstGeom prst="rect">
            <a:avLst/>
          </a:prstGeom>
          <a:effectLst>
            <a:outerShdw blurRad="50800" dir="14400000">
              <a:srgbClr val="000000">
                <a:alpha val="60000"/>
              </a:srgbClr>
            </a:outerShdw>
          </a:effectLst>
        </p:spPr>
        <p:txBody>
          <a:bodyPr vert="horz" lIns="91440" tIns="45720" rIns="91440" bIns="45720" rtlCol="0" anchor="b">
            <a:noAutofit/>
          </a:bodyPr>
          <a:lstStyle/>
          <a:p>
            <a:r>
              <a:rPr lang="en-US"/>
              <a:t>Click to edit Master title style</a:t>
            </a:r>
            <a:endParaRPr lang="en-US" dirty="0"/>
          </a:p>
        </p:txBody>
      </p:sp>
      <p:sp>
        <p:nvSpPr>
          <p:cNvPr id="3" name="Text Placeholder 2"/>
          <p:cNvSpPr>
            <a:spLocks noGrp="1"/>
          </p:cNvSpPr>
          <p:nvPr>
            <p:ph type="body" idx="1"/>
          </p:nvPr>
        </p:nvSpPr>
        <p:spPr>
          <a:xfrm>
            <a:off x="810000" y="2184401"/>
            <a:ext cx="10563285" cy="3674397"/>
          </a:xfrm>
          <a:prstGeom prst="rect">
            <a:avLst/>
          </a:prstGeom>
          <a:effectLst>
            <a:outerShdw blurRad="50800" dir="14400000">
              <a:srgbClr val="000000">
                <a:alpha val="40000"/>
              </a:srgbClr>
            </a:outerShdw>
          </a:effectLst>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3"/>
          </p:nvPr>
        </p:nvSpPr>
        <p:spPr>
          <a:xfrm>
            <a:off x="451514" y="6041362"/>
            <a:ext cx="8644320" cy="365125"/>
          </a:xfrm>
          <a:prstGeom prst="rect">
            <a:avLst/>
          </a:prstGeom>
        </p:spPr>
        <p:txBody>
          <a:bodyPr vert="horz" lIns="91440" tIns="45720" rIns="91440" bIns="45720" rtlCol="0" anchor="b"/>
          <a:lstStyle>
            <a:lvl1pPr algn="l">
              <a:defRPr sz="900">
                <a:solidFill>
                  <a:schemeClr val="tx1"/>
                </a:solidFill>
              </a:defRPr>
            </a:lvl1pPr>
          </a:lstStyle>
          <a:p>
            <a:endParaRPr lang="en-US" dirty="0"/>
          </a:p>
        </p:txBody>
      </p:sp>
      <p:sp>
        <p:nvSpPr>
          <p:cNvPr id="4" name="Date Placeholder 3"/>
          <p:cNvSpPr>
            <a:spLocks noGrp="1"/>
          </p:cNvSpPr>
          <p:nvPr>
            <p:ph type="dt" sz="half" idx="2"/>
          </p:nvPr>
        </p:nvSpPr>
        <p:spPr>
          <a:xfrm>
            <a:off x="9334626" y="6041362"/>
            <a:ext cx="1343706" cy="365125"/>
          </a:xfrm>
          <a:prstGeom prst="rect">
            <a:avLst/>
          </a:prstGeom>
        </p:spPr>
        <p:txBody>
          <a:bodyPr vert="horz" lIns="91440" tIns="45720" rIns="91440" bIns="45720" rtlCol="0" anchor="b"/>
          <a:lstStyle>
            <a:lvl1pPr algn="r">
              <a:defRPr sz="900">
                <a:solidFill>
                  <a:schemeClr val="tx1"/>
                </a:solidFill>
              </a:defRPr>
            </a:lvl1pPr>
          </a:lstStyle>
          <a:p>
            <a:fld id="{09B482E8-6E0E-1B4F-B1FD-C69DB9E858D9}" type="datetimeFigureOut">
              <a:rPr lang="en-US" dirty="0"/>
              <a:pPr/>
              <a:t>11/14/2016</a:t>
            </a:fld>
            <a:endParaRPr lang="en-US" dirty="0"/>
          </a:p>
        </p:txBody>
      </p:sp>
      <p:sp>
        <p:nvSpPr>
          <p:cNvPr id="6" name="Slide Number Placeholder 5"/>
          <p:cNvSpPr>
            <a:spLocks noGrp="1"/>
          </p:cNvSpPr>
          <p:nvPr>
            <p:ph type="sldNum" sz="quarter" idx="4"/>
          </p:nvPr>
        </p:nvSpPr>
        <p:spPr>
          <a:xfrm>
            <a:off x="10678331" y="5915888"/>
            <a:ext cx="1062155" cy="490599"/>
          </a:xfrm>
          <a:prstGeom prst="rect">
            <a:avLst/>
          </a:prstGeom>
        </p:spPr>
        <p:txBody>
          <a:bodyPr vert="horz" lIns="91440" tIns="45720" rIns="91440" bIns="10800" rtlCol="0" anchor="b"/>
          <a:lstStyle>
            <a:lvl1pPr algn="r">
              <a:defRPr sz="2000">
                <a:solidFill>
                  <a:schemeClr val="accent1"/>
                </a:solidFill>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3" r:id="rId9"/>
    <p:sldLayoutId id="2147483657" r:id="rId10"/>
    <p:sldLayoutId id="2147483666" r:id="rId11"/>
    <p:sldLayoutId id="2147483661" r:id="rId12"/>
    <p:sldLayoutId id="2147483658" r:id="rId13"/>
    <p:sldLayoutId id="2147483659" r:id="rId14"/>
  </p:sldLayoutIdLst>
  <p:hf sldNum="0" hdr="0" ftr="0" dt="0"/>
  <p:txStyles>
    <p:titleStyle>
      <a:lvl1pPr algn="l" defTabSz="457200" rtl="0" eaLnBrk="1" latinLnBrk="0" hangingPunct="1">
        <a:spcBef>
          <a:spcPct val="0"/>
        </a:spcBef>
        <a:buNone/>
        <a:defRPr sz="4000" b="1" kern="1200">
          <a:solidFill>
            <a:srgbClr val="FEFEF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9.png"/><Relationship Id="rId1" Type="http://schemas.openxmlformats.org/officeDocument/2006/relationships/slideLayout" Target="../slideLayouts/slideLayout8.xml"/><Relationship Id="rId6" Type="http://schemas.openxmlformats.org/officeDocument/2006/relationships/image" Target="../media/image24.jpeg"/><Relationship Id="rId5" Type="http://schemas.openxmlformats.org/officeDocument/2006/relationships/image" Target="../media/image23.jpg"/><Relationship Id="rId4" Type="http://schemas.openxmlformats.org/officeDocument/2006/relationships/image" Target="../media/image22.jpeg"/></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9.png"/><Relationship Id="rId1" Type="http://schemas.openxmlformats.org/officeDocument/2006/relationships/slideLayout" Target="../slideLayouts/slideLayout8.xml"/><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6.png"/><Relationship Id="rId1" Type="http://schemas.openxmlformats.org/officeDocument/2006/relationships/slideLayout" Target="../slideLayouts/slideLayout8.xml"/><Relationship Id="rId5" Type="http://schemas.openxmlformats.org/officeDocument/2006/relationships/image" Target="../media/image27.png"/><Relationship Id="rId4" Type="http://schemas.openxmlformats.org/officeDocument/2006/relationships/slide" Target="slide2.xml"/></Relationships>
</file>

<file path=ppt/slides/_rels/slide1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2.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2.xml"/><Relationship Id="rId1" Type="http://schemas.openxmlformats.org/officeDocument/2006/relationships/slideLayout" Target="../slideLayouts/slideLayout8.xml"/><Relationship Id="rId4" Type="http://schemas.openxmlformats.org/officeDocument/2006/relationships/image" Target="../media/image28.jp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2.xml"/><Relationship Id="rId1" Type="http://schemas.openxmlformats.org/officeDocument/2006/relationships/slideLayout" Target="../slideLayouts/slideLayout8.xml"/><Relationship Id="rId4" Type="http://schemas.openxmlformats.org/officeDocument/2006/relationships/image" Target="../media/image29.jp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2.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31.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5.png"/><Relationship Id="rId5" Type="http://schemas.openxmlformats.org/officeDocument/2006/relationships/slide" Target="slide2.xml"/><Relationship Id="rId4" Type="http://schemas.openxmlformats.org/officeDocument/2006/relationships/image" Target="../media/image30.jp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2.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image" Target="../media/image2.png"/><Relationship Id="rId18" Type="http://schemas.openxmlformats.org/officeDocument/2006/relationships/image" Target="../media/image5.png"/><Relationship Id="rId3" Type="http://schemas.openxmlformats.org/officeDocument/2006/relationships/diagramLayout" Target="../diagrams/layout1.xml"/><Relationship Id="rId7" Type="http://schemas.openxmlformats.org/officeDocument/2006/relationships/diagramData" Target="../diagrams/data2.xml"/><Relationship Id="rId12" Type="http://schemas.openxmlformats.org/officeDocument/2006/relationships/slide" Target="slide4.xml"/><Relationship Id="rId17" Type="http://schemas.openxmlformats.org/officeDocument/2006/relationships/image" Target="../media/image4.png"/><Relationship Id="rId2" Type="http://schemas.openxmlformats.org/officeDocument/2006/relationships/diagramData" Target="../diagrams/data1.xml"/><Relationship Id="rId16" Type="http://schemas.openxmlformats.org/officeDocument/2006/relationships/slide" Target="slide9.xml"/><Relationship Id="rId20" Type="http://schemas.openxmlformats.org/officeDocument/2006/relationships/image" Target="../media/image6.png"/><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5" Type="http://schemas.openxmlformats.org/officeDocument/2006/relationships/image" Target="../media/image3.png"/><Relationship Id="rId10" Type="http://schemas.openxmlformats.org/officeDocument/2006/relationships/diagramColors" Target="../diagrams/colors2.xml"/><Relationship Id="rId19" Type="http://schemas.openxmlformats.org/officeDocument/2006/relationships/slide" Target="slide23.xml"/><Relationship Id="rId4" Type="http://schemas.openxmlformats.org/officeDocument/2006/relationships/diagramQuickStyle" Target="../diagrams/quickStyle1.xml"/><Relationship Id="rId9" Type="http://schemas.openxmlformats.org/officeDocument/2006/relationships/diagramQuickStyle" Target="../diagrams/quickStyle2.xml"/><Relationship Id="rId14" Type="http://schemas.openxmlformats.org/officeDocument/2006/relationships/slide" Target="slide19.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2.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2.jpg"/><Relationship Id="rId1" Type="http://schemas.openxmlformats.org/officeDocument/2006/relationships/slideLayout" Target="../slideLayouts/slideLayout8.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33.png"/><Relationship Id="rId5" Type="http://schemas.openxmlformats.org/officeDocument/2006/relationships/image" Target="../media/image3.png"/><Relationship Id="rId4" Type="http://schemas.openxmlformats.org/officeDocument/2006/relationships/slide" Target="slide2.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2.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2.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2.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2.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34.png"/><Relationship Id="rId5" Type="http://schemas.openxmlformats.org/officeDocument/2006/relationships/image" Target="../media/image6.png"/><Relationship Id="rId4" Type="http://schemas.openxmlformats.org/officeDocument/2006/relationships/slide" Target="slide2.xml"/></Relationships>
</file>

<file path=ppt/slides/_rels/slide2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hyperlink" Target="https://commons.wikimedia.org/wiki/Category:Unicode" TargetMode="External"/><Relationship Id="rId3" Type="http://schemas.openxmlformats.org/officeDocument/2006/relationships/hyperlink" Target="https://www.pexels.com/photo/administration-corporate-services-reinsurance-legal-labeled-board-189476/" TargetMode="External"/><Relationship Id="rId7" Type="http://schemas.openxmlformats.org/officeDocument/2006/relationships/hyperlink" Target="https://www.pexels.com/photo/toys-letters-pay-play-48898/" TargetMode="External"/><Relationship Id="rId12" Type="http://schemas.openxmlformats.org/officeDocument/2006/relationships/slide" Target="slide2.xml"/><Relationship Id="rId2" Type="http://schemas.openxmlformats.org/officeDocument/2006/relationships/hyperlink" Target="https://www.pexels.com/photo/man-reading-newspaper-6053/" TargetMode="External"/><Relationship Id="rId1" Type="http://schemas.openxmlformats.org/officeDocument/2006/relationships/slideLayout" Target="../slideLayouts/slideLayout5.xml"/><Relationship Id="rId6" Type="http://schemas.openxmlformats.org/officeDocument/2006/relationships/hyperlink" Target="https://www.pexels.com/photo/type-writer-ribbon-47453/" TargetMode="External"/><Relationship Id="rId11" Type="http://schemas.openxmlformats.org/officeDocument/2006/relationships/hyperlink" Target="https://www.pexels.com/photo/designer-typography-table-shop-3858/" TargetMode="External"/><Relationship Id="rId5" Type="http://schemas.openxmlformats.org/officeDocument/2006/relationships/hyperlink" Target="https://www.pexels.com/photo/white-printer-paper-85645/" TargetMode="External"/><Relationship Id="rId10" Type="http://schemas.openxmlformats.org/officeDocument/2006/relationships/hyperlink" Target="https://www.pexels.com/photo/black-pencils-and-sign-word-6445/" TargetMode="External"/><Relationship Id="rId4" Type="http://schemas.openxmlformats.org/officeDocument/2006/relationships/hyperlink" Target="https://www.pexels.com/photo/kindle-technology-amazon-tablet-12627/" TargetMode="External"/><Relationship Id="rId9" Type="http://schemas.openxmlformats.org/officeDocument/2006/relationships/hyperlink" Target="https://www.pexels.com/photo/san-diego-apparel-america-s-finest-city-176837/" TargetMode="External"/></Relationships>
</file>

<file path=ppt/slides/_rels/slide32.xml.rels><?xml version="1.0" encoding="UTF-8" standalone="yes"?>
<Relationships xmlns="http://schemas.openxmlformats.org/package/2006/relationships"><Relationship Id="rId8" Type="http://schemas.openxmlformats.org/officeDocument/2006/relationships/hyperlink" Target="https://pixabay.com/en/grass-planet-planet-universe-space-1737333/" TargetMode="External"/><Relationship Id="rId3" Type="http://schemas.openxmlformats.org/officeDocument/2006/relationships/hyperlink" Target="https://www.pexels.com/photo/italian-sign-wall-typography-1413/" TargetMode="External"/><Relationship Id="rId7" Type="http://schemas.openxmlformats.org/officeDocument/2006/relationships/hyperlink" Target="https://pixabay.com/en/vintage-flapper-lady-couture-1047921/" TargetMode="External"/><Relationship Id="rId12" Type="http://schemas.openxmlformats.org/officeDocument/2006/relationships/slide" Target="slide2.xml"/><Relationship Id="rId2" Type="http://schemas.openxmlformats.org/officeDocument/2006/relationships/hyperlink" Target="https://www.pexels.com/photo/coffee-sign-typography-shop-2584/" TargetMode="External"/><Relationship Id="rId1" Type="http://schemas.openxmlformats.org/officeDocument/2006/relationships/slideLayout" Target="../slideLayouts/slideLayout4.xml"/><Relationship Id="rId6" Type="http://schemas.openxmlformats.org/officeDocument/2006/relationships/hyperlink" Target="https://www.pexels.com/photo/italian-landscape-mountains-nature-1562/" TargetMode="External"/><Relationship Id="rId11" Type="http://schemas.openxmlformats.org/officeDocument/2006/relationships/hyperlink" Target="https://pixabay.com/en/videos/earth-animation-revolution-planet-4788/" TargetMode="External"/><Relationship Id="rId5" Type="http://schemas.openxmlformats.org/officeDocument/2006/relationships/hyperlink" Target="https://www.pexels.com/photo/red-office-yellow-school-40799/" TargetMode="External"/><Relationship Id="rId10" Type="http://schemas.openxmlformats.org/officeDocument/2006/relationships/hyperlink" Target="https://commons.wikimedia.org/wiki/Category:Adobe_Illustrator_icons" TargetMode="External"/><Relationship Id="rId4" Type="http://schemas.openxmlformats.org/officeDocument/2006/relationships/hyperlink" Target="https://www.pexels.com/photo/mock-up-technology-laptop-apple-51171/" TargetMode="External"/><Relationship Id="rId9" Type="http://schemas.openxmlformats.org/officeDocument/2006/relationships/hyperlink" Target="https://commons.wikimedia.org/wiki/File:Adobe_Photoshop_CC_icon.svg" TargetMode="External"/></Relationships>
</file>

<file path=ppt/slides/_rels/slide33.xml.rels><?xml version="1.0" encoding="UTF-8" standalone="yes"?>
<Relationships xmlns="http://schemas.openxmlformats.org/package/2006/relationships"><Relationship Id="rId8" Type="http://schemas.openxmlformats.org/officeDocument/2006/relationships/hyperlink" Target="https://archive.org/details/InternetArchive35mmStockFootageSampleReel" TargetMode="External"/><Relationship Id="rId3" Type="http://schemas.openxmlformats.org/officeDocument/2006/relationships/hyperlink" Target="https://pixabay.com/en/banner-header-sound-wave-music-1571999/" TargetMode="External"/><Relationship Id="rId7" Type="http://schemas.openxmlformats.org/officeDocument/2006/relationships/hyperlink" Target="https://archive.org/details/Free_20s_Jazz_Collection" TargetMode="External"/><Relationship Id="rId2" Type="http://schemas.openxmlformats.org/officeDocument/2006/relationships/hyperlink" Target="https://pixabay.com/en/light-yellow-red-frequency-sine-567760/" TargetMode="External"/><Relationship Id="rId1" Type="http://schemas.openxmlformats.org/officeDocument/2006/relationships/slideLayout" Target="../slideLayouts/slideLayout4.xml"/><Relationship Id="rId6" Type="http://schemas.openxmlformats.org/officeDocument/2006/relationships/hyperlink" Target="https://pixabay.com/en/man-business-cartoon-businessman-1351317/" TargetMode="External"/><Relationship Id="rId5" Type="http://schemas.openxmlformats.org/officeDocument/2006/relationships/hyperlink" Target="https://pixabay.com/en/tibet-transport-landscape-coach-952688/" TargetMode="External"/><Relationship Id="rId4" Type="http://schemas.openxmlformats.org/officeDocument/2006/relationships/hyperlink" Target="https://pixabay.com/en/phone-red-vintage-vectors-388838/" TargetMode="External"/><Relationship Id="rId9" Type="http://schemas.openxmlformats.org/officeDocument/2006/relationships/slide" Target="slide2.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png"/><Relationship Id="rId1" Type="http://schemas.openxmlformats.org/officeDocument/2006/relationships/slideLayout" Target="../slideLayouts/slideLayout8.xml"/><Relationship Id="rId5" Type="http://schemas.openxmlformats.org/officeDocument/2006/relationships/image" Target="../media/image11.jpe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png"/><Relationship Id="rId1" Type="http://schemas.openxmlformats.org/officeDocument/2006/relationships/slideLayout" Target="../slideLayouts/slideLayout8.xml"/><Relationship Id="rId5" Type="http://schemas.openxmlformats.org/officeDocument/2006/relationships/image" Target="../media/image13.jpe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png"/><Relationship Id="rId1" Type="http://schemas.openxmlformats.org/officeDocument/2006/relationships/slideLayout" Target="../slideLayouts/slideLayout8.xml"/><Relationship Id="rId5" Type="http://schemas.openxmlformats.org/officeDocument/2006/relationships/image" Target="../media/image15.jpe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png"/><Relationship Id="rId1" Type="http://schemas.openxmlformats.org/officeDocument/2006/relationships/slideLayout" Target="../slideLayouts/slideLayout8.xml"/><Relationship Id="rId6" Type="http://schemas.openxmlformats.org/officeDocument/2006/relationships/image" Target="../media/image18.jpg"/><Relationship Id="rId5" Type="http://schemas.openxmlformats.org/officeDocument/2006/relationships/image" Target="../media/image17.jpeg"/><Relationship Id="rId4" Type="http://schemas.openxmlformats.org/officeDocument/2006/relationships/image" Target="../media/image16.jp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21.jp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A Student’s Guide:</a:t>
            </a:r>
            <a:br>
              <a:rPr lang="en-US" dirty="0"/>
            </a:br>
            <a:r>
              <a:rPr lang="en-US" dirty="0"/>
              <a:t>Interactive Multimedia</a:t>
            </a:r>
          </a:p>
        </p:txBody>
      </p:sp>
      <p:sp>
        <p:nvSpPr>
          <p:cNvPr id="3" name="Subtitle 2"/>
          <p:cNvSpPr>
            <a:spLocks noGrp="1"/>
          </p:cNvSpPr>
          <p:nvPr>
            <p:ph type="subTitle" idx="1"/>
          </p:nvPr>
        </p:nvSpPr>
        <p:spPr/>
        <p:txBody>
          <a:bodyPr/>
          <a:lstStyle/>
          <a:p>
            <a:r>
              <a:rPr lang="en-US" dirty="0"/>
              <a:t>By Jennifer Weisbecker</a:t>
            </a:r>
          </a:p>
        </p:txBody>
      </p:sp>
    </p:spTree>
    <p:extLst>
      <p:ext uri="{BB962C8B-B14F-4D97-AF65-F5344CB8AC3E}">
        <p14:creationId xmlns:p14="http://schemas.microsoft.com/office/powerpoint/2010/main" val="20172780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64474" y="675442"/>
            <a:ext cx="2079674" cy="927346"/>
          </a:xfrm>
        </p:spPr>
        <p:txBody>
          <a:bodyPr/>
          <a:lstStyle/>
          <a:p>
            <a:r>
              <a:rPr lang="en-US" sz="4000" dirty="0"/>
              <a:t>Images</a:t>
            </a:r>
          </a:p>
        </p:txBody>
      </p:sp>
      <p:sp>
        <p:nvSpPr>
          <p:cNvPr id="4" name="Text Placeholder 3"/>
          <p:cNvSpPr>
            <a:spLocks noGrp="1"/>
          </p:cNvSpPr>
          <p:nvPr>
            <p:ph type="body" sz="half" idx="2"/>
          </p:nvPr>
        </p:nvSpPr>
        <p:spPr/>
        <p:txBody>
          <a:bodyPr/>
          <a:lstStyle/>
          <a:p>
            <a:pPr marL="285750" indent="-285750">
              <a:buFont typeface="Arial" panose="020B0604020202020204" pitchFamily="34" charset="0"/>
              <a:buChar char="•"/>
            </a:pPr>
            <a:r>
              <a:rPr lang="en-US" dirty="0"/>
              <a:t>Bitmaps are a matrix of tiny dots made up of bits, or electronic digits that are either ‘on’ or ‘off’. These dots build an image that can be displayed on a screen.</a:t>
            </a:r>
          </a:p>
          <a:p>
            <a:pPr marL="285750" indent="-285750">
              <a:buFont typeface="Arial" panose="020B0604020202020204" pitchFamily="34" charset="0"/>
              <a:buChar char="•"/>
            </a:pPr>
            <a:r>
              <a:rPr lang="en-US" dirty="0"/>
              <a:t>Bitmaps can be created using a paint or drawing program and they can be captured with a camera.</a:t>
            </a:r>
          </a:p>
          <a:p>
            <a:pPr marL="285750" indent="-285750">
              <a:buFont typeface="Arial" panose="020B0604020202020204" pitchFamily="34" charset="0"/>
              <a:buChar char="•"/>
            </a:pPr>
            <a:r>
              <a:rPr lang="en-US" dirty="0"/>
              <a:t>Bitmaps can be saved as .GIF, .JPEG, and .PNG</a:t>
            </a:r>
          </a:p>
        </p:txBody>
      </p:sp>
      <p:pic>
        <p:nvPicPr>
          <p:cNvPr id="5" name="Picture 4"/>
          <p:cNvPicPr>
            <a:picLocks noChangeAspect="1"/>
          </p:cNvPicPr>
          <p:nvPr/>
        </p:nvPicPr>
        <p:blipFill>
          <a:blip r:embed="rId2"/>
          <a:stretch>
            <a:fillRect/>
          </a:stretch>
        </p:blipFill>
        <p:spPr>
          <a:xfrm>
            <a:off x="1321142" y="907784"/>
            <a:ext cx="908383" cy="695004"/>
          </a:xfrm>
          <a:prstGeom prst="rect">
            <a:avLst/>
          </a:prstGeom>
        </p:spPr>
      </p:pic>
      <p:sp>
        <p:nvSpPr>
          <p:cNvPr id="6" name="Action Button: Go Forward or Next 5">
            <a:hlinkClick r:id="" action="ppaction://hlinkshowjump?jump=nextslide" highlightClick="1"/>
          </p:cNvPr>
          <p:cNvSpPr/>
          <p:nvPr/>
        </p:nvSpPr>
        <p:spPr>
          <a:xfrm>
            <a:off x="11381998" y="6047874"/>
            <a:ext cx="433137" cy="481263"/>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ction Button: Go Back or Previous 6">
            <a:hlinkClick r:id="" action="ppaction://hlinkshowjump?jump=previousslide" highlightClick="1"/>
          </p:cNvPr>
          <p:cNvSpPr/>
          <p:nvPr/>
        </p:nvSpPr>
        <p:spPr>
          <a:xfrm>
            <a:off x="376863" y="6047874"/>
            <a:ext cx="433137" cy="48126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ction Button: Go Home 7">
            <a:hlinkClick r:id="rId3" action="ppaction://hlinksldjump" highlightClick="1"/>
          </p:cNvPr>
          <p:cNvSpPr/>
          <p:nvPr/>
        </p:nvSpPr>
        <p:spPr>
          <a:xfrm>
            <a:off x="5879430" y="6047873"/>
            <a:ext cx="433137" cy="48126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a:blip r:embed="rId4"/>
          <a:stretch>
            <a:fillRect/>
          </a:stretch>
        </p:blipFill>
        <p:spPr>
          <a:xfrm>
            <a:off x="9400673" y="2228906"/>
            <a:ext cx="2431019" cy="1683120"/>
          </a:xfrm>
          <a:prstGeom prst="rect">
            <a:avLst/>
          </a:prstGeom>
        </p:spPr>
      </p:pic>
      <p:pic>
        <p:nvPicPr>
          <p:cNvPr id="11" name="Picture 10"/>
          <p:cNvPicPr>
            <a:picLocks noChangeAspect="1"/>
          </p:cNvPicPr>
          <p:nvPr/>
        </p:nvPicPr>
        <p:blipFill>
          <a:blip r:embed="rId5"/>
          <a:stretch>
            <a:fillRect/>
          </a:stretch>
        </p:blipFill>
        <p:spPr>
          <a:xfrm>
            <a:off x="6327834" y="3214362"/>
            <a:ext cx="3668184" cy="2445456"/>
          </a:xfrm>
          <a:prstGeom prst="rect">
            <a:avLst/>
          </a:prstGeom>
        </p:spPr>
      </p:pic>
      <p:pic>
        <p:nvPicPr>
          <p:cNvPr id="9" name="Picture 8"/>
          <p:cNvPicPr>
            <a:picLocks noChangeAspect="1"/>
          </p:cNvPicPr>
          <p:nvPr/>
        </p:nvPicPr>
        <p:blipFill>
          <a:blip r:embed="rId6"/>
          <a:stretch>
            <a:fillRect/>
          </a:stretch>
        </p:blipFill>
        <p:spPr>
          <a:xfrm>
            <a:off x="5216029" y="465221"/>
            <a:ext cx="4184644" cy="3085927"/>
          </a:xfrm>
          <a:prstGeom prst="rect">
            <a:avLst/>
          </a:prstGeom>
        </p:spPr>
      </p:pic>
    </p:spTree>
    <p:extLst>
      <p:ext uri="{BB962C8B-B14F-4D97-AF65-F5344CB8AC3E}">
        <p14:creationId xmlns:p14="http://schemas.microsoft.com/office/powerpoint/2010/main" val="35766110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p:txBody>
          <a:bodyPr/>
          <a:lstStyle/>
          <a:p>
            <a:pPr marL="285750" indent="-285750">
              <a:buFont typeface="Arial" panose="020B0604020202020204" pitchFamily="34" charset="0"/>
              <a:buChar char="•"/>
            </a:pPr>
            <a:r>
              <a:rPr lang="en-US" dirty="0"/>
              <a:t>Vector images are made up of mathematical equations that describe the picture by defining points and drawing the lines between the points that correspond to the vector’s equations. This process uses Cartesian coordinates.</a:t>
            </a:r>
          </a:p>
          <a:p>
            <a:pPr marL="285750" indent="-285750">
              <a:buFont typeface="Arial" panose="020B0604020202020204" pitchFamily="34" charset="0"/>
              <a:buChar char="•"/>
            </a:pPr>
            <a:r>
              <a:rPr lang="en-US" dirty="0"/>
              <a:t>Vector files tend to be much smaller than their bitmap counterparts.</a:t>
            </a:r>
          </a:p>
          <a:p>
            <a:pPr marL="285750" indent="-285750">
              <a:buFont typeface="Arial" panose="020B0604020202020204" pitchFamily="34" charset="0"/>
              <a:buChar char="•"/>
            </a:pPr>
            <a:r>
              <a:rPr lang="en-US" dirty="0"/>
              <a:t>Vectors can be saved as .SVG or .EPS file formats.</a:t>
            </a:r>
          </a:p>
        </p:txBody>
      </p:sp>
      <p:sp>
        <p:nvSpPr>
          <p:cNvPr id="5" name="Title 1"/>
          <p:cNvSpPr>
            <a:spLocks noGrp="1"/>
          </p:cNvSpPr>
          <p:nvPr>
            <p:ph type="title"/>
          </p:nvPr>
        </p:nvSpPr>
        <p:spPr>
          <a:xfrm>
            <a:off x="2464474" y="675442"/>
            <a:ext cx="2079674" cy="927346"/>
          </a:xfrm>
        </p:spPr>
        <p:txBody>
          <a:bodyPr/>
          <a:lstStyle/>
          <a:p>
            <a:r>
              <a:rPr lang="en-US" sz="4000" dirty="0"/>
              <a:t>Images</a:t>
            </a:r>
          </a:p>
        </p:txBody>
      </p:sp>
      <p:pic>
        <p:nvPicPr>
          <p:cNvPr id="6" name="Picture 5"/>
          <p:cNvPicPr>
            <a:picLocks noChangeAspect="1"/>
          </p:cNvPicPr>
          <p:nvPr/>
        </p:nvPicPr>
        <p:blipFill>
          <a:blip r:embed="rId2"/>
          <a:stretch>
            <a:fillRect/>
          </a:stretch>
        </p:blipFill>
        <p:spPr>
          <a:xfrm>
            <a:off x="1321142" y="907784"/>
            <a:ext cx="908383" cy="695004"/>
          </a:xfrm>
          <a:prstGeom prst="rect">
            <a:avLst/>
          </a:prstGeom>
        </p:spPr>
      </p:pic>
      <p:sp>
        <p:nvSpPr>
          <p:cNvPr id="7" name="Action Button: Go Forward or Next 6">
            <a:hlinkClick r:id="" action="ppaction://hlinkshowjump?jump=nextslide" highlightClick="1"/>
          </p:cNvPr>
          <p:cNvSpPr/>
          <p:nvPr/>
        </p:nvSpPr>
        <p:spPr>
          <a:xfrm>
            <a:off x="11381998" y="6047874"/>
            <a:ext cx="433137" cy="481263"/>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ction Button: Go Back or Previous 7">
            <a:hlinkClick r:id="" action="ppaction://hlinkshowjump?jump=previousslide" highlightClick="1"/>
          </p:cNvPr>
          <p:cNvSpPr/>
          <p:nvPr/>
        </p:nvSpPr>
        <p:spPr>
          <a:xfrm>
            <a:off x="376863" y="6047874"/>
            <a:ext cx="433137" cy="48126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ction Button: Go Home 8">
            <a:hlinkClick r:id="rId3" action="ppaction://hlinksldjump" highlightClick="1"/>
          </p:cNvPr>
          <p:cNvSpPr/>
          <p:nvPr/>
        </p:nvSpPr>
        <p:spPr>
          <a:xfrm>
            <a:off x="5879430" y="6047873"/>
            <a:ext cx="433137" cy="48126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 Placeholder 3"/>
          <p:cNvSpPr txBox="1">
            <a:spLocks/>
          </p:cNvSpPr>
          <p:nvPr/>
        </p:nvSpPr>
        <p:spPr>
          <a:xfrm>
            <a:off x="9069148" y="2081666"/>
            <a:ext cx="2590962" cy="2481542"/>
          </a:xfrm>
          <a:prstGeom prst="rect">
            <a:avLst/>
          </a:prstGeom>
          <a:effectLst>
            <a:outerShdw blurRad="50800" dir="14400000">
              <a:srgbClr val="000000">
                <a:alpha val="40000"/>
              </a:srgbClr>
            </a:outerShdw>
          </a:effectLst>
        </p:spPr>
        <p:txBody>
          <a:bodyPr vert="horz" lIns="91440" tIns="45720" rIns="91440" bIns="45720" rtlCol="0" anchor="ctr">
            <a:normAutofit/>
          </a:bodyPr>
          <a:lstStyle>
            <a:lvl1pPr marL="0" indent="0" algn="l" defTabSz="457200" rtl="0" eaLnBrk="1" latinLnBrk="0" hangingPunct="1">
              <a:spcBef>
                <a:spcPct val="20000"/>
              </a:spcBef>
              <a:spcAft>
                <a:spcPts val="600"/>
              </a:spcAft>
              <a:buClr>
                <a:schemeClr val="accent1"/>
              </a:buClr>
              <a:buFont typeface="Wingdings 2" charset="2"/>
              <a:buNone/>
              <a:defRPr sz="1400" kern="1200">
                <a:solidFill>
                  <a:schemeClr val="tx1"/>
                </a:solidFill>
                <a:latin typeface="+mn-lt"/>
                <a:ea typeface="+mn-ea"/>
                <a:cs typeface="+mn-cs"/>
              </a:defRPr>
            </a:lvl1pPr>
            <a:lvl2pPr marL="457200" indent="0" algn="l" defTabSz="457200" rtl="0" eaLnBrk="1" latinLnBrk="0" hangingPunct="1">
              <a:spcBef>
                <a:spcPct val="20000"/>
              </a:spcBef>
              <a:spcAft>
                <a:spcPts val="600"/>
              </a:spcAft>
              <a:buClr>
                <a:schemeClr val="accent1"/>
              </a:buClr>
              <a:buFont typeface="Wingdings 2" charset="2"/>
              <a:buNone/>
              <a:defRPr sz="1200" kern="1200">
                <a:solidFill>
                  <a:schemeClr val="tx1"/>
                </a:solidFill>
                <a:latin typeface="+mn-lt"/>
                <a:ea typeface="+mn-ea"/>
                <a:cs typeface="+mn-cs"/>
              </a:defRPr>
            </a:lvl2pPr>
            <a:lvl3pPr marL="914400" indent="0" algn="l" defTabSz="457200" rtl="0" eaLnBrk="1" latinLnBrk="0" hangingPunct="1">
              <a:spcBef>
                <a:spcPct val="20000"/>
              </a:spcBef>
              <a:spcAft>
                <a:spcPts val="600"/>
              </a:spcAft>
              <a:buClr>
                <a:schemeClr val="accent1"/>
              </a:buClr>
              <a:buFont typeface="Wingdings 2" charset="2"/>
              <a:buNone/>
              <a:defRPr sz="1000" kern="1200">
                <a:solidFill>
                  <a:schemeClr val="tx1"/>
                </a:solidFill>
                <a:latin typeface="+mn-lt"/>
                <a:ea typeface="+mn-ea"/>
                <a:cs typeface="+mn-cs"/>
              </a:defRPr>
            </a:lvl3pPr>
            <a:lvl4pPr marL="1371600" indent="0" algn="l" defTabSz="457200" rtl="0" eaLnBrk="1" latinLnBrk="0" hangingPunct="1">
              <a:spcBef>
                <a:spcPct val="20000"/>
              </a:spcBef>
              <a:spcAft>
                <a:spcPts val="600"/>
              </a:spcAft>
              <a:buClr>
                <a:schemeClr val="accent1"/>
              </a:buClr>
              <a:buFont typeface="Wingdings 2" charset="2"/>
              <a:buNone/>
              <a:defRPr sz="900" kern="1200">
                <a:solidFill>
                  <a:schemeClr val="tx1"/>
                </a:solidFill>
                <a:latin typeface="+mn-lt"/>
                <a:ea typeface="+mn-ea"/>
                <a:cs typeface="+mn-cs"/>
              </a:defRPr>
            </a:lvl4pPr>
            <a:lvl5pPr marL="1828800" indent="0" algn="l" defTabSz="457200" rtl="0" eaLnBrk="1" latinLnBrk="0" hangingPunct="1">
              <a:spcBef>
                <a:spcPct val="20000"/>
              </a:spcBef>
              <a:spcAft>
                <a:spcPts val="600"/>
              </a:spcAft>
              <a:buClr>
                <a:schemeClr val="accent1"/>
              </a:buClr>
              <a:buFont typeface="Wingdings 2" charset="2"/>
              <a:buNone/>
              <a:defRPr sz="900" kern="1200">
                <a:solidFill>
                  <a:schemeClr val="tx1"/>
                </a:solidFill>
                <a:latin typeface="+mn-lt"/>
                <a:ea typeface="+mn-ea"/>
                <a:cs typeface="+mn-cs"/>
              </a:defRPr>
            </a:lvl5pPr>
            <a:lvl6pPr marL="2286000" indent="0" algn="l" defTabSz="457200" rtl="0" eaLnBrk="1" latinLnBrk="0" hangingPunct="1">
              <a:spcBef>
                <a:spcPct val="20000"/>
              </a:spcBef>
              <a:spcAft>
                <a:spcPts val="600"/>
              </a:spcAft>
              <a:buClr>
                <a:schemeClr val="accent1"/>
              </a:buClr>
              <a:buFont typeface="Wingdings 2" charset="2"/>
              <a:buNone/>
              <a:defRPr sz="900" kern="1200">
                <a:solidFill>
                  <a:schemeClr val="tx1"/>
                </a:solidFill>
                <a:latin typeface="+mn-lt"/>
                <a:ea typeface="+mn-ea"/>
                <a:cs typeface="+mn-cs"/>
              </a:defRPr>
            </a:lvl6pPr>
            <a:lvl7pPr marL="2743200" indent="0" algn="l" defTabSz="457200" rtl="0" eaLnBrk="1" latinLnBrk="0" hangingPunct="1">
              <a:spcBef>
                <a:spcPct val="20000"/>
              </a:spcBef>
              <a:spcAft>
                <a:spcPts val="600"/>
              </a:spcAft>
              <a:buClr>
                <a:schemeClr val="accent1"/>
              </a:buClr>
              <a:buFont typeface="Wingdings 2" charset="2"/>
              <a:buNone/>
              <a:defRPr sz="900" kern="1200">
                <a:solidFill>
                  <a:schemeClr val="tx1"/>
                </a:solidFill>
                <a:latin typeface="+mn-lt"/>
                <a:ea typeface="+mn-ea"/>
                <a:cs typeface="+mn-cs"/>
              </a:defRPr>
            </a:lvl7pPr>
            <a:lvl8pPr marL="3200400" indent="0" algn="l" defTabSz="457200" rtl="0" eaLnBrk="1" latinLnBrk="0" hangingPunct="1">
              <a:spcBef>
                <a:spcPct val="20000"/>
              </a:spcBef>
              <a:spcAft>
                <a:spcPts val="600"/>
              </a:spcAft>
              <a:buClr>
                <a:schemeClr val="accent1"/>
              </a:buClr>
              <a:buFont typeface="Wingdings 2" charset="2"/>
              <a:buNone/>
              <a:defRPr sz="900" kern="1200">
                <a:solidFill>
                  <a:schemeClr val="tx1"/>
                </a:solidFill>
                <a:latin typeface="+mn-lt"/>
                <a:ea typeface="+mn-ea"/>
                <a:cs typeface="+mn-cs"/>
              </a:defRPr>
            </a:lvl8pPr>
            <a:lvl9pPr marL="3657600" indent="0" algn="l" defTabSz="457200" rtl="0" eaLnBrk="1" latinLnBrk="0" hangingPunct="1">
              <a:spcBef>
                <a:spcPct val="20000"/>
              </a:spcBef>
              <a:spcAft>
                <a:spcPts val="600"/>
              </a:spcAft>
              <a:buClr>
                <a:schemeClr val="accent1"/>
              </a:buClr>
              <a:buFont typeface="Wingdings 2" charset="2"/>
              <a:buNone/>
              <a:defRPr sz="900" kern="1200">
                <a:solidFill>
                  <a:schemeClr val="tx1"/>
                </a:solidFill>
                <a:latin typeface="+mn-lt"/>
                <a:ea typeface="+mn-ea"/>
                <a:cs typeface="+mn-cs"/>
              </a:defRPr>
            </a:lvl9pPr>
          </a:lstStyle>
          <a:p>
            <a:pPr marL="285750" indent="-285750">
              <a:buFont typeface="Arial" panose="020B0604020202020204" pitchFamily="34" charset="0"/>
              <a:buChar char="•"/>
            </a:pPr>
            <a:r>
              <a:rPr lang="en-US" dirty="0"/>
              <a:t>Vectors are clearly better for line drawing – typography, logos, etc. </a:t>
            </a:r>
          </a:p>
          <a:p>
            <a:pPr marL="285750" indent="-285750">
              <a:buFont typeface="Arial" panose="020B0604020202020204" pitchFamily="34" charset="0"/>
              <a:buChar char="•"/>
            </a:pPr>
            <a:r>
              <a:rPr lang="en-US" dirty="0"/>
              <a:t>Vector images have incredible scaling ability because the equation is represented for the space the user dictates. Vectors are commonly used for large print jobs.</a:t>
            </a:r>
          </a:p>
        </p:txBody>
      </p:sp>
      <p:pic>
        <p:nvPicPr>
          <p:cNvPr id="2" name="Picture 1"/>
          <p:cNvPicPr>
            <a:picLocks noChangeAspect="1"/>
          </p:cNvPicPr>
          <p:nvPr/>
        </p:nvPicPr>
        <p:blipFill>
          <a:blip r:embed="rId4"/>
          <a:stretch>
            <a:fillRect/>
          </a:stretch>
        </p:blipFill>
        <p:spPr>
          <a:xfrm>
            <a:off x="5189230" y="1903762"/>
            <a:ext cx="3311372" cy="2659446"/>
          </a:xfrm>
          <a:prstGeom prst="rect">
            <a:avLst/>
          </a:prstGeom>
        </p:spPr>
      </p:pic>
    </p:spTree>
    <p:extLst>
      <p:ext uri="{BB962C8B-B14F-4D97-AF65-F5344CB8AC3E}">
        <p14:creationId xmlns:p14="http://schemas.microsoft.com/office/powerpoint/2010/main" val="15840782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p:cNvPicPr>
            <a:picLocks noGrp="1" noChangeAspect="1"/>
          </p:cNvPicPr>
          <p:nvPr>
            <p:ph idx="1"/>
          </p:nvPr>
        </p:nvPicPr>
        <p:blipFill>
          <a:blip r:embed="rId2"/>
          <a:stretch>
            <a:fillRect/>
          </a:stretch>
        </p:blipFill>
        <p:spPr>
          <a:xfrm>
            <a:off x="5702967" y="3492744"/>
            <a:ext cx="609600" cy="609600"/>
          </a:xfrm>
        </p:spPr>
      </p:pic>
      <p:sp>
        <p:nvSpPr>
          <p:cNvPr id="4" name="Text Placeholder 3"/>
          <p:cNvSpPr>
            <a:spLocks noGrp="1"/>
          </p:cNvSpPr>
          <p:nvPr>
            <p:ph type="body" sz="half" idx="2"/>
          </p:nvPr>
        </p:nvSpPr>
        <p:spPr/>
        <p:txBody>
          <a:bodyPr/>
          <a:lstStyle/>
          <a:p>
            <a:r>
              <a:rPr lang="en-US" dirty="0"/>
              <a:t>A multitude of computer programs allow users to alter and modify both Bitmaps and Vectors. </a:t>
            </a:r>
          </a:p>
          <a:p>
            <a:r>
              <a:rPr lang="en-US" dirty="0"/>
              <a:t>Some programs are better to edit bitmaps, and some programs are better to edit vectors.</a:t>
            </a:r>
          </a:p>
          <a:p>
            <a:r>
              <a:rPr lang="en-US" dirty="0"/>
              <a:t>Popular programs for creating and editing include;</a:t>
            </a:r>
          </a:p>
          <a:p>
            <a:r>
              <a:rPr lang="en-US" dirty="0"/>
              <a:t>Adobe Photoshop, Adobe Illustrator, Adobe Bridge (to work in conjunction with Ai and Ph), and Premiere. </a:t>
            </a:r>
          </a:p>
        </p:txBody>
      </p:sp>
      <p:sp>
        <p:nvSpPr>
          <p:cNvPr id="5" name="Title 1"/>
          <p:cNvSpPr>
            <a:spLocks noGrp="1"/>
          </p:cNvSpPr>
          <p:nvPr>
            <p:ph type="title"/>
          </p:nvPr>
        </p:nvSpPr>
        <p:spPr>
          <a:xfrm>
            <a:off x="2464474" y="675442"/>
            <a:ext cx="2079674" cy="927346"/>
          </a:xfrm>
        </p:spPr>
        <p:txBody>
          <a:bodyPr/>
          <a:lstStyle/>
          <a:p>
            <a:r>
              <a:rPr lang="en-US" sz="4000" dirty="0"/>
              <a:t>Images</a:t>
            </a:r>
          </a:p>
        </p:txBody>
      </p:sp>
      <p:pic>
        <p:nvPicPr>
          <p:cNvPr id="6" name="Picture 5"/>
          <p:cNvPicPr>
            <a:picLocks noChangeAspect="1"/>
          </p:cNvPicPr>
          <p:nvPr/>
        </p:nvPicPr>
        <p:blipFill>
          <a:blip r:embed="rId3"/>
          <a:stretch>
            <a:fillRect/>
          </a:stretch>
        </p:blipFill>
        <p:spPr>
          <a:xfrm>
            <a:off x="1321142" y="907784"/>
            <a:ext cx="908383" cy="695004"/>
          </a:xfrm>
          <a:prstGeom prst="rect">
            <a:avLst/>
          </a:prstGeom>
        </p:spPr>
      </p:pic>
      <p:sp>
        <p:nvSpPr>
          <p:cNvPr id="7" name="Action Button: Go Forward or Next 6">
            <a:hlinkClick r:id="" action="ppaction://hlinkshowjump?jump=nextslide" highlightClick="1"/>
          </p:cNvPr>
          <p:cNvSpPr/>
          <p:nvPr/>
        </p:nvSpPr>
        <p:spPr>
          <a:xfrm>
            <a:off x="11381998" y="6047874"/>
            <a:ext cx="433137" cy="481263"/>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ction Button: Go Back or Previous 7">
            <a:hlinkClick r:id="" action="ppaction://hlinkshowjump?jump=previousslide" highlightClick="1"/>
          </p:cNvPr>
          <p:cNvSpPr/>
          <p:nvPr/>
        </p:nvSpPr>
        <p:spPr>
          <a:xfrm>
            <a:off x="376863" y="6047874"/>
            <a:ext cx="433137" cy="48126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ction Button: Go Home 8">
            <a:hlinkClick r:id="rId4" action="ppaction://hlinksldjump" highlightClick="1"/>
          </p:cNvPr>
          <p:cNvSpPr/>
          <p:nvPr/>
        </p:nvSpPr>
        <p:spPr>
          <a:xfrm>
            <a:off x="5879430" y="6047873"/>
            <a:ext cx="433137" cy="48126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p:cNvPicPr>
            <a:picLocks noChangeAspect="1"/>
          </p:cNvPicPr>
          <p:nvPr/>
        </p:nvPicPr>
        <p:blipFill>
          <a:blip r:embed="rId5"/>
          <a:stretch>
            <a:fillRect/>
          </a:stretch>
        </p:blipFill>
        <p:spPr>
          <a:xfrm>
            <a:off x="5702967" y="602984"/>
            <a:ext cx="609600" cy="609600"/>
          </a:xfrm>
          <a:prstGeom prst="rect">
            <a:avLst/>
          </a:prstGeom>
        </p:spPr>
      </p:pic>
      <p:sp>
        <p:nvSpPr>
          <p:cNvPr id="12" name="Text Placeholder 3"/>
          <p:cNvSpPr txBox="1">
            <a:spLocks/>
          </p:cNvSpPr>
          <p:nvPr/>
        </p:nvSpPr>
        <p:spPr>
          <a:xfrm>
            <a:off x="7064878" y="3477828"/>
            <a:ext cx="4469520" cy="2320106"/>
          </a:xfrm>
          <a:prstGeom prst="rect">
            <a:avLst/>
          </a:prstGeom>
          <a:effectLst>
            <a:outerShdw blurRad="50800" dir="14400000">
              <a:srgbClr val="000000">
                <a:alpha val="40000"/>
              </a:srgbClr>
            </a:outerShdw>
          </a:effectLst>
        </p:spPr>
        <p:txBody>
          <a:bodyPr vert="horz" lIns="91440" tIns="45720" rIns="91440" bIns="45720" rtlCol="0" anchor="ctr">
            <a:normAutofit/>
          </a:bodyPr>
          <a:lstStyle>
            <a:lvl1pPr marL="0" indent="0" algn="l" defTabSz="457200" rtl="0" eaLnBrk="1" latinLnBrk="0" hangingPunct="1">
              <a:spcBef>
                <a:spcPct val="20000"/>
              </a:spcBef>
              <a:spcAft>
                <a:spcPts val="600"/>
              </a:spcAft>
              <a:buClr>
                <a:schemeClr val="accent1"/>
              </a:buClr>
              <a:buFont typeface="Wingdings 2" charset="2"/>
              <a:buNone/>
              <a:defRPr sz="1400" kern="1200">
                <a:solidFill>
                  <a:schemeClr val="tx1"/>
                </a:solidFill>
                <a:latin typeface="+mn-lt"/>
                <a:ea typeface="+mn-ea"/>
                <a:cs typeface="+mn-cs"/>
              </a:defRPr>
            </a:lvl1pPr>
            <a:lvl2pPr marL="457200" indent="0" algn="l" defTabSz="457200" rtl="0" eaLnBrk="1" latinLnBrk="0" hangingPunct="1">
              <a:spcBef>
                <a:spcPct val="20000"/>
              </a:spcBef>
              <a:spcAft>
                <a:spcPts val="600"/>
              </a:spcAft>
              <a:buClr>
                <a:schemeClr val="accent1"/>
              </a:buClr>
              <a:buFont typeface="Wingdings 2" charset="2"/>
              <a:buNone/>
              <a:defRPr sz="1200" kern="1200">
                <a:solidFill>
                  <a:schemeClr val="tx1"/>
                </a:solidFill>
                <a:latin typeface="+mn-lt"/>
                <a:ea typeface="+mn-ea"/>
                <a:cs typeface="+mn-cs"/>
              </a:defRPr>
            </a:lvl2pPr>
            <a:lvl3pPr marL="914400" indent="0" algn="l" defTabSz="457200" rtl="0" eaLnBrk="1" latinLnBrk="0" hangingPunct="1">
              <a:spcBef>
                <a:spcPct val="20000"/>
              </a:spcBef>
              <a:spcAft>
                <a:spcPts val="600"/>
              </a:spcAft>
              <a:buClr>
                <a:schemeClr val="accent1"/>
              </a:buClr>
              <a:buFont typeface="Wingdings 2" charset="2"/>
              <a:buNone/>
              <a:defRPr sz="1000" kern="1200">
                <a:solidFill>
                  <a:schemeClr val="tx1"/>
                </a:solidFill>
                <a:latin typeface="+mn-lt"/>
                <a:ea typeface="+mn-ea"/>
                <a:cs typeface="+mn-cs"/>
              </a:defRPr>
            </a:lvl3pPr>
            <a:lvl4pPr marL="1371600" indent="0" algn="l" defTabSz="457200" rtl="0" eaLnBrk="1" latinLnBrk="0" hangingPunct="1">
              <a:spcBef>
                <a:spcPct val="20000"/>
              </a:spcBef>
              <a:spcAft>
                <a:spcPts val="600"/>
              </a:spcAft>
              <a:buClr>
                <a:schemeClr val="accent1"/>
              </a:buClr>
              <a:buFont typeface="Wingdings 2" charset="2"/>
              <a:buNone/>
              <a:defRPr sz="900" kern="1200">
                <a:solidFill>
                  <a:schemeClr val="tx1"/>
                </a:solidFill>
                <a:latin typeface="+mn-lt"/>
                <a:ea typeface="+mn-ea"/>
                <a:cs typeface="+mn-cs"/>
              </a:defRPr>
            </a:lvl4pPr>
            <a:lvl5pPr marL="1828800" indent="0" algn="l" defTabSz="457200" rtl="0" eaLnBrk="1" latinLnBrk="0" hangingPunct="1">
              <a:spcBef>
                <a:spcPct val="20000"/>
              </a:spcBef>
              <a:spcAft>
                <a:spcPts val="600"/>
              </a:spcAft>
              <a:buClr>
                <a:schemeClr val="accent1"/>
              </a:buClr>
              <a:buFont typeface="Wingdings 2" charset="2"/>
              <a:buNone/>
              <a:defRPr sz="900" kern="1200">
                <a:solidFill>
                  <a:schemeClr val="tx1"/>
                </a:solidFill>
                <a:latin typeface="+mn-lt"/>
                <a:ea typeface="+mn-ea"/>
                <a:cs typeface="+mn-cs"/>
              </a:defRPr>
            </a:lvl5pPr>
            <a:lvl6pPr marL="2286000" indent="0" algn="l" defTabSz="457200" rtl="0" eaLnBrk="1" latinLnBrk="0" hangingPunct="1">
              <a:spcBef>
                <a:spcPct val="20000"/>
              </a:spcBef>
              <a:spcAft>
                <a:spcPts val="600"/>
              </a:spcAft>
              <a:buClr>
                <a:schemeClr val="accent1"/>
              </a:buClr>
              <a:buFont typeface="Wingdings 2" charset="2"/>
              <a:buNone/>
              <a:defRPr sz="900" kern="1200">
                <a:solidFill>
                  <a:schemeClr val="tx1"/>
                </a:solidFill>
                <a:latin typeface="+mn-lt"/>
                <a:ea typeface="+mn-ea"/>
                <a:cs typeface="+mn-cs"/>
              </a:defRPr>
            </a:lvl6pPr>
            <a:lvl7pPr marL="2743200" indent="0" algn="l" defTabSz="457200" rtl="0" eaLnBrk="1" latinLnBrk="0" hangingPunct="1">
              <a:spcBef>
                <a:spcPct val="20000"/>
              </a:spcBef>
              <a:spcAft>
                <a:spcPts val="600"/>
              </a:spcAft>
              <a:buClr>
                <a:schemeClr val="accent1"/>
              </a:buClr>
              <a:buFont typeface="Wingdings 2" charset="2"/>
              <a:buNone/>
              <a:defRPr sz="900" kern="1200">
                <a:solidFill>
                  <a:schemeClr val="tx1"/>
                </a:solidFill>
                <a:latin typeface="+mn-lt"/>
                <a:ea typeface="+mn-ea"/>
                <a:cs typeface="+mn-cs"/>
              </a:defRPr>
            </a:lvl7pPr>
            <a:lvl8pPr marL="3200400" indent="0" algn="l" defTabSz="457200" rtl="0" eaLnBrk="1" latinLnBrk="0" hangingPunct="1">
              <a:spcBef>
                <a:spcPct val="20000"/>
              </a:spcBef>
              <a:spcAft>
                <a:spcPts val="600"/>
              </a:spcAft>
              <a:buClr>
                <a:schemeClr val="accent1"/>
              </a:buClr>
              <a:buFont typeface="Wingdings 2" charset="2"/>
              <a:buNone/>
              <a:defRPr sz="900" kern="1200">
                <a:solidFill>
                  <a:schemeClr val="tx1"/>
                </a:solidFill>
                <a:latin typeface="+mn-lt"/>
                <a:ea typeface="+mn-ea"/>
                <a:cs typeface="+mn-cs"/>
              </a:defRPr>
            </a:lvl8pPr>
            <a:lvl9pPr marL="3657600" indent="0" algn="l" defTabSz="457200" rtl="0" eaLnBrk="1" latinLnBrk="0" hangingPunct="1">
              <a:spcBef>
                <a:spcPct val="20000"/>
              </a:spcBef>
              <a:spcAft>
                <a:spcPts val="600"/>
              </a:spcAft>
              <a:buClr>
                <a:schemeClr val="accent1"/>
              </a:buClr>
              <a:buFont typeface="Wingdings 2" charset="2"/>
              <a:buNone/>
              <a:defRPr sz="900" kern="1200">
                <a:solidFill>
                  <a:schemeClr val="tx1"/>
                </a:solidFill>
                <a:latin typeface="+mn-lt"/>
                <a:ea typeface="+mn-ea"/>
                <a:cs typeface="+mn-cs"/>
              </a:defRPr>
            </a:lvl9pPr>
          </a:lstStyle>
          <a:p>
            <a:pPr marL="285750" indent="-285750">
              <a:buFont typeface="Arial" panose="020B0604020202020204" pitchFamily="34" charset="0"/>
              <a:buChar char="•"/>
            </a:pPr>
            <a:r>
              <a:rPr lang="en-US" dirty="0"/>
              <a:t>Adobe’s Illustrator is also well equipped, but the tools are a bit different. Tools revolve around the manipulation of points and lines.</a:t>
            </a:r>
          </a:p>
          <a:p>
            <a:pPr marL="285750" indent="-285750">
              <a:buFont typeface="Arial" panose="020B0604020202020204" pitchFamily="34" charset="0"/>
              <a:buChar char="•"/>
            </a:pPr>
            <a:r>
              <a:rPr lang="en-US" dirty="0"/>
              <a:t>Illustrator is best paired with vector images. It is also a great program for text that needs to be altered for logos and other media of that nature. </a:t>
            </a:r>
          </a:p>
        </p:txBody>
      </p:sp>
      <p:sp>
        <p:nvSpPr>
          <p:cNvPr id="13" name="Text Placeholder 3"/>
          <p:cNvSpPr txBox="1">
            <a:spLocks/>
          </p:cNvSpPr>
          <p:nvPr/>
        </p:nvSpPr>
        <p:spPr>
          <a:xfrm>
            <a:off x="7064878" y="375084"/>
            <a:ext cx="4469520" cy="2852804"/>
          </a:xfrm>
          <a:prstGeom prst="rect">
            <a:avLst/>
          </a:prstGeom>
          <a:effectLst>
            <a:outerShdw blurRad="50800" dir="14400000">
              <a:srgbClr val="000000">
                <a:alpha val="40000"/>
              </a:srgbClr>
            </a:outerShdw>
          </a:effectLst>
        </p:spPr>
        <p:txBody>
          <a:bodyPr vert="horz" lIns="91440" tIns="45720" rIns="91440" bIns="45720" rtlCol="0" anchor="ctr">
            <a:normAutofit/>
          </a:bodyPr>
          <a:lstStyle>
            <a:lvl1pPr marL="0" indent="0" algn="l" defTabSz="457200" rtl="0" eaLnBrk="1" latinLnBrk="0" hangingPunct="1">
              <a:spcBef>
                <a:spcPct val="20000"/>
              </a:spcBef>
              <a:spcAft>
                <a:spcPts val="600"/>
              </a:spcAft>
              <a:buClr>
                <a:schemeClr val="accent1"/>
              </a:buClr>
              <a:buFont typeface="Wingdings 2" charset="2"/>
              <a:buNone/>
              <a:defRPr sz="1400" kern="1200">
                <a:solidFill>
                  <a:schemeClr val="tx1"/>
                </a:solidFill>
                <a:latin typeface="+mn-lt"/>
                <a:ea typeface="+mn-ea"/>
                <a:cs typeface="+mn-cs"/>
              </a:defRPr>
            </a:lvl1pPr>
            <a:lvl2pPr marL="457200" indent="0" algn="l" defTabSz="457200" rtl="0" eaLnBrk="1" latinLnBrk="0" hangingPunct="1">
              <a:spcBef>
                <a:spcPct val="20000"/>
              </a:spcBef>
              <a:spcAft>
                <a:spcPts val="600"/>
              </a:spcAft>
              <a:buClr>
                <a:schemeClr val="accent1"/>
              </a:buClr>
              <a:buFont typeface="Wingdings 2" charset="2"/>
              <a:buNone/>
              <a:defRPr sz="1200" kern="1200">
                <a:solidFill>
                  <a:schemeClr val="tx1"/>
                </a:solidFill>
                <a:latin typeface="+mn-lt"/>
                <a:ea typeface="+mn-ea"/>
                <a:cs typeface="+mn-cs"/>
              </a:defRPr>
            </a:lvl2pPr>
            <a:lvl3pPr marL="914400" indent="0" algn="l" defTabSz="457200" rtl="0" eaLnBrk="1" latinLnBrk="0" hangingPunct="1">
              <a:spcBef>
                <a:spcPct val="20000"/>
              </a:spcBef>
              <a:spcAft>
                <a:spcPts val="600"/>
              </a:spcAft>
              <a:buClr>
                <a:schemeClr val="accent1"/>
              </a:buClr>
              <a:buFont typeface="Wingdings 2" charset="2"/>
              <a:buNone/>
              <a:defRPr sz="1000" kern="1200">
                <a:solidFill>
                  <a:schemeClr val="tx1"/>
                </a:solidFill>
                <a:latin typeface="+mn-lt"/>
                <a:ea typeface="+mn-ea"/>
                <a:cs typeface="+mn-cs"/>
              </a:defRPr>
            </a:lvl3pPr>
            <a:lvl4pPr marL="1371600" indent="0" algn="l" defTabSz="457200" rtl="0" eaLnBrk="1" latinLnBrk="0" hangingPunct="1">
              <a:spcBef>
                <a:spcPct val="20000"/>
              </a:spcBef>
              <a:spcAft>
                <a:spcPts val="600"/>
              </a:spcAft>
              <a:buClr>
                <a:schemeClr val="accent1"/>
              </a:buClr>
              <a:buFont typeface="Wingdings 2" charset="2"/>
              <a:buNone/>
              <a:defRPr sz="900" kern="1200">
                <a:solidFill>
                  <a:schemeClr val="tx1"/>
                </a:solidFill>
                <a:latin typeface="+mn-lt"/>
                <a:ea typeface="+mn-ea"/>
                <a:cs typeface="+mn-cs"/>
              </a:defRPr>
            </a:lvl4pPr>
            <a:lvl5pPr marL="1828800" indent="0" algn="l" defTabSz="457200" rtl="0" eaLnBrk="1" latinLnBrk="0" hangingPunct="1">
              <a:spcBef>
                <a:spcPct val="20000"/>
              </a:spcBef>
              <a:spcAft>
                <a:spcPts val="600"/>
              </a:spcAft>
              <a:buClr>
                <a:schemeClr val="accent1"/>
              </a:buClr>
              <a:buFont typeface="Wingdings 2" charset="2"/>
              <a:buNone/>
              <a:defRPr sz="900" kern="1200">
                <a:solidFill>
                  <a:schemeClr val="tx1"/>
                </a:solidFill>
                <a:latin typeface="+mn-lt"/>
                <a:ea typeface="+mn-ea"/>
                <a:cs typeface="+mn-cs"/>
              </a:defRPr>
            </a:lvl5pPr>
            <a:lvl6pPr marL="2286000" indent="0" algn="l" defTabSz="457200" rtl="0" eaLnBrk="1" latinLnBrk="0" hangingPunct="1">
              <a:spcBef>
                <a:spcPct val="20000"/>
              </a:spcBef>
              <a:spcAft>
                <a:spcPts val="600"/>
              </a:spcAft>
              <a:buClr>
                <a:schemeClr val="accent1"/>
              </a:buClr>
              <a:buFont typeface="Wingdings 2" charset="2"/>
              <a:buNone/>
              <a:defRPr sz="900" kern="1200">
                <a:solidFill>
                  <a:schemeClr val="tx1"/>
                </a:solidFill>
                <a:latin typeface="+mn-lt"/>
                <a:ea typeface="+mn-ea"/>
                <a:cs typeface="+mn-cs"/>
              </a:defRPr>
            </a:lvl6pPr>
            <a:lvl7pPr marL="2743200" indent="0" algn="l" defTabSz="457200" rtl="0" eaLnBrk="1" latinLnBrk="0" hangingPunct="1">
              <a:spcBef>
                <a:spcPct val="20000"/>
              </a:spcBef>
              <a:spcAft>
                <a:spcPts val="600"/>
              </a:spcAft>
              <a:buClr>
                <a:schemeClr val="accent1"/>
              </a:buClr>
              <a:buFont typeface="Wingdings 2" charset="2"/>
              <a:buNone/>
              <a:defRPr sz="900" kern="1200">
                <a:solidFill>
                  <a:schemeClr val="tx1"/>
                </a:solidFill>
                <a:latin typeface="+mn-lt"/>
                <a:ea typeface="+mn-ea"/>
                <a:cs typeface="+mn-cs"/>
              </a:defRPr>
            </a:lvl7pPr>
            <a:lvl8pPr marL="3200400" indent="0" algn="l" defTabSz="457200" rtl="0" eaLnBrk="1" latinLnBrk="0" hangingPunct="1">
              <a:spcBef>
                <a:spcPct val="20000"/>
              </a:spcBef>
              <a:spcAft>
                <a:spcPts val="600"/>
              </a:spcAft>
              <a:buClr>
                <a:schemeClr val="accent1"/>
              </a:buClr>
              <a:buFont typeface="Wingdings 2" charset="2"/>
              <a:buNone/>
              <a:defRPr sz="900" kern="1200">
                <a:solidFill>
                  <a:schemeClr val="tx1"/>
                </a:solidFill>
                <a:latin typeface="+mn-lt"/>
                <a:ea typeface="+mn-ea"/>
                <a:cs typeface="+mn-cs"/>
              </a:defRPr>
            </a:lvl8pPr>
            <a:lvl9pPr marL="3657600" indent="0" algn="l" defTabSz="457200" rtl="0" eaLnBrk="1" latinLnBrk="0" hangingPunct="1">
              <a:spcBef>
                <a:spcPct val="20000"/>
              </a:spcBef>
              <a:spcAft>
                <a:spcPts val="600"/>
              </a:spcAft>
              <a:buClr>
                <a:schemeClr val="accent1"/>
              </a:buClr>
              <a:buFont typeface="Wingdings 2" charset="2"/>
              <a:buNone/>
              <a:defRPr sz="900" kern="1200">
                <a:solidFill>
                  <a:schemeClr val="tx1"/>
                </a:solidFill>
                <a:latin typeface="+mn-lt"/>
                <a:ea typeface="+mn-ea"/>
                <a:cs typeface="+mn-cs"/>
              </a:defRPr>
            </a:lvl9pPr>
          </a:lstStyle>
          <a:p>
            <a:pPr marL="285750" indent="-285750">
              <a:buFont typeface="Arial" panose="020B0604020202020204" pitchFamily="34" charset="0"/>
              <a:buChar char="•"/>
            </a:pPr>
            <a:r>
              <a:rPr lang="en-US" dirty="0"/>
              <a:t>Adobe’s Photoshop is probably the most popular image editing program, for good reason. This program is equipped with many tools that allow users to exercise their creative flow down to the pixel.</a:t>
            </a:r>
          </a:p>
          <a:p>
            <a:pPr marL="285750" indent="-285750">
              <a:buFont typeface="Arial" panose="020B0604020202020204" pitchFamily="34" charset="0"/>
              <a:buChar char="•"/>
            </a:pPr>
            <a:r>
              <a:rPr lang="en-US" dirty="0"/>
              <a:t>Photoshop is best paired with bitmap images, although current versions are able to work with vectors and even save as a Photoshop .EPS.</a:t>
            </a:r>
          </a:p>
        </p:txBody>
      </p:sp>
    </p:spTree>
    <p:extLst>
      <p:ext uri="{BB962C8B-B14F-4D97-AF65-F5344CB8AC3E}">
        <p14:creationId xmlns:p14="http://schemas.microsoft.com/office/powerpoint/2010/main" val="29041796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Images for display on a screen can be saved to a resolution of 72 dpi, and can be scaled down to sizing that is compatible with screen sizes and common download times.</a:t>
            </a:r>
          </a:p>
          <a:p>
            <a:r>
              <a:rPr lang="en-US" dirty="0"/>
              <a:t>Images for print need to be of higher resolution, therefore will be a larger files size. These images should be 300 dpi, and the size of the image should reflect the printer’s request for the size depending on the project.</a:t>
            </a:r>
          </a:p>
          <a:p>
            <a:r>
              <a:rPr lang="en-US" dirty="0"/>
              <a:t>When sending images that are large, it is common to use outside cloud services, like WeTransfer and Dropbox, to deal with the heavy lifting. Normal email servers are not equipped to handle large file attachments.</a:t>
            </a:r>
          </a:p>
        </p:txBody>
      </p:sp>
      <p:sp>
        <p:nvSpPr>
          <p:cNvPr id="4" name="Text Placeholder 3"/>
          <p:cNvSpPr>
            <a:spLocks noGrp="1"/>
          </p:cNvSpPr>
          <p:nvPr>
            <p:ph type="body" sz="half" idx="2"/>
          </p:nvPr>
        </p:nvSpPr>
        <p:spPr/>
        <p:txBody>
          <a:bodyPr/>
          <a:lstStyle/>
          <a:p>
            <a:r>
              <a:rPr lang="en-US" dirty="0"/>
              <a:t>File sizes of images is a factor that must be taken into account whenever saving an image after editing, especially for Bitmaps with large file sizes.</a:t>
            </a:r>
          </a:p>
          <a:p>
            <a:r>
              <a:rPr lang="en-US" dirty="0"/>
              <a:t>The best way to determine how to save an image is to define how it will be used.  </a:t>
            </a:r>
          </a:p>
        </p:txBody>
      </p:sp>
      <p:sp>
        <p:nvSpPr>
          <p:cNvPr id="5" name="Title 1"/>
          <p:cNvSpPr>
            <a:spLocks noGrp="1"/>
          </p:cNvSpPr>
          <p:nvPr>
            <p:ph type="title"/>
          </p:nvPr>
        </p:nvSpPr>
        <p:spPr>
          <a:xfrm>
            <a:off x="2464474" y="675442"/>
            <a:ext cx="2079674" cy="927346"/>
          </a:xfrm>
        </p:spPr>
        <p:txBody>
          <a:bodyPr/>
          <a:lstStyle/>
          <a:p>
            <a:r>
              <a:rPr lang="en-US" sz="4000" dirty="0"/>
              <a:t>Images</a:t>
            </a:r>
          </a:p>
        </p:txBody>
      </p:sp>
      <p:pic>
        <p:nvPicPr>
          <p:cNvPr id="6" name="Picture 5"/>
          <p:cNvPicPr>
            <a:picLocks noChangeAspect="1"/>
          </p:cNvPicPr>
          <p:nvPr/>
        </p:nvPicPr>
        <p:blipFill>
          <a:blip r:embed="rId2"/>
          <a:stretch>
            <a:fillRect/>
          </a:stretch>
        </p:blipFill>
        <p:spPr>
          <a:xfrm>
            <a:off x="1321142" y="907784"/>
            <a:ext cx="908383" cy="695004"/>
          </a:xfrm>
          <a:prstGeom prst="rect">
            <a:avLst/>
          </a:prstGeom>
        </p:spPr>
      </p:pic>
      <p:sp>
        <p:nvSpPr>
          <p:cNvPr id="7" name="Action Button: Go Forward or Next 6">
            <a:hlinkClick r:id="" action="ppaction://hlinkshowjump?jump=nextslide" highlightClick="1"/>
          </p:cNvPr>
          <p:cNvSpPr/>
          <p:nvPr/>
        </p:nvSpPr>
        <p:spPr>
          <a:xfrm>
            <a:off x="11381998" y="6047874"/>
            <a:ext cx="433137" cy="481263"/>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ction Button: Go Back or Previous 7">
            <a:hlinkClick r:id="" action="ppaction://hlinkshowjump?jump=previousslide" highlightClick="1"/>
          </p:cNvPr>
          <p:cNvSpPr/>
          <p:nvPr/>
        </p:nvSpPr>
        <p:spPr>
          <a:xfrm>
            <a:off x="376863" y="6047874"/>
            <a:ext cx="433137" cy="48126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ction Button: Go Home 8">
            <a:hlinkClick r:id="rId3" action="ppaction://hlinksldjump" highlightClick="1"/>
          </p:cNvPr>
          <p:cNvSpPr/>
          <p:nvPr/>
        </p:nvSpPr>
        <p:spPr>
          <a:xfrm>
            <a:off x="5879430" y="6047873"/>
            <a:ext cx="433137" cy="48126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246400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62150" y="447188"/>
            <a:ext cx="9419848" cy="970450"/>
          </a:xfrm>
        </p:spPr>
        <p:txBody>
          <a:bodyPr/>
          <a:lstStyle/>
          <a:p>
            <a:r>
              <a:rPr lang="en-US" dirty="0"/>
              <a:t>Audio</a:t>
            </a:r>
          </a:p>
        </p:txBody>
      </p:sp>
      <p:sp>
        <p:nvSpPr>
          <p:cNvPr id="3" name="Action Button: Go Forward or Next 2">
            <a:hlinkClick r:id="" action="ppaction://hlinkshowjump?jump=nextslide" highlightClick="1"/>
          </p:cNvPr>
          <p:cNvSpPr/>
          <p:nvPr/>
        </p:nvSpPr>
        <p:spPr>
          <a:xfrm>
            <a:off x="11381998" y="6047874"/>
            <a:ext cx="433137" cy="481263"/>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Action Button: Go Back or Previous 3">
            <a:hlinkClick r:id="" action="ppaction://hlinkshowjump?jump=previousslide" highlightClick="1"/>
          </p:cNvPr>
          <p:cNvSpPr/>
          <p:nvPr/>
        </p:nvSpPr>
        <p:spPr>
          <a:xfrm>
            <a:off x="376863" y="6047874"/>
            <a:ext cx="433137" cy="48126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Go Home 4">
            <a:hlinkClick r:id="rId2" action="ppaction://hlinksldjump" highlightClick="1"/>
          </p:cNvPr>
          <p:cNvSpPr/>
          <p:nvPr/>
        </p:nvSpPr>
        <p:spPr>
          <a:xfrm>
            <a:off x="5879430" y="6047873"/>
            <a:ext cx="433137" cy="48126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3"/>
          <a:stretch>
            <a:fillRect/>
          </a:stretch>
        </p:blipFill>
        <p:spPr>
          <a:xfrm>
            <a:off x="656443" y="279559"/>
            <a:ext cx="1305707" cy="1305707"/>
          </a:xfrm>
          <a:prstGeom prst="rect">
            <a:avLst/>
          </a:prstGeom>
        </p:spPr>
      </p:pic>
      <p:sp>
        <p:nvSpPr>
          <p:cNvPr id="8" name="Content Placeholder 3"/>
          <p:cNvSpPr txBox="1">
            <a:spLocks/>
          </p:cNvSpPr>
          <p:nvPr/>
        </p:nvSpPr>
        <p:spPr>
          <a:xfrm>
            <a:off x="906142" y="2638175"/>
            <a:ext cx="4465958" cy="3409698"/>
          </a:xfrm>
          <a:prstGeom prst="rect">
            <a:avLst/>
          </a:prstGeom>
          <a:effectLst>
            <a:outerShdw blurRad="50800" dir="14400000">
              <a:srgbClr val="000000">
                <a:alpha val="40000"/>
              </a:srgbClr>
            </a:outerShdw>
          </a:effectLst>
        </p:spPr>
        <p:txBody>
          <a:bodyPr vert="horz" lIns="91440" tIns="45720" rIns="91440" bIns="45720" rtlCol="0" anchor="ctr">
            <a:normAutofit/>
          </a:bodyPr>
          <a:lstStyle>
            <a:lvl1pPr marL="342900" indent="-342900" algn="l" defTabSz="457200"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r>
              <a:rPr lang="en-US" dirty="0"/>
              <a:t>Audio is digitized sound. Digitized sound is sound that was sampled, meaning each nth fraction of a second has been taken and stored as digital bits.</a:t>
            </a:r>
          </a:p>
          <a:p>
            <a:r>
              <a:rPr lang="en-US" dirty="0"/>
              <a:t>The sampling rate of the digitized sound is a determining factor in the quality of the sound, as the sampling rate is the frequency at which the sound was digitized.</a:t>
            </a:r>
          </a:p>
        </p:txBody>
      </p:sp>
      <p:sp>
        <p:nvSpPr>
          <p:cNvPr id="9" name="Content Placeholder 3"/>
          <p:cNvSpPr txBox="1">
            <a:spLocks/>
          </p:cNvSpPr>
          <p:nvPr/>
        </p:nvSpPr>
        <p:spPr>
          <a:xfrm>
            <a:off x="6672074" y="3156691"/>
            <a:ext cx="4465958" cy="2372665"/>
          </a:xfrm>
          <a:prstGeom prst="rect">
            <a:avLst/>
          </a:prstGeom>
          <a:effectLst>
            <a:outerShdw blurRad="50800" dir="14400000">
              <a:srgbClr val="000000">
                <a:alpha val="40000"/>
              </a:srgbClr>
            </a:outerShdw>
          </a:effectLst>
        </p:spPr>
        <p:txBody>
          <a:bodyPr vert="horz" lIns="91440" tIns="45720" rIns="91440" bIns="45720" rtlCol="0" anchor="ctr">
            <a:normAutofit/>
          </a:bodyPr>
          <a:lstStyle>
            <a:lvl1pPr marL="342900" indent="-342900" algn="l" defTabSz="457200"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r>
              <a:rPr lang="en-US" dirty="0"/>
              <a:t>The bit depth (resolution) or sample size of the audio also holds a key to quality with the addition of how many numbers are used to represent the value of each sample. So the more numbers, the better the quality.</a:t>
            </a:r>
          </a:p>
        </p:txBody>
      </p:sp>
    </p:spTree>
    <p:extLst>
      <p:ext uri="{BB962C8B-B14F-4D97-AF65-F5344CB8AC3E}">
        <p14:creationId xmlns:p14="http://schemas.microsoft.com/office/powerpoint/2010/main" val="9682681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01604" y="852853"/>
            <a:ext cx="1828311" cy="859938"/>
          </a:xfrm>
        </p:spPr>
        <p:txBody>
          <a:bodyPr/>
          <a:lstStyle/>
          <a:p>
            <a:r>
              <a:rPr lang="en-US" sz="4000" dirty="0"/>
              <a:t>Audio</a:t>
            </a:r>
          </a:p>
        </p:txBody>
      </p:sp>
      <p:sp>
        <p:nvSpPr>
          <p:cNvPr id="4" name="Text Placeholder 3"/>
          <p:cNvSpPr>
            <a:spLocks noGrp="1"/>
          </p:cNvSpPr>
          <p:nvPr>
            <p:ph type="body" sz="half" idx="2"/>
          </p:nvPr>
        </p:nvSpPr>
        <p:spPr/>
        <p:txBody>
          <a:bodyPr/>
          <a:lstStyle/>
          <a:p>
            <a:r>
              <a:rPr lang="en-US" dirty="0"/>
              <a:t>The three sampling rates (frequencies) that are most common include;</a:t>
            </a:r>
          </a:p>
          <a:p>
            <a:pPr marL="285750" indent="-285750">
              <a:buFont typeface="Arial" panose="020B0604020202020204" pitchFamily="34" charset="0"/>
              <a:buChar char="•"/>
            </a:pPr>
            <a:r>
              <a:rPr lang="en-US" dirty="0"/>
              <a:t>44.1 kHz (CD Quality)</a:t>
            </a:r>
          </a:p>
          <a:p>
            <a:pPr marL="285750" indent="-285750">
              <a:buFont typeface="Arial" panose="020B0604020202020204" pitchFamily="34" charset="0"/>
              <a:buChar char="•"/>
            </a:pPr>
            <a:r>
              <a:rPr lang="en-US" dirty="0"/>
              <a:t>22.05 kHz</a:t>
            </a:r>
          </a:p>
          <a:p>
            <a:pPr marL="285750" indent="-285750">
              <a:buFont typeface="Arial" panose="020B0604020202020204" pitchFamily="34" charset="0"/>
              <a:buChar char="•"/>
            </a:pPr>
            <a:r>
              <a:rPr lang="en-US" dirty="0"/>
              <a:t>11.025 kHz</a:t>
            </a:r>
          </a:p>
          <a:p>
            <a:endParaRPr lang="en-US" dirty="0"/>
          </a:p>
          <a:p>
            <a:r>
              <a:rPr lang="en-US" dirty="0"/>
              <a:t>The two samples sizes (bit depth, or resolution) are;</a:t>
            </a:r>
          </a:p>
          <a:p>
            <a:pPr marL="285750" indent="-285750">
              <a:buFont typeface="Arial" panose="020B0604020202020204" pitchFamily="34" charset="0"/>
              <a:buChar char="•"/>
            </a:pPr>
            <a:r>
              <a:rPr lang="en-US" dirty="0"/>
              <a:t>8 bits</a:t>
            </a:r>
          </a:p>
          <a:p>
            <a:pPr marL="285750" indent="-285750">
              <a:buFont typeface="Arial" panose="020B0604020202020204" pitchFamily="34" charset="0"/>
              <a:buChar char="•"/>
            </a:pPr>
            <a:r>
              <a:rPr lang="en-US" dirty="0"/>
              <a:t>16 bits</a:t>
            </a:r>
          </a:p>
        </p:txBody>
      </p:sp>
      <p:sp>
        <p:nvSpPr>
          <p:cNvPr id="6" name="Action Button: Go Forward or Next 5">
            <a:hlinkClick r:id="" action="ppaction://hlinkshowjump?jump=nextslide" highlightClick="1"/>
          </p:cNvPr>
          <p:cNvSpPr/>
          <p:nvPr/>
        </p:nvSpPr>
        <p:spPr>
          <a:xfrm>
            <a:off x="11381998" y="6047874"/>
            <a:ext cx="433137" cy="481263"/>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ction Button: Go Back or Previous 6">
            <a:hlinkClick r:id="" action="ppaction://hlinkshowjump?jump=previousslide" highlightClick="1"/>
          </p:cNvPr>
          <p:cNvSpPr/>
          <p:nvPr/>
        </p:nvSpPr>
        <p:spPr>
          <a:xfrm>
            <a:off x="376863" y="6047874"/>
            <a:ext cx="433137" cy="48126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ction Button: Go Home 7">
            <a:hlinkClick r:id="rId2" action="ppaction://hlinksldjump" highlightClick="1"/>
          </p:cNvPr>
          <p:cNvSpPr/>
          <p:nvPr/>
        </p:nvSpPr>
        <p:spPr>
          <a:xfrm>
            <a:off x="5879430" y="6047873"/>
            <a:ext cx="433137" cy="48126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3"/>
          <a:stretch>
            <a:fillRect/>
          </a:stretch>
        </p:blipFill>
        <p:spPr>
          <a:xfrm>
            <a:off x="1464653" y="852853"/>
            <a:ext cx="936951" cy="936951"/>
          </a:xfrm>
          <a:prstGeom prst="rect">
            <a:avLst/>
          </a:prstGeom>
        </p:spPr>
      </p:pic>
      <p:pic>
        <p:nvPicPr>
          <p:cNvPr id="10" name="Picture 9"/>
          <p:cNvPicPr>
            <a:picLocks noChangeAspect="1"/>
          </p:cNvPicPr>
          <p:nvPr/>
        </p:nvPicPr>
        <p:blipFill>
          <a:blip r:embed="rId4"/>
          <a:stretch>
            <a:fillRect/>
          </a:stretch>
        </p:blipFill>
        <p:spPr>
          <a:xfrm>
            <a:off x="6517308" y="3061743"/>
            <a:ext cx="3190201" cy="2248095"/>
          </a:xfrm>
          <a:prstGeom prst="rect">
            <a:avLst/>
          </a:prstGeom>
          <a:ln w="19050">
            <a:solidFill>
              <a:schemeClr val="accent1"/>
            </a:solidFill>
          </a:ln>
        </p:spPr>
      </p:pic>
      <p:sp>
        <p:nvSpPr>
          <p:cNvPr id="11" name="Content Placeholder 3"/>
          <p:cNvSpPr txBox="1">
            <a:spLocks/>
          </p:cNvSpPr>
          <p:nvPr/>
        </p:nvSpPr>
        <p:spPr>
          <a:xfrm>
            <a:off x="5879430" y="526458"/>
            <a:ext cx="4465958" cy="2372665"/>
          </a:xfrm>
          <a:prstGeom prst="rect">
            <a:avLst/>
          </a:prstGeom>
          <a:effectLst>
            <a:outerShdw blurRad="50800" dir="14400000">
              <a:srgbClr val="000000">
                <a:alpha val="40000"/>
              </a:srgbClr>
            </a:outerShdw>
          </a:effectLst>
        </p:spPr>
        <p:txBody>
          <a:bodyPr vert="horz" lIns="91440" tIns="45720" rIns="91440" bIns="45720" rtlCol="0" anchor="ctr">
            <a:normAutofit/>
          </a:bodyPr>
          <a:lstStyle>
            <a:lvl1pPr marL="342900" indent="-342900" algn="l" defTabSz="457200"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r>
              <a:rPr lang="en-US" dirty="0"/>
              <a:t>The sampled data is put into a linear scale which is the sampling frequency. The waveform is reconstructed around these points with the help of quantization.</a:t>
            </a:r>
          </a:p>
        </p:txBody>
      </p:sp>
    </p:spTree>
    <p:extLst>
      <p:ext uri="{BB962C8B-B14F-4D97-AF65-F5344CB8AC3E}">
        <p14:creationId xmlns:p14="http://schemas.microsoft.com/office/powerpoint/2010/main" val="8273940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p:txBody>
          <a:bodyPr/>
          <a:lstStyle/>
          <a:p>
            <a:pPr marL="285750" indent="-285750">
              <a:buFont typeface="Arial" panose="020B0604020202020204" pitchFamily="34" charset="0"/>
              <a:buChar char="•"/>
            </a:pPr>
            <a:r>
              <a:rPr lang="en-US" dirty="0"/>
              <a:t>Quantization is the process of rounding off the value of each sound sample to the nearest integer. </a:t>
            </a:r>
          </a:p>
          <a:p>
            <a:pPr marL="285750" indent="-285750">
              <a:buFont typeface="Arial" panose="020B0604020202020204" pitchFamily="34" charset="0"/>
              <a:buChar char="•"/>
            </a:pPr>
            <a:r>
              <a:rPr lang="en-US" dirty="0"/>
              <a:t>This can sometimes result in some distortion of the audio because the quantization will cut off the top or the bottom of the wave if the amplitude is greater than the intervals available.</a:t>
            </a:r>
          </a:p>
        </p:txBody>
      </p:sp>
      <p:sp>
        <p:nvSpPr>
          <p:cNvPr id="5" name="Title 1"/>
          <p:cNvSpPr>
            <a:spLocks noGrp="1"/>
          </p:cNvSpPr>
          <p:nvPr>
            <p:ph type="title"/>
          </p:nvPr>
        </p:nvSpPr>
        <p:spPr>
          <a:xfrm>
            <a:off x="2401604" y="852853"/>
            <a:ext cx="1828311" cy="859938"/>
          </a:xfrm>
        </p:spPr>
        <p:txBody>
          <a:bodyPr/>
          <a:lstStyle/>
          <a:p>
            <a:r>
              <a:rPr lang="en-US" sz="4000" dirty="0"/>
              <a:t>Audio</a:t>
            </a:r>
          </a:p>
        </p:txBody>
      </p:sp>
      <p:sp>
        <p:nvSpPr>
          <p:cNvPr id="7" name="Action Button: Go Forward or Next 6">
            <a:hlinkClick r:id="" action="ppaction://hlinkshowjump?jump=nextslide" highlightClick="1"/>
          </p:cNvPr>
          <p:cNvSpPr/>
          <p:nvPr/>
        </p:nvSpPr>
        <p:spPr>
          <a:xfrm>
            <a:off x="11381998" y="6047874"/>
            <a:ext cx="433137" cy="481263"/>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ction Button: Go Back or Previous 7">
            <a:hlinkClick r:id="" action="ppaction://hlinkshowjump?jump=previousslide" highlightClick="1"/>
          </p:cNvPr>
          <p:cNvSpPr/>
          <p:nvPr/>
        </p:nvSpPr>
        <p:spPr>
          <a:xfrm>
            <a:off x="376863" y="6047874"/>
            <a:ext cx="433137" cy="48126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ction Button: Go Home 8">
            <a:hlinkClick r:id="rId2" action="ppaction://hlinksldjump" highlightClick="1"/>
          </p:cNvPr>
          <p:cNvSpPr/>
          <p:nvPr/>
        </p:nvSpPr>
        <p:spPr>
          <a:xfrm>
            <a:off x="5879430" y="6047873"/>
            <a:ext cx="433137" cy="48126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a:blip r:embed="rId3"/>
          <a:stretch>
            <a:fillRect/>
          </a:stretch>
        </p:blipFill>
        <p:spPr>
          <a:xfrm>
            <a:off x="1464653" y="852853"/>
            <a:ext cx="936951" cy="936951"/>
          </a:xfrm>
          <a:prstGeom prst="rect">
            <a:avLst/>
          </a:prstGeom>
        </p:spPr>
      </p:pic>
      <p:pic>
        <p:nvPicPr>
          <p:cNvPr id="11" name="Picture 10"/>
          <p:cNvPicPr>
            <a:picLocks noChangeAspect="1"/>
          </p:cNvPicPr>
          <p:nvPr/>
        </p:nvPicPr>
        <p:blipFill>
          <a:blip r:embed="rId4"/>
          <a:stretch>
            <a:fillRect/>
          </a:stretch>
        </p:blipFill>
        <p:spPr>
          <a:xfrm>
            <a:off x="5574153" y="2984873"/>
            <a:ext cx="5608479" cy="1761412"/>
          </a:xfrm>
          <a:prstGeom prst="rect">
            <a:avLst/>
          </a:prstGeom>
          <a:ln w="38100">
            <a:solidFill>
              <a:schemeClr val="accent1"/>
            </a:solidFill>
          </a:ln>
        </p:spPr>
      </p:pic>
      <p:sp>
        <p:nvSpPr>
          <p:cNvPr id="13" name="Text Placeholder 3"/>
          <p:cNvSpPr txBox="1">
            <a:spLocks/>
          </p:cNvSpPr>
          <p:nvPr/>
        </p:nvSpPr>
        <p:spPr>
          <a:xfrm>
            <a:off x="5574153" y="321883"/>
            <a:ext cx="6088933" cy="2550695"/>
          </a:xfrm>
          <a:prstGeom prst="rect">
            <a:avLst/>
          </a:prstGeom>
          <a:effectLst>
            <a:outerShdw blurRad="50800" dir="14400000">
              <a:srgbClr val="000000">
                <a:alpha val="40000"/>
              </a:srgbClr>
            </a:outerShdw>
          </a:effectLst>
        </p:spPr>
        <p:txBody>
          <a:bodyPr vert="horz" lIns="91440" tIns="45720" rIns="91440" bIns="45720" rtlCol="0" anchor="ctr">
            <a:normAutofit/>
          </a:bodyPr>
          <a:lstStyle>
            <a:lvl1pPr marL="0" indent="0" algn="l" defTabSz="457200" rtl="0" eaLnBrk="1" latinLnBrk="0" hangingPunct="1">
              <a:spcBef>
                <a:spcPct val="20000"/>
              </a:spcBef>
              <a:spcAft>
                <a:spcPts val="600"/>
              </a:spcAft>
              <a:buClr>
                <a:schemeClr val="accent1"/>
              </a:buClr>
              <a:buFont typeface="Wingdings 2" charset="2"/>
              <a:buNone/>
              <a:defRPr sz="1400" kern="1200">
                <a:solidFill>
                  <a:schemeClr val="tx1"/>
                </a:solidFill>
                <a:latin typeface="+mn-lt"/>
                <a:ea typeface="+mn-ea"/>
                <a:cs typeface="+mn-cs"/>
              </a:defRPr>
            </a:lvl1pPr>
            <a:lvl2pPr marL="457200" indent="0" algn="l" defTabSz="457200" rtl="0" eaLnBrk="1" latinLnBrk="0" hangingPunct="1">
              <a:spcBef>
                <a:spcPct val="20000"/>
              </a:spcBef>
              <a:spcAft>
                <a:spcPts val="600"/>
              </a:spcAft>
              <a:buClr>
                <a:schemeClr val="accent1"/>
              </a:buClr>
              <a:buFont typeface="Wingdings 2" charset="2"/>
              <a:buNone/>
              <a:defRPr sz="1200" kern="1200">
                <a:solidFill>
                  <a:schemeClr val="tx1"/>
                </a:solidFill>
                <a:latin typeface="+mn-lt"/>
                <a:ea typeface="+mn-ea"/>
                <a:cs typeface="+mn-cs"/>
              </a:defRPr>
            </a:lvl2pPr>
            <a:lvl3pPr marL="914400" indent="0" algn="l" defTabSz="457200" rtl="0" eaLnBrk="1" latinLnBrk="0" hangingPunct="1">
              <a:spcBef>
                <a:spcPct val="20000"/>
              </a:spcBef>
              <a:spcAft>
                <a:spcPts val="600"/>
              </a:spcAft>
              <a:buClr>
                <a:schemeClr val="accent1"/>
              </a:buClr>
              <a:buFont typeface="Wingdings 2" charset="2"/>
              <a:buNone/>
              <a:defRPr sz="1000" kern="1200">
                <a:solidFill>
                  <a:schemeClr val="tx1"/>
                </a:solidFill>
                <a:latin typeface="+mn-lt"/>
                <a:ea typeface="+mn-ea"/>
                <a:cs typeface="+mn-cs"/>
              </a:defRPr>
            </a:lvl3pPr>
            <a:lvl4pPr marL="1371600" indent="0" algn="l" defTabSz="457200" rtl="0" eaLnBrk="1" latinLnBrk="0" hangingPunct="1">
              <a:spcBef>
                <a:spcPct val="20000"/>
              </a:spcBef>
              <a:spcAft>
                <a:spcPts val="600"/>
              </a:spcAft>
              <a:buClr>
                <a:schemeClr val="accent1"/>
              </a:buClr>
              <a:buFont typeface="Wingdings 2" charset="2"/>
              <a:buNone/>
              <a:defRPr sz="900" kern="1200">
                <a:solidFill>
                  <a:schemeClr val="tx1"/>
                </a:solidFill>
                <a:latin typeface="+mn-lt"/>
                <a:ea typeface="+mn-ea"/>
                <a:cs typeface="+mn-cs"/>
              </a:defRPr>
            </a:lvl4pPr>
            <a:lvl5pPr marL="1828800" indent="0" algn="l" defTabSz="457200" rtl="0" eaLnBrk="1" latinLnBrk="0" hangingPunct="1">
              <a:spcBef>
                <a:spcPct val="20000"/>
              </a:spcBef>
              <a:spcAft>
                <a:spcPts val="600"/>
              </a:spcAft>
              <a:buClr>
                <a:schemeClr val="accent1"/>
              </a:buClr>
              <a:buFont typeface="Wingdings 2" charset="2"/>
              <a:buNone/>
              <a:defRPr sz="900" kern="1200">
                <a:solidFill>
                  <a:schemeClr val="tx1"/>
                </a:solidFill>
                <a:latin typeface="+mn-lt"/>
                <a:ea typeface="+mn-ea"/>
                <a:cs typeface="+mn-cs"/>
              </a:defRPr>
            </a:lvl5pPr>
            <a:lvl6pPr marL="2286000" indent="0" algn="l" defTabSz="457200" rtl="0" eaLnBrk="1" latinLnBrk="0" hangingPunct="1">
              <a:spcBef>
                <a:spcPct val="20000"/>
              </a:spcBef>
              <a:spcAft>
                <a:spcPts val="600"/>
              </a:spcAft>
              <a:buClr>
                <a:schemeClr val="accent1"/>
              </a:buClr>
              <a:buFont typeface="Wingdings 2" charset="2"/>
              <a:buNone/>
              <a:defRPr sz="900" kern="1200">
                <a:solidFill>
                  <a:schemeClr val="tx1"/>
                </a:solidFill>
                <a:latin typeface="+mn-lt"/>
                <a:ea typeface="+mn-ea"/>
                <a:cs typeface="+mn-cs"/>
              </a:defRPr>
            </a:lvl6pPr>
            <a:lvl7pPr marL="2743200" indent="0" algn="l" defTabSz="457200" rtl="0" eaLnBrk="1" latinLnBrk="0" hangingPunct="1">
              <a:spcBef>
                <a:spcPct val="20000"/>
              </a:spcBef>
              <a:spcAft>
                <a:spcPts val="600"/>
              </a:spcAft>
              <a:buClr>
                <a:schemeClr val="accent1"/>
              </a:buClr>
              <a:buFont typeface="Wingdings 2" charset="2"/>
              <a:buNone/>
              <a:defRPr sz="900" kern="1200">
                <a:solidFill>
                  <a:schemeClr val="tx1"/>
                </a:solidFill>
                <a:latin typeface="+mn-lt"/>
                <a:ea typeface="+mn-ea"/>
                <a:cs typeface="+mn-cs"/>
              </a:defRPr>
            </a:lvl7pPr>
            <a:lvl8pPr marL="3200400" indent="0" algn="l" defTabSz="457200" rtl="0" eaLnBrk="1" latinLnBrk="0" hangingPunct="1">
              <a:spcBef>
                <a:spcPct val="20000"/>
              </a:spcBef>
              <a:spcAft>
                <a:spcPts val="600"/>
              </a:spcAft>
              <a:buClr>
                <a:schemeClr val="accent1"/>
              </a:buClr>
              <a:buFont typeface="Wingdings 2" charset="2"/>
              <a:buNone/>
              <a:defRPr sz="900" kern="1200">
                <a:solidFill>
                  <a:schemeClr val="tx1"/>
                </a:solidFill>
                <a:latin typeface="+mn-lt"/>
                <a:ea typeface="+mn-ea"/>
                <a:cs typeface="+mn-cs"/>
              </a:defRPr>
            </a:lvl8pPr>
            <a:lvl9pPr marL="3657600" indent="0" algn="l" defTabSz="457200" rtl="0" eaLnBrk="1" latinLnBrk="0" hangingPunct="1">
              <a:spcBef>
                <a:spcPct val="20000"/>
              </a:spcBef>
              <a:spcAft>
                <a:spcPts val="600"/>
              </a:spcAft>
              <a:buClr>
                <a:schemeClr val="accent1"/>
              </a:buClr>
              <a:buFont typeface="Wingdings 2" charset="2"/>
              <a:buNone/>
              <a:defRPr sz="900" kern="1200">
                <a:solidFill>
                  <a:schemeClr val="tx1"/>
                </a:solidFill>
                <a:latin typeface="+mn-lt"/>
                <a:ea typeface="+mn-ea"/>
                <a:cs typeface="+mn-cs"/>
              </a:defRPr>
            </a:lvl9pPr>
          </a:lstStyle>
          <a:p>
            <a:pPr marL="285750" indent="-285750">
              <a:buFont typeface="Arial" panose="020B0604020202020204" pitchFamily="34" charset="0"/>
              <a:buChar char="•"/>
            </a:pPr>
            <a:r>
              <a:rPr lang="en-US" dirty="0"/>
              <a:t>Distortion should be avoided by properly balancing the levels during the recording process. Meters in the audio recording software provides users with visual cues to imbalances. </a:t>
            </a:r>
          </a:p>
        </p:txBody>
      </p:sp>
    </p:spTree>
    <p:extLst>
      <p:ext uri="{BB962C8B-B14F-4D97-AF65-F5344CB8AC3E}">
        <p14:creationId xmlns:p14="http://schemas.microsoft.com/office/powerpoint/2010/main" val="11439585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79430" y="446088"/>
            <a:ext cx="5228836" cy="5414963"/>
          </a:xfrm>
        </p:spPr>
        <p:txBody>
          <a:bodyPr/>
          <a:lstStyle/>
          <a:p>
            <a:pPr marL="0" indent="0">
              <a:buNone/>
            </a:pPr>
            <a:r>
              <a:rPr lang="en-US" b="1" dirty="0"/>
              <a:t>Sound Editing tools:</a:t>
            </a:r>
          </a:p>
          <a:p>
            <a:r>
              <a:rPr lang="en-US" dirty="0"/>
              <a:t>Trimming</a:t>
            </a:r>
          </a:p>
          <a:p>
            <a:r>
              <a:rPr lang="en-US" dirty="0"/>
              <a:t>Splicing &amp; Assembly </a:t>
            </a:r>
          </a:p>
          <a:p>
            <a:r>
              <a:rPr lang="en-US" dirty="0"/>
              <a:t>Volume Adjustments </a:t>
            </a:r>
          </a:p>
          <a:p>
            <a:r>
              <a:rPr lang="en-US" dirty="0"/>
              <a:t>Format Conversion </a:t>
            </a:r>
          </a:p>
          <a:p>
            <a:r>
              <a:rPr lang="en-US" dirty="0"/>
              <a:t>Resampling or </a:t>
            </a:r>
            <a:r>
              <a:rPr lang="en-US" dirty="0" err="1"/>
              <a:t>Downsampling</a:t>
            </a:r>
            <a:endParaRPr lang="en-US" dirty="0"/>
          </a:p>
          <a:p>
            <a:r>
              <a:rPr lang="en-US" dirty="0"/>
              <a:t>Fade-ins and Fade-outs</a:t>
            </a:r>
          </a:p>
          <a:p>
            <a:r>
              <a:rPr lang="en-US" dirty="0"/>
              <a:t>Equalization</a:t>
            </a:r>
          </a:p>
          <a:p>
            <a:r>
              <a:rPr lang="en-US" dirty="0"/>
              <a:t>Time Stretching</a:t>
            </a:r>
          </a:p>
          <a:p>
            <a:r>
              <a:rPr lang="en-US" dirty="0"/>
              <a:t>Digital Signal Processing (DSP)</a:t>
            </a:r>
          </a:p>
          <a:p>
            <a:r>
              <a:rPr lang="en-US" dirty="0"/>
              <a:t>Reversing Sounds</a:t>
            </a:r>
          </a:p>
          <a:p>
            <a:r>
              <a:rPr lang="en-US" dirty="0"/>
              <a:t>Multiple Tracks</a:t>
            </a:r>
          </a:p>
          <a:p>
            <a:endParaRPr lang="en-US" dirty="0"/>
          </a:p>
        </p:txBody>
      </p:sp>
      <p:sp>
        <p:nvSpPr>
          <p:cNvPr id="4" name="Text Placeholder 3"/>
          <p:cNvSpPr>
            <a:spLocks noGrp="1"/>
          </p:cNvSpPr>
          <p:nvPr>
            <p:ph type="body" sz="half" idx="2"/>
          </p:nvPr>
        </p:nvSpPr>
        <p:spPr/>
        <p:txBody>
          <a:bodyPr/>
          <a:lstStyle/>
          <a:p>
            <a:r>
              <a:rPr lang="en-US" dirty="0"/>
              <a:t>Once audio is digitized and quantized it is ready to be edited. Sound editing programs like Audacity provide users the tools to alter their recordings, creating tracks and mixes.</a:t>
            </a:r>
          </a:p>
          <a:p>
            <a:r>
              <a:rPr lang="en-US" dirty="0"/>
              <a:t>It is important to remember to save an original of the audio file before editing, as some of the tools, like DSP, have irreversible effects.</a:t>
            </a:r>
          </a:p>
          <a:p>
            <a:r>
              <a:rPr lang="en-US" dirty="0"/>
              <a:t> </a:t>
            </a:r>
          </a:p>
        </p:txBody>
      </p:sp>
      <p:sp>
        <p:nvSpPr>
          <p:cNvPr id="5" name="Title 1"/>
          <p:cNvSpPr>
            <a:spLocks noGrp="1"/>
          </p:cNvSpPr>
          <p:nvPr>
            <p:ph type="title"/>
          </p:nvPr>
        </p:nvSpPr>
        <p:spPr>
          <a:xfrm>
            <a:off x="2401604" y="852853"/>
            <a:ext cx="1828311" cy="859938"/>
          </a:xfrm>
        </p:spPr>
        <p:txBody>
          <a:bodyPr/>
          <a:lstStyle/>
          <a:p>
            <a:r>
              <a:rPr lang="en-US" sz="4000" dirty="0"/>
              <a:t>Audio</a:t>
            </a:r>
          </a:p>
        </p:txBody>
      </p:sp>
      <p:sp>
        <p:nvSpPr>
          <p:cNvPr id="7" name="Action Button: Go Forward or Next 6">
            <a:hlinkClick r:id="" action="ppaction://hlinkshowjump?jump=nextslide" highlightClick="1"/>
          </p:cNvPr>
          <p:cNvSpPr/>
          <p:nvPr/>
        </p:nvSpPr>
        <p:spPr>
          <a:xfrm>
            <a:off x="11381998" y="6047874"/>
            <a:ext cx="433137" cy="481263"/>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ction Button: Go Back or Previous 7">
            <a:hlinkClick r:id="" action="ppaction://hlinkshowjump?jump=previousslide" highlightClick="1"/>
          </p:cNvPr>
          <p:cNvSpPr/>
          <p:nvPr/>
        </p:nvSpPr>
        <p:spPr>
          <a:xfrm>
            <a:off x="376863" y="6047874"/>
            <a:ext cx="433137" cy="48126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ction Button: Go Home 8">
            <a:hlinkClick r:id="rId2" action="ppaction://hlinksldjump" highlightClick="1"/>
          </p:cNvPr>
          <p:cNvSpPr/>
          <p:nvPr/>
        </p:nvSpPr>
        <p:spPr>
          <a:xfrm>
            <a:off x="5879430" y="6047873"/>
            <a:ext cx="433137" cy="48126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a:blip r:embed="rId3"/>
          <a:stretch>
            <a:fillRect/>
          </a:stretch>
        </p:blipFill>
        <p:spPr>
          <a:xfrm>
            <a:off x="1464653" y="852853"/>
            <a:ext cx="936951" cy="936951"/>
          </a:xfrm>
          <a:prstGeom prst="rect">
            <a:avLst/>
          </a:prstGeom>
        </p:spPr>
      </p:pic>
    </p:spTree>
    <p:extLst>
      <p:ext uri="{BB962C8B-B14F-4D97-AF65-F5344CB8AC3E}">
        <p14:creationId xmlns:p14="http://schemas.microsoft.com/office/powerpoint/2010/main" val="29389355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4"/>
          <a:srcRect r="53418"/>
          <a:stretch/>
        </p:blipFill>
        <p:spPr>
          <a:xfrm>
            <a:off x="5648595" y="566841"/>
            <a:ext cx="3117309" cy="4731510"/>
          </a:xfrm>
          <a:prstGeom prst="rect">
            <a:avLst/>
          </a:prstGeom>
        </p:spPr>
      </p:pic>
      <p:sp>
        <p:nvSpPr>
          <p:cNvPr id="4" name="Text Placeholder 3"/>
          <p:cNvSpPr>
            <a:spLocks noGrp="1"/>
          </p:cNvSpPr>
          <p:nvPr>
            <p:ph type="body" sz="half" idx="2"/>
          </p:nvPr>
        </p:nvSpPr>
        <p:spPr/>
        <p:txBody>
          <a:bodyPr/>
          <a:lstStyle/>
          <a:p>
            <a:r>
              <a:rPr lang="en-US" dirty="0"/>
              <a:t>Striking a balance between file size needed and quality wanted is important. </a:t>
            </a:r>
          </a:p>
          <a:p>
            <a:r>
              <a:rPr lang="en-US" dirty="0"/>
              <a:t>The file size should reflect the highest quality allowed for the type of medium the audio will be recorded. </a:t>
            </a:r>
          </a:p>
          <a:p>
            <a:r>
              <a:rPr lang="en-US" dirty="0"/>
              <a:t>Common mediums that hold audio include CDs and MP3/4s.</a:t>
            </a:r>
          </a:p>
          <a:p>
            <a:r>
              <a:rPr lang="en-US" dirty="0"/>
              <a:t>Audio files are saved in .WAV, .AIFF, and .LPCM formats.</a:t>
            </a:r>
          </a:p>
        </p:txBody>
      </p:sp>
      <p:sp>
        <p:nvSpPr>
          <p:cNvPr id="5" name="Title 1"/>
          <p:cNvSpPr>
            <a:spLocks noGrp="1"/>
          </p:cNvSpPr>
          <p:nvPr>
            <p:ph type="title"/>
          </p:nvPr>
        </p:nvSpPr>
        <p:spPr>
          <a:xfrm>
            <a:off x="2401604" y="852853"/>
            <a:ext cx="1828311" cy="859938"/>
          </a:xfrm>
        </p:spPr>
        <p:txBody>
          <a:bodyPr/>
          <a:lstStyle/>
          <a:p>
            <a:r>
              <a:rPr lang="en-US" sz="4000" dirty="0"/>
              <a:t>Audio</a:t>
            </a:r>
          </a:p>
        </p:txBody>
      </p:sp>
      <p:sp>
        <p:nvSpPr>
          <p:cNvPr id="7" name="Action Button: Go Forward or Next 6">
            <a:hlinkClick r:id="" action="ppaction://hlinkshowjump?jump=nextslide" highlightClick="1"/>
          </p:cNvPr>
          <p:cNvSpPr/>
          <p:nvPr/>
        </p:nvSpPr>
        <p:spPr>
          <a:xfrm>
            <a:off x="11381998" y="6047874"/>
            <a:ext cx="433137" cy="481263"/>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ction Button: Go Back or Previous 7">
            <a:hlinkClick r:id="" action="ppaction://hlinkshowjump?jump=previousslide" highlightClick="1"/>
          </p:cNvPr>
          <p:cNvSpPr/>
          <p:nvPr/>
        </p:nvSpPr>
        <p:spPr>
          <a:xfrm>
            <a:off x="376863" y="6047874"/>
            <a:ext cx="433137" cy="48126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ction Button: Go Home 8">
            <a:hlinkClick r:id="rId5" action="ppaction://hlinksldjump" highlightClick="1"/>
          </p:cNvPr>
          <p:cNvSpPr/>
          <p:nvPr/>
        </p:nvSpPr>
        <p:spPr>
          <a:xfrm>
            <a:off x="5879430" y="6047873"/>
            <a:ext cx="433137" cy="48126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a:blip r:embed="rId6"/>
          <a:stretch>
            <a:fillRect/>
          </a:stretch>
        </p:blipFill>
        <p:spPr>
          <a:xfrm>
            <a:off x="1464653" y="852853"/>
            <a:ext cx="936951" cy="936951"/>
          </a:xfrm>
          <a:prstGeom prst="rect">
            <a:avLst/>
          </a:prstGeom>
        </p:spPr>
      </p:pic>
      <p:sp>
        <p:nvSpPr>
          <p:cNvPr id="12" name="Content Placeholder 2"/>
          <p:cNvSpPr>
            <a:spLocks noGrp="1"/>
          </p:cNvSpPr>
          <p:nvPr>
            <p:ph idx="1"/>
          </p:nvPr>
        </p:nvSpPr>
        <p:spPr>
          <a:xfrm>
            <a:off x="9035561" y="1588880"/>
            <a:ext cx="2911644" cy="1343716"/>
          </a:xfrm>
        </p:spPr>
        <p:txBody>
          <a:bodyPr/>
          <a:lstStyle/>
          <a:p>
            <a:pPr marL="0" indent="0">
              <a:buNone/>
            </a:pPr>
            <a:r>
              <a:rPr lang="en-US" b="1" i="1" dirty="0"/>
              <a:t>Allow this audio to transport you to the 1920s….</a:t>
            </a:r>
            <a:endParaRPr lang="en-US" i="1" dirty="0"/>
          </a:p>
          <a:p>
            <a:endParaRPr lang="en-US" dirty="0"/>
          </a:p>
        </p:txBody>
      </p:sp>
      <p:pic>
        <p:nvPicPr>
          <p:cNvPr id="14" name="Broadway_Nitelites_I_Wanna_Be_Loved_64kb">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0004020" y="2932596"/>
            <a:ext cx="487363" cy="487363"/>
          </a:xfrm>
          <a:prstGeom prst="rect">
            <a:avLst/>
          </a:prstGeom>
        </p:spPr>
      </p:pic>
    </p:spTree>
    <p:extLst>
      <p:ext uri="{BB962C8B-B14F-4D97-AF65-F5344CB8AC3E}">
        <p14:creationId xmlns:p14="http://schemas.microsoft.com/office/powerpoint/2010/main" val="18381906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p:cTn id="7" dur="1000" fill="hold"/>
                                        <p:tgtEl>
                                          <p:spTgt spid="12">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12">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12">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14"/>
                    </p:tgtEl>
                  </p:cond>
                </p:stCondLst>
                <p:endSync evt="end" delay="0">
                  <p:rtn val="all"/>
                </p:endSync>
                <p:childTnLst>
                  <p:par>
                    <p:cTn id="12" fill="hold">
                      <p:stCondLst>
                        <p:cond delay="0"/>
                      </p:stCondLst>
                      <p:childTnLst>
                        <p:par>
                          <p:cTn id="13" fill="hold">
                            <p:stCondLst>
                              <p:cond delay="0"/>
                            </p:stCondLst>
                            <p:childTnLst>
                              <p:par>
                                <p:cTn id="14" presetID="1" presetClass="mediacall" presetSubtype="0" fill="hold" nodeType="clickEffect">
                                  <p:stCondLst>
                                    <p:cond delay="0"/>
                                  </p:stCondLst>
                                  <p:childTnLst>
                                    <p:cmd type="call" cmd="playFrom(0.0)">
                                      <p:cBhvr>
                                        <p:cTn id="15" dur="189846" fill="hold"/>
                                        <p:tgtEl>
                                          <p:spTgt spid="14"/>
                                        </p:tgtEl>
                                      </p:cBhvr>
                                    </p:cmd>
                                  </p:childTnLst>
                                </p:cTn>
                              </p:par>
                            </p:childTnLst>
                          </p:cTn>
                        </p:par>
                      </p:childTnLst>
                    </p:cTn>
                  </p:par>
                </p:childTnLst>
              </p:cTn>
              <p:nextCondLst>
                <p:cond evt="onClick" delay="0">
                  <p:tgtEl>
                    <p:spTgt spid="14"/>
                  </p:tgtEl>
                </p:cond>
              </p:nextCondLst>
            </p:seq>
            <p:audio>
              <p:cMediaNode vol="80000">
                <p:cTn id="16" fill="hold" display="0">
                  <p:stCondLst>
                    <p:cond delay="indefinite"/>
                  </p:stCondLst>
                  <p:endCondLst>
                    <p:cond evt="onStopAudio" delay="0">
                      <p:tgtEl>
                        <p:sldTgt/>
                      </p:tgtEl>
                    </p:cond>
                  </p:endCondLst>
                </p:cTn>
                <p:tgtEl>
                  <p:spTgt spid="14"/>
                </p:tgtEl>
              </p:cMediaNode>
            </p:audio>
          </p:childTnLst>
        </p:cTn>
      </p:par>
    </p:tnLst>
    <p:bldLst>
      <p:bldP spid="12"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447188"/>
            <a:ext cx="9400798" cy="970450"/>
          </a:xfrm>
        </p:spPr>
        <p:txBody>
          <a:bodyPr/>
          <a:lstStyle/>
          <a:p>
            <a:r>
              <a:rPr lang="en-US" dirty="0"/>
              <a:t>Animation</a:t>
            </a:r>
          </a:p>
        </p:txBody>
      </p:sp>
      <p:sp>
        <p:nvSpPr>
          <p:cNvPr id="3" name="Action Button: Go Forward or Next 2">
            <a:hlinkClick r:id="" action="ppaction://hlinkshowjump?jump=nextslide" highlightClick="1"/>
          </p:cNvPr>
          <p:cNvSpPr/>
          <p:nvPr/>
        </p:nvSpPr>
        <p:spPr>
          <a:xfrm>
            <a:off x="11381998" y="6047874"/>
            <a:ext cx="433137" cy="481263"/>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Action Button: Go Back or Previous 3">
            <a:hlinkClick r:id="" action="ppaction://hlinkshowjump?jump=previousslide" highlightClick="1"/>
          </p:cNvPr>
          <p:cNvSpPr/>
          <p:nvPr/>
        </p:nvSpPr>
        <p:spPr>
          <a:xfrm>
            <a:off x="376863" y="6047874"/>
            <a:ext cx="433137" cy="48126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Go Home 4">
            <a:hlinkClick r:id="rId2" action="ppaction://hlinksldjump" highlightClick="1"/>
          </p:cNvPr>
          <p:cNvSpPr/>
          <p:nvPr/>
        </p:nvSpPr>
        <p:spPr>
          <a:xfrm>
            <a:off x="5879430" y="6047873"/>
            <a:ext cx="433137" cy="48126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3"/>
          <a:stretch>
            <a:fillRect/>
          </a:stretch>
        </p:blipFill>
        <p:spPr>
          <a:xfrm>
            <a:off x="810000" y="484869"/>
            <a:ext cx="920576" cy="932769"/>
          </a:xfrm>
          <a:prstGeom prst="rect">
            <a:avLst/>
          </a:prstGeom>
        </p:spPr>
      </p:pic>
      <p:sp>
        <p:nvSpPr>
          <p:cNvPr id="7" name="Content Placeholder 3"/>
          <p:cNvSpPr txBox="1">
            <a:spLocks/>
          </p:cNvSpPr>
          <p:nvPr/>
        </p:nvSpPr>
        <p:spPr>
          <a:xfrm>
            <a:off x="906142" y="2629383"/>
            <a:ext cx="4465958" cy="3409698"/>
          </a:xfrm>
          <a:prstGeom prst="rect">
            <a:avLst/>
          </a:prstGeom>
          <a:effectLst>
            <a:outerShdw blurRad="50800" dir="14400000">
              <a:srgbClr val="000000">
                <a:alpha val="40000"/>
              </a:srgbClr>
            </a:outerShdw>
          </a:effectLst>
        </p:spPr>
        <p:txBody>
          <a:bodyPr vert="horz" lIns="91440" tIns="45720" rIns="91440" bIns="45720" rtlCol="0" anchor="ctr">
            <a:normAutofit/>
          </a:bodyPr>
          <a:lstStyle>
            <a:lvl1pPr marL="342900" indent="-342900" algn="l" defTabSz="457200"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r>
              <a:rPr lang="en-US" dirty="0"/>
              <a:t>Animation is the process of bringing life to static presentations. It is making movement where there was none, it’s manipulating the blind spots in our eyes to not notice the skips in faux movement. </a:t>
            </a:r>
          </a:p>
        </p:txBody>
      </p:sp>
      <p:sp>
        <p:nvSpPr>
          <p:cNvPr id="8" name="Content Placeholder 3"/>
          <p:cNvSpPr txBox="1">
            <a:spLocks/>
          </p:cNvSpPr>
          <p:nvPr/>
        </p:nvSpPr>
        <p:spPr>
          <a:xfrm>
            <a:off x="6614303" y="2638175"/>
            <a:ext cx="4465958" cy="3409698"/>
          </a:xfrm>
          <a:prstGeom prst="rect">
            <a:avLst/>
          </a:prstGeom>
          <a:effectLst>
            <a:outerShdw blurRad="50800" dir="14400000">
              <a:srgbClr val="000000">
                <a:alpha val="40000"/>
              </a:srgbClr>
            </a:outerShdw>
          </a:effectLst>
        </p:spPr>
        <p:txBody>
          <a:bodyPr vert="horz" lIns="91440" tIns="45720" rIns="91440" bIns="45720" rtlCol="0" anchor="ctr">
            <a:normAutofit/>
          </a:bodyPr>
          <a:lstStyle>
            <a:lvl1pPr marL="342900" indent="-342900" algn="l" defTabSz="457200"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r>
              <a:rPr lang="en-US" dirty="0"/>
              <a:t>The most well known animations are Disney, as they had a heavy hand in the development of the craft.</a:t>
            </a:r>
          </a:p>
          <a:p>
            <a:r>
              <a:rPr lang="en-US" dirty="0"/>
              <a:t>Animations started as hand drawn sketches of every single frame, and have now evolved into a computer based media.</a:t>
            </a:r>
          </a:p>
        </p:txBody>
      </p:sp>
      <p:sp>
        <p:nvSpPr>
          <p:cNvPr id="9" name="Star: 5 Points 8"/>
          <p:cNvSpPr/>
          <p:nvPr/>
        </p:nvSpPr>
        <p:spPr>
          <a:xfrm>
            <a:off x="4665719" y="2734408"/>
            <a:ext cx="571500" cy="509954"/>
          </a:xfrm>
          <a:prstGeom prst="star5">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59127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80">
                                          <p:stCondLst>
                                            <p:cond delay="0"/>
                                          </p:stCondLst>
                                        </p:cTn>
                                        <p:tgtEl>
                                          <p:spTgt spid="9"/>
                                        </p:tgtEl>
                                      </p:cBhvr>
                                    </p:animEffect>
                                    <p:anim calcmode="lin" valueType="num">
                                      <p:cBhvr>
                                        <p:cTn id="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3" dur="26">
                                          <p:stCondLst>
                                            <p:cond delay="650"/>
                                          </p:stCondLst>
                                        </p:cTn>
                                        <p:tgtEl>
                                          <p:spTgt spid="9"/>
                                        </p:tgtEl>
                                      </p:cBhvr>
                                      <p:to x="100000" y="60000"/>
                                    </p:animScale>
                                    <p:animScale>
                                      <p:cBhvr>
                                        <p:cTn id="14" dur="166" decel="50000">
                                          <p:stCondLst>
                                            <p:cond delay="676"/>
                                          </p:stCondLst>
                                        </p:cTn>
                                        <p:tgtEl>
                                          <p:spTgt spid="9"/>
                                        </p:tgtEl>
                                      </p:cBhvr>
                                      <p:to x="100000" y="100000"/>
                                    </p:animScale>
                                    <p:animScale>
                                      <p:cBhvr>
                                        <p:cTn id="15" dur="26">
                                          <p:stCondLst>
                                            <p:cond delay="1312"/>
                                          </p:stCondLst>
                                        </p:cTn>
                                        <p:tgtEl>
                                          <p:spTgt spid="9"/>
                                        </p:tgtEl>
                                      </p:cBhvr>
                                      <p:to x="100000" y="80000"/>
                                    </p:animScale>
                                    <p:animScale>
                                      <p:cBhvr>
                                        <p:cTn id="16" dur="166" decel="50000">
                                          <p:stCondLst>
                                            <p:cond delay="1338"/>
                                          </p:stCondLst>
                                        </p:cTn>
                                        <p:tgtEl>
                                          <p:spTgt spid="9"/>
                                        </p:tgtEl>
                                      </p:cBhvr>
                                      <p:to x="100000" y="100000"/>
                                    </p:animScale>
                                    <p:animScale>
                                      <p:cBhvr>
                                        <p:cTn id="17" dur="26">
                                          <p:stCondLst>
                                            <p:cond delay="1642"/>
                                          </p:stCondLst>
                                        </p:cTn>
                                        <p:tgtEl>
                                          <p:spTgt spid="9"/>
                                        </p:tgtEl>
                                      </p:cBhvr>
                                      <p:to x="100000" y="90000"/>
                                    </p:animScale>
                                    <p:animScale>
                                      <p:cBhvr>
                                        <p:cTn id="18" dur="166" decel="50000">
                                          <p:stCondLst>
                                            <p:cond delay="1668"/>
                                          </p:stCondLst>
                                        </p:cTn>
                                        <p:tgtEl>
                                          <p:spTgt spid="9"/>
                                        </p:tgtEl>
                                      </p:cBhvr>
                                      <p:to x="100000" y="100000"/>
                                    </p:animScale>
                                    <p:animScale>
                                      <p:cBhvr>
                                        <p:cTn id="19" dur="26">
                                          <p:stCondLst>
                                            <p:cond delay="1808"/>
                                          </p:stCondLst>
                                        </p:cTn>
                                        <p:tgtEl>
                                          <p:spTgt spid="9"/>
                                        </p:tgtEl>
                                      </p:cBhvr>
                                      <p:to x="100000" y="95000"/>
                                    </p:animScale>
                                    <p:animScale>
                                      <p:cBhvr>
                                        <p:cTn id="20"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Five Building Blocks of Multimedia</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659898521"/>
              </p:ext>
            </p:extLst>
          </p:nvPr>
        </p:nvGraphicFramePr>
        <p:xfrm>
          <a:off x="819150" y="2222500"/>
          <a:ext cx="4811629" cy="3636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Action Button: Go Forward or Next 4">
            <a:hlinkClick r:id="" action="ppaction://hlinkshowjump?jump=nextslide" highlightClick="1"/>
          </p:cNvPr>
          <p:cNvSpPr/>
          <p:nvPr/>
        </p:nvSpPr>
        <p:spPr>
          <a:xfrm>
            <a:off x="11381998" y="6047874"/>
            <a:ext cx="433137" cy="481263"/>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Content Placeholder 3"/>
          <p:cNvGraphicFramePr>
            <a:graphicFrameLocks/>
          </p:cNvGraphicFramePr>
          <p:nvPr>
            <p:extLst>
              <p:ext uri="{D42A27DB-BD31-4B8C-83A1-F6EECF244321}">
                <p14:modId xmlns:p14="http://schemas.microsoft.com/office/powerpoint/2010/main" val="182335466"/>
              </p:ext>
            </p:extLst>
          </p:nvPr>
        </p:nvGraphicFramePr>
        <p:xfrm>
          <a:off x="6410325" y="2763837"/>
          <a:ext cx="4544929" cy="255428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8" name="Picture 7">
            <a:hlinkClick r:id="rId12" action="ppaction://hlinksldjump"/>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005804" y="2574035"/>
            <a:ext cx="612684" cy="672124"/>
          </a:xfrm>
          <a:prstGeom prst="rect">
            <a:avLst/>
          </a:prstGeom>
        </p:spPr>
      </p:pic>
      <p:pic>
        <p:nvPicPr>
          <p:cNvPr id="9" name="Picture 8">
            <a:hlinkClick r:id="rId14" action="ppaction://hlinksldjump"/>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6632408" y="3216958"/>
            <a:ext cx="509056" cy="515798"/>
          </a:xfrm>
          <a:prstGeom prst="rect">
            <a:avLst/>
          </a:prstGeom>
        </p:spPr>
      </p:pic>
      <p:pic>
        <p:nvPicPr>
          <p:cNvPr id="10" name="Picture 9">
            <a:hlinkClick r:id="rId16" action="ppaction://hlinksldjump"/>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1312146" y="3822346"/>
            <a:ext cx="571518" cy="437269"/>
          </a:xfrm>
          <a:prstGeom prst="rect">
            <a:avLst/>
          </a:prstGeom>
        </p:spPr>
      </p:pic>
      <p:pic>
        <p:nvPicPr>
          <p:cNvPr id="12" name="Picture 11"/>
          <p:cNvPicPr>
            <a:picLocks noChangeAspect="1"/>
          </p:cNvPicPr>
          <p:nvPr/>
        </p:nvPicPr>
        <p:blipFill>
          <a:blip r:embed="rId18"/>
          <a:stretch>
            <a:fillRect/>
          </a:stretch>
        </p:blipFill>
        <p:spPr>
          <a:xfrm>
            <a:off x="932773" y="4756230"/>
            <a:ext cx="758746" cy="758746"/>
          </a:xfrm>
          <a:prstGeom prst="rect">
            <a:avLst/>
          </a:prstGeom>
        </p:spPr>
      </p:pic>
      <p:pic>
        <p:nvPicPr>
          <p:cNvPr id="14" name="Picture 13">
            <a:hlinkClick r:id="rId19" action="ppaction://hlinksldjump"/>
          </p:cNvPr>
          <p:cNvPicPr>
            <a:picLocks noChangeAspect="1"/>
          </p:cNvPicPr>
          <p:nvPr/>
        </p:nvPicPr>
        <p:blipFill>
          <a:blip r:embed="rId20"/>
          <a:stretch>
            <a:fillRect/>
          </a:stretch>
        </p:blipFill>
        <p:spPr>
          <a:xfrm>
            <a:off x="6555188" y="4259615"/>
            <a:ext cx="652951" cy="652951"/>
          </a:xfrm>
          <a:prstGeom prst="rect">
            <a:avLst/>
          </a:prstGeom>
        </p:spPr>
      </p:pic>
    </p:spTree>
    <p:extLst>
      <p:ext uri="{BB962C8B-B14F-4D97-AF65-F5344CB8AC3E}">
        <p14:creationId xmlns:p14="http://schemas.microsoft.com/office/powerpoint/2010/main" val="4425159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6006" y="958362"/>
            <a:ext cx="2619618" cy="763222"/>
          </a:xfrm>
        </p:spPr>
        <p:txBody>
          <a:bodyPr/>
          <a:lstStyle/>
          <a:p>
            <a:r>
              <a:rPr lang="en-US" sz="3800" dirty="0"/>
              <a:t>Animation</a:t>
            </a:r>
          </a:p>
        </p:txBody>
      </p:sp>
      <p:sp>
        <p:nvSpPr>
          <p:cNvPr id="3" name="Content Placeholder 2"/>
          <p:cNvSpPr>
            <a:spLocks noGrp="1"/>
          </p:cNvSpPr>
          <p:nvPr>
            <p:ph idx="1"/>
          </p:nvPr>
        </p:nvSpPr>
        <p:spPr>
          <a:xfrm>
            <a:off x="6312566" y="446086"/>
            <a:ext cx="5285999" cy="5414963"/>
          </a:xfrm>
        </p:spPr>
        <p:txBody>
          <a:bodyPr/>
          <a:lstStyle/>
          <a:p>
            <a:r>
              <a:rPr lang="en-US" dirty="0"/>
              <a:t>2D Animation – A ‘flat’ type of animation as it only uses the x and y axes as ‘canvas space’.  Path animation in 2D space can invoke motion, position, and speed.</a:t>
            </a:r>
          </a:p>
          <a:p>
            <a:pPr marL="0" indent="0">
              <a:buNone/>
            </a:pPr>
            <a:endParaRPr lang="en-US" dirty="0"/>
          </a:p>
          <a:p>
            <a:r>
              <a:rPr lang="en-US" dirty="0"/>
              <a:t>2 ½ D Animation – This type of animation brings in the illusion of depth with a third axis, the z axis. This happens through shadowing and highlighting .</a:t>
            </a:r>
          </a:p>
          <a:p>
            <a:pPr marL="0" indent="0">
              <a:buNone/>
            </a:pPr>
            <a:endParaRPr lang="en-US" dirty="0"/>
          </a:p>
          <a:p>
            <a:r>
              <a:rPr lang="en-US" dirty="0"/>
              <a:t>3D Animation – This type of animation is the most complex, but offers users an virtual reality. 3 axes are used for this animation, images have fronts, backs, and sides, and light sources throw highlights and shadows on objects.</a:t>
            </a:r>
          </a:p>
          <a:p>
            <a:endParaRPr lang="en-US" dirty="0"/>
          </a:p>
        </p:txBody>
      </p:sp>
      <p:sp>
        <p:nvSpPr>
          <p:cNvPr id="4" name="Text Placeholder 3"/>
          <p:cNvSpPr>
            <a:spLocks noGrp="1"/>
          </p:cNvSpPr>
          <p:nvPr>
            <p:ph type="body" sz="half" idx="2"/>
          </p:nvPr>
        </p:nvSpPr>
        <p:spPr/>
        <p:txBody>
          <a:bodyPr/>
          <a:lstStyle/>
          <a:p>
            <a:r>
              <a:rPr lang="en-US" dirty="0"/>
              <a:t>Computers can create multiple types of animation, they vary in planes used (x, y, &amp; z), complexity of creation, and quality of output.</a:t>
            </a:r>
          </a:p>
          <a:p>
            <a:endParaRPr lang="en-US" dirty="0"/>
          </a:p>
          <a:p>
            <a:endParaRPr lang="en-US" dirty="0"/>
          </a:p>
        </p:txBody>
      </p:sp>
      <p:sp>
        <p:nvSpPr>
          <p:cNvPr id="5" name="Action Button: Go Forward or Next 4">
            <a:hlinkClick r:id="" action="ppaction://hlinkshowjump?jump=nextslide" highlightClick="1"/>
          </p:cNvPr>
          <p:cNvSpPr/>
          <p:nvPr/>
        </p:nvSpPr>
        <p:spPr>
          <a:xfrm>
            <a:off x="11381998" y="6047874"/>
            <a:ext cx="433137" cy="481263"/>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ction Button: Go Back or Previous 5">
            <a:hlinkClick r:id="" action="ppaction://hlinkshowjump?jump=previousslide" highlightClick="1"/>
          </p:cNvPr>
          <p:cNvSpPr/>
          <p:nvPr/>
        </p:nvSpPr>
        <p:spPr>
          <a:xfrm>
            <a:off x="376863" y="6047874"/>
            <a:ext cx="433137" cy="48126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ction Button: Go Home 6">
            <a:hlinkClick r:id="rId2" action="ppaction://hlinksldjump" highlightClick="1"/>
          </p:cNvPr>
          <p:cNvSpPr/>
          <p:nvPr/>
        </p:nvSpPr>
        <p:spPr>
          <a:xfrm>
            <a:off x="5879430" y="6047873"/>
            <a:ext cx="433137" cy="48126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a:stretch>
            <a:fillRect/>
          </a:stretch>
        </p:blipFill>
        <p:spPr>
          <a:xfrm>
            <a:off x="1311264" y="1031204"/>
            <a:ext cx="609466" cy="617538"/>
          </a:xfrm>
          <a:prstGeom prst="rect">
            <a:avLst/>
          </a:prstGeom>
        </p:spPr>
      </p:pic>
      <p:sp>
        <p:nvSpPr>
          <p:cNvPr id="9" name="Cylinder 8"/>
          <p:cNvSpPr/>
          <p:nvPr/>
        </p:nvSpPr>
        <p:spPr>
          <a:xfrm>
            <a:off x="5117710" y="3850105"/>
            <a:ext cx="697830" cy="898358"/>
          </a:xfrm>
          <a:prstGeom prst="can">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0" name="Cube 9"/>
          <p:cNvSpPr/>
          <p:nvPr/>
        </p:nvSpPr>
        <p:spPr>
          <a:xfrm>
            <a:off x="5466625" y="4355431"/>
            <a:ext cx="845941" cy="786063"/>
          </a:xfrm>
          <a:prstGeom prst="cub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Oval 10"/>
          <p:cNvSpPr/>
          <p:nvPr/>
        </p:nvSpPr>
        <p:spPr>
          <a:xfrm>
            <a:off x="5017308" y="609217"/>
            <a:ext cx="697830" cy="698289"/>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2" name="Rectangle 11"/>
          <p:cNvSpPr/>
          <p:nvPr/>
        </p:nvSpPr>
        <p:spPr>
          <a:xfrm>
            <a:off x="5478460" y="998737"/>
            <a:ext cx="617538" cy="617538"/>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196883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anim calcmode="lin" valueType="num">
                                      <p:cBhvr>
                                        <p:cTn id="8" dur="2000" fill="hold"/>
                                        <p:tgtEl>
                                          <p:spTgt spid="12"/>
                                        </p:tgtEl>
                                        <p:attrNameLst>
                                          <p:attrName>ppt_w</p:attrName>
                                        </p:attrNameLst>
                                      </p:cBhvr>
                                      <p:tavLst>
                                        <p:tav tm="0" fmla="#ppt_w*sin(2.5*pi*$)">
                                          <p:val>
                                            <p:fltVal val="0"/>
                                          </p:val>
                                        </p:tav>
                                        <p:tav tm="100000">
                                          <p:val>
                                            <p:fltVal val="1"/>
                                          </p:val>
                                        </p:tav>
                                      </p:tavLst>
                                    </p:anim>
                                    <p:anim calcmode="lin" valueType="num">
                                      <p:cBhvr>
                                        <p:cTn id="9" dur="20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8" presetClass="emph" presetSubtype="0" fill="hold" grpId="0" nodeType="clickEffect">
                                  <p:stCondLst>
                                    <p:cond delay="0"/>
                                  </p:stCondLst>
                                  <p:childTnLst>
                                    <p:animRot by="21600000">
                                      <p:cBhvr>
                                        <p:cTn id="13" dur="2000" fill="hold"/>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t="11640"/>
          <a:stretch/>
        </p:blipFill>
        <p:spPr>
          <a:xfrm>
            <a:off x="6129866" y="2502568"/>
            <a:ext cx="3969173" cy="1835784"/>
          </a:xfrm>
          <a:prstGeom prst="rect">
            <a:avLst/>
          </a:prstGeom>
        </p:spPr>
      </p:pic>
      <p:sp>
        <p:nvSpPr>
          <p:cNvPr id="3" name="Content Placeholder 2"/>
          <p:cNvSpPr>
            <a:spLocks noGrp="1"/>
          </p:cNvSpPr>
          <p:nvPr>
            <p:ph idx="1"/>
          </p:nvPr>
        </p:nvSpPr>
        <p:spPr>
          <a:xfrm>
            <a:off x="5120640" y="446088"/>
            <a:ext cx="5987626" cy="5414963"/>
          </a:xfrm>
        </p:spPr>
        <p:txBody>
          <a:bodyPr/>
          <a:lstStyle/>
          <a:p>
            <a:r>
              <a:rPr lang="en-US" dirty="0" err="1"/>
              <a:t>Cel</a:t>
            </a:r>
            <a:r>
              <a:rPr lang="en-US" dirty="0"/>
              <a:t> Animation is heavily dependent on sketch artists drawing out each ‘</a:t>
            </a:r>
            <a:r>
              <a:rPr lang="en-US" dirty="0" err="1"/>
              <a:t>cel</a:t>
            </a:r>
            <a:r>
              <a:rPr lang="en-US" dirty="0"/>
              <a:t>’ which is essentially each frame of the animation. Artists would start with keyframes, which are the first and last frames of the animation, and then they would fill in the rest of the keyframed in a process called ‘</a:t>
            </a:r>
            <a:r>
              <a:rPr lang="en-US" dirty="0" err="1"/>
              <a:t>tweening</a:t>
            </a:r>
            <a:r>
              <a:rPr lang="en-US" dirty="0"/>
              <a:t>’. </a:t>
            </a:r>
          </a:p>
          <a:p>
            <a:pPr marL="0" indent="0">
              <a:buNone/>
            </a:pPr>
            <a:endParaRPr lang="en-US" dirty="0"/>
          </a:p>
          <a:p>
            <a:endParaRPr lang="en-US" dirty="0"/>
          </a:p>
          <a:p>
            <a:pPr marL="0" indent="0">
              <a:buNone/>
            </a:pPr>
            <a:endParaRPr lang="en-US" dirty="0"/>
          </a:p>
          <a:p>
            <a:r>
              <a:rPr lang="en-US" dirty="0"/>
              <a:t>Computer Animation works off of the same concept as </a:t>
            </a:r>
            <a:r>
              <a:rPr lang="en-US" dirty="0" err="1"/>
              <a:t>Cel</a:t>
            </a:r>
            <a:r>
              <a:rPr lang="en-US" dirty="0"/>
              <a:t> Animation, but the big difference is that the computer helps with the tedious process of </a:t>
            </a:r>
            <a:r>
              <a:rPr lang="en-US" dirty="0" err="1"/>
              <a:t>tweening</a:t>
            </a:r>
            <a:r>
              <a:rPr lang="en-US" dirty="0"/>
              <a:t>.</a:t>
            </a:r>
          </a:p>
        </p:txBody>
      </p:sp>
      <p:sp>
        <p:nvSpPr>
          <p:cNvPr id="4" name="Text Placeholder 3"/>
          <p:cNvSpPr>
            <a:spLocks noGrp="1"/>
          </p:cNvSpPr>
          <p:nvPr>
            <p:ph type="body" sz="half" idx="2"/>
          </p:nvPr>
        </p:nvSpPr>
        <p:spPr/>
        <p:txBody>
          <a:bodyPr/>
          <a:lstStyle/>
          <a:p>
            <a:r>
              <a:rPr lang="en-US" dirty="0"/>
              <a:t>Animation is split into 2 distinct groupings of techniques. </a:t>
            </a:r>
          </a:p>
          <a:p>
            <a:r>
              <a:rPr lang="en-US" dirty="0"/>
              <a:t>The first, and oldest, being </a:t>
            </a:r>
            <a:r>
              <a:rPr lang="en-US" dirty="0" err="1"/>
              <a:t>Cel</a:t>
            </a:r>
            <a:r>
              <a:rPr lang="en-US" dirty="0"/>
              <a:t> Animation, and later Computer Animation.</a:t>
            </a:r>
          </a:p>
          <a:p>
            <a:r>
              <a:rPr lang="en-US" dirty="0"/>
              <a:t>Both of these techniques have their merit, yet as time moves forward it is much more common to see Computer Animations than </a:t>
            </a:r>
            <a:r>
              <a:rPr lang="en-US" dirty="0" err="1"/>
              <a:t>Cel</a:t>
            </a:r>
            <a:r>
              <a:rPr lang="en-US" dirty="0"/>
              <a:t> Animation. </a:t>
            </a:r>
          </a:p>
        </p:txBody>
      </p:sp>
      <p:sp>
        <p:nvSpPr>
          <p:cNvPr id="5" name="Action Button: Go Forward or Next 4">
            <a:hlinkClick r:id="" action="ppaction://hlinkshowjump?jump=nextslide" highlightClick="1"/>
          </p:cNvPr>
          <p:cNvSpPr/>
          <p:nvPr/>
        </p:nvSpPr>
        <p:spPr>
          <a:xfrm>
            <a:off x="11381998" y="6047874"/>
            <a:ext cx="433137" cy="481263"/>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ction Button: Go Back or Previous 5">
            <a:hlinkClick r:id="" action="ppaction://hlinkshowjump?jump=previousslide" highlightClick="1"/>
          </p:cNvPr>
          <p:cNvSpPr/>
          <p:nvPr/>
        </p:nvSpPr>
        <p:spPr>
          <a:xfrm>
            <a:off x="376863" y="6047874"/>
            <a:ext cx="433137" cy="48126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ction Button: Go Home 6">
            <a:hlinkClick r:id="rId3" action="ppaction://hlinksldjump" highlightClick="1"/>
          </p:cNvPr>
          <p:cNvSpPr/>
          <p:nvPr/>
        </p:nvSpPr>
        <p:spPr>
          <a:xfrm>
            <a:off x="5879430" y="6047873"/>
            <a:ext cx="433137" cy="48126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p:cNvSpPr>
            <a:spLocks noGrp="1"/>
          </p:cNvSpPr>
          <p:nvPr>
            <p:ph type="title"/>
          </p:nvPr>
        </p:nvSpPr>
        <p:spPr>
          <a:xfrm>
            <a:off x="1926006" y="958362"/>
            <a:ext cx="2619618" cy="763222"/>
          </a:xfrm>
        </p:spPr>
        <p:txBody>
          <a:bodyPr/>
          <a:lstStyle/>
          <a:p>
            <a:r>
              <a:rPr lang="en-US" sz="3800" dirty="0"/>
              <a:t>Animation</a:t>
            </a:r>
          </a:p>
        </p:txBody>
      </p:sp>
      <p:pic>
        <p:nvPicPr>
          <p:cNvPr id="9" name="Picture 8"/>
          <p:cNvPicPr>
            <a:picLocks noChangeAspect="1"/>
          </p:cNvPicPr>
          <p:nvPr/>
        </p:nvPicPr>
        <p:blipFill>
          <a:blip r:embed="rId4"/>
          <a:stretch>
            <a:fillRect/>
          </a:stretch>
        </p:blipFill>
        <p:spPr>
          <a:xfrm>
            <a:off x="1311264" y="1031204"/>
            <a:ext cx="609466" cy="617538"/>
          </a:xfrm>
          <a:prstGeom prst="rect">
            <a:avLst/>
          </a:prstGeom>
        </p:spPr>
      </p:pic>
    </p:spTree>
    <p:extLst>
      <p:ext uri="{BB962C8B-B14F-4D97-AF65-F5344CB8AC3E}">
        <p14:creationId xmlns:p14="http://schemas.microsoft.com/office/powerpoint/2010/main" val="3731014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p:txBody>
          <a:bodyPr/>
          <a:lstStyle/>
          <a:p>
            <a:r>
              <a:rPr lang="en-US" dirty="0"/>
              <a:t>Animations can be saved in multiple file formats. The file formats that are specifically designed to contain animations are;</a:t>
            </a:r>
          </a:p>
          <a:p>
            <a:pPr marL="285750" indent="-285750">
              <a:buFont typeface="Arial" panose="020B0604020202020204" pitchFamily="34" charset="0"/>
              <a:buChar char="•"/>
            </a:pPr>
            <a:r>
              <a:rPr lang="en-US" dirty="0"/>
              <a:t>.</a:t>
            </a:r>
            <a:r>
              <a:rPr lang="en-US" dirty="0" err="1"/>
              <a:t>dir</a:t>
            </a:r>
            <a:r>
              <a:rPr lang="en-US" dirty="0"/>
              <a:t> and .</a:t>
            </a:r>
            <a:r>
              <a:rPr lang="en-US" dirty="0" err="1"/>
              <a:t>dcr</a:t>
            </a:r>
            <a:r>
              <a:rPr lang="en-US" dirty="0"/>
              <a:t> (Director)</a:t>
            </a:r>
          </a:p>
          <a:p>
            <a:pPr marL="285750" indent="-285750">
              <a:buFont typeface="Arial" panose="020B0604020202020204" pitchFamily="34" charset="0"/>
              <a:buChar char="•"/>
            </a:pPr>
            <a:r>
              <a:rPr lang="en-US" dirty="0"/>
              <a:t>.</a:t>
            </a:r>
            <a:r>
              <a:rPr lang="en-US" dirty="0" err="1"/>
              <a:t>fli</a:t>
            </a:r>
            <a:r>
              <a:rPr lang="en-US" dirty="0"/>
              <a:t> and .</a:t>
            </a:r>
            <a:r>
              <a:rPr lang="en-US" dirty="0" err="1"/>
              <a:t>flc</a:t>
            </a:r>
            <a:r>
              <a:rPr lang="en-US" dirty="0"/>
              <a:t> (</a:t>
            </a:r>
            <a:r>
              <a:rPr lang="en-US" dirty="0" err="1"/>
              <a:t>AnimatorPro</a:t>
            </a:r>
            <a:r>
              <a:rPr lang="en-US" dirty="0"/>
              <a:t>)</a:t>
            </a:r>
          </a:p>
          <a:p>
            <a:pPr marL="285750" indent="-285750">
              <a:buFont typeface="Arial" panose="020B0604020202020204" pitchFamily="34" charset="0"/>
              <a:buChar char="•"/>
            </a:pPr>
            <a:r>
              <a:rPr lang="en-US" dirty="0"/>
              <a:t>.max (3D Studio Max)</a:t>
            </a:r>
          </a:p>
          <a:p>
            <a:pPr marL="285750" indent="-285750">
              <a:buFont typeface="Arial" panose="020B0604020202020204" pitchFamily="34" charset="0"/>
              <a:buChar char="•"/>
            </a:pPr>
            <a:r>
              <a:rPr lang="en-US" dirty="0"/>
              <a:t>.gif (GIF89a)</a:t>
            </a:r>
          </a:p>
          <a:p>
            <a:pPr marL="285750" indent="-285750">
              <a:buFont typeface="Arial" panose="020B0604020202020204" pitchFamily="34" charset="0"/>
              <a:buChar char="•"/>
            </a:pPr>
            <a:r>
              <a:rPr lang="en-US" dirty="0"/>
              <a:t>.</a:t>
            </a:r>
            <a:r>
              <a:rPr lang="en-US" dirty="0" err="1"/>
              <a:t>fla</a:t>
            </a:r>
            <a:r>
              <a:rPr lang="en-US" dirty="0"/>
              <a:t> and .</a:t>
            </a:r>
            <a:r>
              <a:rPr lang="en-US" dirty="0" err="1"/>
              <a:t>swf</a:t>
            </a:r>
            <a:r>
              <a:rPr lang="en-US" dirty="0"/>
              <a:t> (Flash)</a:t>
            </a:r>
          </a:p>
        </p:txBody>
      </p:sp>
      <p:sp>
        <p:nvSpPr>
          <p:cNvPr id="5" name="Action Button: Go Forward or Next 4">
            <a:hlinkClick r:id="" action="ppaction://hlinkshowjump?jump=nextslide" highlightClick="1"/>
          </p:cNvPr>
          <p:cNvSpPr/>
          <p:nvPr/>
        </p:nvSpPr>
        <p:spPr>
          <a:xfrm>
            <a:off x="11381998" y="6047874"/>
            <a:ext cx="433137" cy="481263"/>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ction Button: Go Back or Previous 5">
            <a:hlinkClick r:id="" action="ppaction://hlinkshowjump?jump=previousslide" highlightClick="1"/>
          </p:cNvPr>
          <p:cNvSpPr/>
          <p:nvPr/>
        </p:nvSpPr>
        <p:spPr>
          <a:xfrm>
            <a:off x="376863" y="6047874"/>
            <a:ext cx="433137" cy="48126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ction Button: Go Home 6">
            <a:hlinkClick r:id="rId4" action="ppaction://hlinksldjump" highlightClick="1"/>
          </p:cNvPr>
          <p:cNvSpPr/>
          <p:nvPr/>
        </p:nvSpPr>
        <p:spPr>
          <a:xfrm>
            <a:off x="5879430" y="6047873"/>
            <a:ext cx="433137" cy="48126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p:cNvSpPr>
            <a:spLocks noGrp="1"/>
          </p:cNvSpPr>
          <p:nvPr>
            <p:ph type="title"/>
          </p:nvPr>
        </p:nvSpPr>
        <p:spPr>
          <a:xfrm>
            <a:off x="1926006" y="958362"/>
            <a:ext cx="2619618" cy="763222"/>
          </a:xfrm>
        </p:spPr>
        <p:txBody>
          <a:bodyPr/>
          <a:lstStyle/>
          <a:p>
            <a:r>
              <a:rPr lang="en-US" sz="3800" dirty="0"/>
              <a:t>Animation</a:t>
            </a:r>
          </a:p>
        </p:txBody>
      </p:sp>
      <p:pic>
        <p:nvPicPr>
          <p:cNvPr id="9" name="Picture 8"/>
          <p:cNvPicPr>
            <a:picLocks noChangeAspect="1"/>
          </p:cNvPicPr>
          <p:nvPr/>
        </p:nvPicPr>
        <p:blipFill>
          <a:blip r:embed="rId5"/>
          <a:stretch>
            <a:fillRect/>
          </a:stretch>
        </p:blipFill>
        <p:spPr>
          <a:xfrm>
            <a:off x="1311264" y="1031204"/>
            <a:ext cx="609466" cy="617538"/>
          </a:xfrm>
          <a:prstGeom prst="rect">
            <a:avLst/>
          </a:prstGeom>
        </p:spPr>
      </p:pic>
      <p:pic>
        <p:nvPicPr>
          <p:cNvPr id="2" name="Earth - 4788">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6095998" y="889138"/>
            <a:ext cx="4876800" cy="2743200"/>
          </a:xfrm>
          <a:prstGeom prst="rect">
            <a:avLst/>
          </a:prstGeom>
        </p:spPr>
      </p:pic>
      <p:sp>
        <p:nvSpPr>
          <p:cNvPr id="10" name="Text Placeholder 3"/>
          <p:cNvSpPr txBox="1">
            <a:spLocks/>
          </p:cNvSpPr>
          <p:nvPr/>
        </p:nvSpPr>
        <p:spPr>
          <a:xfrm>
            <a:off x="6095998" y="3632338"/>
            <a:ext cx="4876800" cy="1233002"/>
          </a:xfrm>
          <a:prstGeom prst="rect">
            <a:avLst/>
          </a:prstGeom>
          <a:effectLst>
            <a:outerShdw blurRad="50800" dir="14400000">
              <a:srgbClr val="000000">
                <a:alpha val="40000"/>
              </a:srgbClr>
            </a:outerShdw>
          </a:effectLst>
        </p:spPr>
        <p:txBody>
          <a:bodyPr vert="horz" lIns="91440" tIns="45720" rIns="91440" bIns="45720" rtlCol="0" anchor="ctr">
            <a:normAutofit/>
          </a:bodyPr>
          <a:lstStyle>
            <a:lvl1pPr marL="0" indent="0" algn="l" defTabSz="457200" rtl="0" eaLnBrk="1" latinLnBrk="0" hangingPunct="1">
              <a:spcBef>
                <a:spcPct val="20000"/>
              </a:spcBef>
              <a:spcAft>
                <a:spcPts val="600"/>
              </a:spcAft>
              <a:buClr>
                <a:schemeClr val="accent1"/>
              </a:buClr>
              <a:buFont typeface="Wingdings 2" charset="2"/>
              <a:buNone/>
              <a:defRPr sz="1400" kern="1200">
                <a:solidFill>
                  <a:schemeClr val="tx1"/>
                </a:solidFill>
                <a:latin typeface="+mn-lt"/>
                <a:ea typeface="+mn-ea"/>
                <a:cs typeface="+mn-cs"/>
              </a:defRPr>
            </a:lvl1pPr>
            <a:lvl2pPr marL="457200" indent="0" algn="l" defTabSz="457200" rtl="0" eaLnBrk="1" latinLnBrk="0" hangingPunct="1">
              <a:spcBef>
                <a:spcPct val="20000"/>
              </a:spcBef>
              <a:spcAft>
                <a:spcPts val="600"/>
              </a:spcAft>
              <a:buClr>
                <a:schemeClr val="accent1"/>
              </a:buClr>
              <a:buFont typeface="Wingdings 2" charset="2"/>
              <a:buNone/>
              <a:defRPr sz="1200" kern="1200">
                <a:solidFill>
                  <a:schemeClr val="tx1"/>
                </a:solidFill>
                <a:latin typeface="+mn-lt"/>
                <a:ea typeface="+mn-ea"/>
                <a:cs typeface="+mn-cs"/>
              </a:defRPr>
            </a:lvl2pPr>
            <a:lvl3pPr marL="914400" indent="0" algn="l" defTabSz="457200" rtl="0" eaLnBrk="1" latinLnBrk="0" hangingPunct="1">
              <a:spcBef>
                <a:spcPct val="20000"/>
              </a:spcBef>
              <a:spcAft>
                <a:spcPts val="600"/>
              </a:spcAft>
              <a:buClr>
                <a:schemeClr val="accent1"/>
              </a:buClr>
              <a:buFont typeface="Wingdings 2" charset="2"/>
              <a:buNone/>
              <a:defRPr sz="1000" kern="1200">
                <a:solidFill>
                  <a:schemeClr val="tx1"/>
                </a:solidFill>
                <a:latin typeface="+mn-lt"/>
                <a:ea typeface="+mn-ea"/>
                <a:cs typeface="+mn-cs"/>
              </a:defRPr>
            </a:lvl3pPr>
            <a:lvl4pPr marL="1371600" indent="0" algn="l" defTabSz="457200" rtl="0" eaLnBrk="1" latinLnBrk="0" hangingPunct="1">
              <a:spcBef>
                <a:spcPct val="20000"/>
              </a:spcBef>
              <a:spcAft>
                <a:spcPts val="600"/>
              </a:spcAft>
              <a:buClr>
                <a:schemeClr val="accent1"/>
              </a:buClr>
              <a:buFont typeface="Wingdings 2" charset="2"/>
              <a:buNone/>
              <a:defRPr sz="900" kern="1200">
                <a:solidFill>
                  <a:schemeClr val="tx1"/>
                </a:solidFill>
                <a:latin typeface="+mn-lt"/>
                <a:ea typeface="+mn-ea"/>
                <a:cs typeface="+mn-cs"/>
              </a:defRPr>
            </a:lvl4pPr>
            <a:lvl5pPr marL="1828800" indent="0" algn="l" defTabSz="457200" rtl="0" eaLnBrk="1" latinLnBrk="0" hangingPunct="1">
              <a:spcBef>
                <a:spcPct val="20000"/>
              </a:spcBef>
              <a:spcAft>
                <a:spcPts val="600"/>
              </a:spcAft>
              <a:buClr>
                <a:schemeClr val="accent1"/>
              </a:buClr>
              <a:buFont typeface="Wingdings 2" charset="2"/>
              <a:buNone/>
              <a:defRPr sz="900" kern="1200">
                <a:solidFill>
                  <a:schemeClr val="tx1"/>
                </a:solidFill>
                <a:latin typeface="+mn-lt"/>
                <a:ea typeface="+mn-ea"/>
                <a:cs typeface="+mn-cs"/>
              </a:defRPr>
            </a:lvl5pPr>
            <a:lvl6pPr marL="2286000" indent="0" algn="l" defTabSz="457200" rtl="0" eaLnBrk="1" latinLnBrk="0" hangingPunct="1">
              <a:spcBef>
                <a:spcPct val="20000"/>
              </a:spcBef>
              <a:spcAft>
                <a:spcPts val="600"/>
              </a:spcAft>
              <a:buClr>
                <a:schemeClr val="accent1"/>
              </a:buClr>
              <a:buFont typeface="Wingdings 2" charset="2"/>
              <a:buNone/>
              <a:defRPr sz="900" kern="1200">
                <a:solidFill>
                  <a:schemeClr val="tx1"/>
                </a:solidFill>
                <a:latin typeface="+mn-lt"/>
                <a:ea typeface="+mn-ea"/>
                <a:cs typeface="+mn-cs"/>
              </a:defRPr>
            </a:lvl6pPr>
            <a:lvl7pPr marL="2743200" indent="0" algn="l" defTabSz="457200" rtl="0" eaLnBrk="1" latinLnBrk="0" hangingPunct="1">
              <a:spcBef>
                <a:spcPct val="20000"/>
              </a:spcBef>
              <a:spcAft>
                <a:spcPts val="600"/>
              </a:spcAft>
              <a:buClr>
                <a:schemeClr val="accent1"/>
              </a:buClr>
              <a:buFont typeface="Wingdings 2" charset="2"/>
              <a:buNone/>
              <a:defRPr sz="900" kern="1200">
                <a:solidFill>
                  <a:schemeClr val="tx1"/>
                </a:solidFill>
                <a:latin typeface="+mn-lt"/>
                <a:ea typeface="+mn-ea"/>
                <a:cs typeface="+mn-cs"/>
              </a:defRPr>
            </a:lvl7pPr>
            <a:lvl8pPr marL="3200400" indent="0" algn="l" defTabSz="457200" rtl="0" eaLnBrk="1" latinLnBrk="0" hangingPunct="1">
              <a:spcBef>
                <a:spcPct val="20000"/>
              </a:spcBef>
              <a:spcAft>
                <a:spcPts val="600"/>
              </a:spcAft>
              <a:buClr>
                <a:schemeClr val="accent1"/>
              </a:buClr>
              <a:buFont typeface="Wingdings 2" charset="2"/>
              <a:buNone/>
              <a:defRPr sz="900" kern="1200">
                <a:solidFill>
                  <a:schemeClr val="tx1"/>
                </a:solidFill>
                <a:latin typeface="+mn-lt"/>
                <a:ea typeface="+mn-ea"/>
                <a:cs typeface="+mn-cs"/>
              </a:defRPr>
            </a:lvl8pPr>
            <a:lvl9pPr marL="3657600" indent="0" algn="l" defTabSz="457200" rtl="0" eaLnBrk="1" latinLnBrk="0" hangingPunct="1">
              <a:spcBef>
                <a:spcPct val="20000"/>
              </a:spcBef>
              <a:spcAft>
                <a:spcPts val="600"/>
              </a:spcAft>
              <a:buClr>
                <a:schemeClr val="accent1"/>
              </a:buClr>
              <a:buFont typeface="Wingdings 2" charset="2"/>
              <a:buNone/>
              <a:defRPr sz="900" kern="1200">
                <a:solidFill>
                  <a:schemeClr val="tx1"/>
                </a:solidFill>
                <a:latin typeface="+mn-lt"/>
                <a:ea typeface="+mn-ea"/>
                <a:cs typeface="+mn-cs"/>
              </a:defRPr>
            </a:lvl9pPr>
          </a:lstStyle>
          <a:p>
            <a:r>
              <a:rPr lang="en-US" dirty="0"/>
              <a:t>Here is a great example of computer animation taking into account highlights, and shadows.</a:t>
            </a:r>
          </a:p>
        </p:txBody>
      </p:sp>
    </p:spTree>
    <p:extLst>
      <p:ext uri="{BB962C8B-B14F-4D97-AF65-F5344CB8AC3E}">
        <p14:creationId xmlns:p14="http://schemas.microsoft.com/office/powerpoint/2010/main" val="7702799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52624" y="447188"/>
            <a:ext cx="9429373" cy="970450"/>
          </a:xfrm>
        </p:spPr>
        <p:txBody>
          <a:bodyPr/>
          <a:lstStyle/>
          <a:p>
            <a:r>
              <a:rPr lang="en-US" dirty="0"/>
              <a:t>Video</a:t>
            </a:r>
          </a:p>
        </p:txBody>
      </p:sp>
      <p:sp>
        <p:nvSpPr>
          <p:cNvPr id="3" name="Action Button: Go Forward or Next 2">
            <a:hlinkClick r:id="" action="ppaction://hlinkshowjump?jump=nextslide" highlightClick="1"/>
          </p:cNvPr>
          <p:cNvSpPr/>
          <p:nvPr/>
        </p:nvSpPr>
        <p:spPr>
          <a:xfrm>
            <a:off x="11381998" y="6047874"/>
            <a:ext cx="433137" cy="481263"/>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Go Back or Previous 4">
            <a:hlinkClick r:id="" action="ppaction://hlinkshowjump?jump=previousslide" highlightClick="1"/>
          </p:cNvPr>
          <p:cNvSpPr/>
          <p:nvPr/>
        </p:nvSpPr>
        <p:spPr>
          <a:xfrm>
            <a:off x="376863" y="6047874"/>
            <a:ext cx="433137" cy="48126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ction Button: Go Home 5">
            <a:hlinkClick r:id="rId2" action="ppaction://hlinksldjump" highlightClick="1"/>
          </p:cNvPr>
          <p:cNvSpPr/>
          <p:nvPr/>
        </p:nvSpPr>
        <p:spPr>
          <a:xfrm>
            <a:off x="5879430" y="6047873"/>
            <a:ext cx="433137" cy="48126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3"/>
          <a:stretch>
            <a:fillRect/>
          </a:stretch>
        </p:blipFill>
        <p:spPr>
          <a:xfrm>
            <a:off x="810000" y="333776"/>
            <a:ext cx="1083862" cy="1083862"/>
          </a:xfrm>
          <a:prstGeom prst="rect">
            <a:avLst/>
          </a:prstGeom>
        </p:spPr>
      </p:pic>
      <p:sp>
        <p:nvSpPr>
          <p:cNvPr id="8" name="Content Placeholder 3"/>
          <p:cNvSpPr txBox="1">
            <a:spLocks/>
          </p:cNvSpPr>
          <p:nvPr/>
        </p:nvSpPr>
        <p:spPr>
          <a:xfrm>
            <a:off x="906142" y="2629383"/>
            <a:ext cx="4465958" cy="2760764"/>
          </a:xfrm>
          <a:prstGeom prst="rect">
            <a:avLst/>
          </a:prstGeom>
          <a:effectLst>
            <a:outerShdw blurRad="50800" dir="14400000">
              <a:srgbClr val="000000">
                <a:alpha val="40000"/>
              </a:srgbClr>
            </a:outerShdw>
          </a:effectLst>
        </p:spPr>
        <p:txBody>
          <a:bodyPr vert="horz" lIns="91440" tIns="45720" rIns="91440" bIns="45720" rtlCol="0" anchor="ctr">
            <a:normAutofit/>
          </a:bodyPr>
          <a:lstStyle>
            <a:lvl1pPr marL="342900" indent="-342900" algn="l" defTabSz="457200"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r>
              <a:rPr lang="en-US" dirty="0"/>
              <a:t>Video is the creation of a ‘moving’ film that brings together the vibrancy of images, the depth of audio, and movement (that is sometimes provided by animation).</a:t>
            </a:r>
          </a:p>
        </p:txBody>
      </p:sp>
      <p:sp>
        <p:nvSpPr>
          <p:cNvPr id="9" name="Content Placeholder 3"/>
          <p:cNvSpPr txBox="1">
            <a:spLocks/>
          </p:cNvSpPr>
          <p:nvPr/>
        </p:nvSpPr>
        <p:spPr>
          <a:xfrm>
            <a:off x="6537156" y="2485004"/>
            <a:ext cx="4465958" cy="3409698"/>
          </a:xfrm>
          <a:prstGeom prst="rect">
            <a:avLst/>
          </a:prstGeom>
          <a:effectLst>
            <a:outerShdw blurRad="50800" dir="14400000">
              <a:srgbClr val="000000">
                <a:alpha val="40000"/>
              </a:srgbClr>
            </a:outerShdw>
          </a:effectLst>
        </p:spPr>
        <p:txBody>
          <a:bodyPr vert="horz" lIns="91440" tIns="45720" rIns="91440" bIns="45720" rtlCol="0" anchor="ctr">
            <a:normAutofit/>
          </a:bodyPr>
          <a:lstStyle>
            <a:lvl1pPr marL="342900" indent="-342900" algn="l" defTabSz="457200"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r>
              <a:rPr lang="en-US" dirty="0"/>
              <a:t>Analog Video uses a system of channeling color information and synchronization pulses onto a magnetic tape.</a:t>
            </a:r>
          </a:p>
          <a:p>
            <a:r>
              <a:rPr lang="en-US" dirty="0"/>
              <a:t>Digital Video uses an algorithm which compresses and encodes the video and audio for playback. </a:t>
            </a:r>
          </a:p>
        </p:txBody>
      </p:sp>
    </p:spTree>
    <p:extLst>
      <p:ext uri="{BB962C8B-B14F-4D97-AF65-F5344CB8AC3E}">
        <p14:creationId xmlns:p14="http://schemas.microsoft.com/office/powerpoint/2010/main" val="36518610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40002" y="914400"/>
            <a:ext cx="1749180" cy="868730"/>
          </a:xfrm>
        </p:spPr>
        <p:txBody>
          <a:bodyPr/>
          <a:lstStyle/>
          <a:p>
            <a:r>
              <a:rPr lang="en-US" sz="4000" dirty="0"/>
              <a:t>Video</a:t>
            </a:r>
          </a:p>
        </p:txBody>
      </p:sp>
      <p:sp>
        <p:nvSpPr>
          <p:cNvPr id="3" name="Content Placeholder 2"/>
          <p:cNvSpPr>
            <a:spLocks noGrp="1"/>
          </p:cNvSpPr>
          <p:nvPr>
            <p:ph idx="1"/>
          </p:nvPr>
        </p:nvSpPr>
        <p:spPr/>
        <p:txBody>
          <a:bodyPr/>
          <a:lstStyle/>
          <a:p>
            <a:r>
              <a:rPr lang="en-US" dirty="0"/>
              <a:t>Storyboarding – A document that shows the structure of the story from start to finish. This process helps teams collectively visualize the end result.</a:t>
            </a:r>
          </a:p>
          <a:p>
            <a:r>
              <a:rPr lang="en-US" dirty="0"/>
              <a:t>Lighting – The addition of lighting kits can drastically affect video by illuminating details of the scene and actors. This factor can be the difference between a video looking low budget and a video looking polished and professional.</a:t>
            </a:r>
          </a:p>
          <a:p>
            <a:r>
              <a:rPr lang="en-US" dirty="0"/>
              <a:t>Chroma Keys – This alters the video by allowing certain colors to become transparent, which can then be paired with an image to shine through the transparency. This is the method used when ‘green screening’.</a:t>
            </a:r>
          </a:p>
          <a:p>
            <a:r>
              <a:rPr lang="en-US" dirty="0"/>
              <a:t>Composition – Includes the type of shots, close-ups, panoramas, etc. </a:t>
            </a:r>
          </a:p>
        </p:txBody>
      </p:sp>
      <p:sp>
        <p:nvSpPr>
          <p:cNvPr id="4" name="Text Placeholder 3"/>
          <p:cNvSpPr>
            <a:spLocks noGrp="1"/>
          </p:cNvSpPr>
          <p:nvPr>
            <p:ph type="body" sz="half" idx="2"/>
          </p:nvPr>
        </p:nvSpPr>
        <p:spPr/>
        <p:txBody>
          <a:bodyPr/>
          <a:lstStyle/>
          <a:p>
            <a:r>
              <a:rPr lang="en-US" dirty="0"/>
              <a:t>Good video begin with good shooting, and good shooting begins with great planning.</a:t>
            </a:r>
          </a:p>
          <a:p>
            <a:r>
              <a:rPr lang="en-US" dirty="0"/>
              <a:t>Some  aspects of the video cannot be edited in later, it is best to shoot quality video to begin with and not rely on an editor to ‘fix’ aspects that could have been corrected.</a:t>
            </a:r>
          </a:p>
          <a:p>
            <a:r>
              <a:rPr lang="en-US" dirty="0"/>
              <a:t>The camera should always have a stable foundation to have smooth video quality, some other aspects are listed;</a:t>
            </a:r>
          </a:p>
        </p:txBody>
      </p:sp>
      <p:sp>
        <p:nvSpPr>
          <p:cNvPr id="5" name="Action Button: Go Forward or Next 4">
            <a:hlinkClick r:id="" action="ppaction://hlinkshowjump?jump=nextslide" highlightClick="1"/>
          </p:cNvPr>
          <p:cNvSpPr/>
          <p:nvPr/>
        </p:nvSpPr>
        <p:spPr>
          <a:xfrm>
            <a:off x="11381998" y="6047874"/>
            <a:ext cx="433137" cy="481263"/>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ction Button: Go Back or Previous 5">
            <a:hlinkClick r:id="" action="ppaction://hlinkshowjump?jump=previousslide" highlightClick="1"/>
          </p:cNvPr>
          <p:cNvSpPr/>
          <p:nvPr/>
        </p:nvSpPr>
        <p:spPr>
          <a:xfrm>
            <a:off x="376863" y="6047874"/>
            <a:ext cx="433137" cy="48126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ction Button: Go Home 6">
            <a:hlinkClick r:id="rId2" action="ppaction://hlinksldjump" highlightClick="1"/>
          </p:cNvPr>
          <p:cNvSpPr/>
          <p:nvPr/>
        </p:nvSpPr>
        <p:spPr>
          <a:xfrm>
            <a:off x="5879430" y="6047873"/>
            <a:ext cx="433137" cy="48126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a:stretch>
            <a:fillRect/>
          </a:stretch>
        </p:blipFill>
        <p:spPr>
          <a:xfrm>
            <a:off x="1491413" y="829791"/>
            <a:ext cx="953339" cy="953339"/>
          </a:xfrm>
          <a:prstGeom prst="rect">
            <a:avLst/>
          </a:prstGeom>
        </p:spPr>
      </p:pic>
    </p:spTree>
    <p:extLst>
      <p:ext uri="{BB962C8B-B14F-4D97-AF65-F5344CB8AC3E}">
        <p14:creationId xmlns:p14="http://schemas.microsoft.com/office/powerpoint/2010/main" val="10143201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It is very important to save an original video file because editing is </a:t>
            </a:r>
            <a:r>
              <a:rPr lang="en-US" dirty="0" err="1"/>
              <a:t>lossy</a:t>
            </a:r>
            <a:r>
              <a:rPr lang="en-US" dirty="0"/>
              <a:t> – video cannot be edited and then re-edited again.</a:t>
            </a:r>
          </a:p>
          <a:p>
            <a:r>
              <a:rPr lang="en-US" dirty="0"/>
              <a:t>Video content is very large, and takes plenty of space for computers to store. To help with this constraint Codecs were introduced; Codecs compress video files using algorithms. </a:t>
            </a:r>
          </a:p>
          <a:p>
            <a:r>
              <a:rPr lang="en-US" dirty="0"/>
              <a:t>When video is sent the Codec then decodes the saved algorithm and plays back.</a:t>
            </a:r>
          </a:p>
          <a:p>
            <a:r>
              <a:rPr lang="en-US" dirty="0"/>
              <a:t>There are a few Codecs;</a:t>
            </a:r>
          </a:p>
          <a:p>
            <a:pPr lvl="1">
              <a:buFont typeface="Arial" panose="020B0604020202020204" pitchFamily="34" charset="0"/>
              <a:buChar char="•"/>
            </a:pPr>
            <a:r>
              <a:rPr lang="en-US" dirty="0"/>
              <a:t>Theora</a:t>
            </a:r>
          </a:p>
          <a:p>
            <a:pPr lvl="1">
              <a:buFont typeface="Arial" panose="020B0604020202020204" pitchFamily="34" charset="0"/>
              <a:buChar char="•"/>
            </a:pPr>
            <a:r>
              <a:rPr lang="en-US" dirty="0"/>
              <a:t>MPEG – has gone through a few variations over the years, MPEG-1, MPEG-2, and MPEG-4</a:t>
            </a:r>
          </a:p>
          <a:p>
            <a:pPr lvl="1">
              <a:buFont typeface="Arial" panose="020B0604020202020204" pitchFamily="34" charset="0"/>
              <a:buChar char="•"/>
            </a:pPr>
            <a:r>
              <a:rPr lang="en-US" dirty="0" err="1"/>
              <a:t>Vorbis</a:t>
            </a:r>
            <a:endParaRPr lang="en-US" dirty="0"/>
          </a:p>
          <a:p>
            <a:pPr lvl="1">
              <a:buFont typeface="Arial" panose="020B0604020202020204" pitchFamily="34" charset="0"/>
              <a:buChar char="•"/>
            </a:pPr>
            <a:endParaRPr lang="en-US" dirty="0"/>
          </a:p>
        </p:txBody>
      </p:sp>
      <p:sp>
        <p:nvSpPr>
          <p:cNvPr id="4" name="Text Placeholder 3"/>
          <p:cNvSpPr>
            <a:spLocks noGrp="1"/>
          </p:cNvSpPr>
          <p:nvPr>
            <p:ph type="body" sz="half" idx="2"/>
          </p:nvPr>
        </p:nvSpPr>
        <p:spPr/>
        <p:txBody>
          <a:bodyPr/>
          <a:lstStyle/>
          <a:p>
            <a:r>
              <a:rPr lang="en-US" dirty="0"/>
              <a:t>Once the video is shot it can be uploaded into editing software.</a:t>
            </a:r>
          </a:p>
          <a:p>
            <a:r>
              <a:rPr lang="en-US" dirty="0"/>
              <a:t>Popular nonlinear video editing (NLE) software include;</a:t>
            </a:r>
          </a:p>
          <a:p>
            <a:pPr marL="285750" indent="-285750">
              <a:buFont typeface="Arial" panose="020B0604020202020204" pitchFamily="34" charset="0"/>
              <a:buChar char="•"/>
            </a:pPr>
            <a:r>
              <a:rPr lang="en-US" dirty="0"/>
              <a:t>Adobe’s Premiere</a:t>
            </a:r>
          </a:p>
          <a:p>
            <a:pPr marL="285750" indent="-285750">
              <a:buFont typeface="Arial" panose="020B0604020202020204" pitchFamily="34" charset="0"/>
              <a:buChar char="•"/>
            </a:pPr>
            <a:r>
              <a:rPr lang="en-US" dirty="0"/>
              <a:t>Apple’s Final Cut</a:t>
            </a:r>
          </a:p>
          <a:p>
            <a:pPr marL="285750" indent="-285750">
              <a:buFont typeface="Arial" panose="020B0604020202020204" pitchFamily="34" charset="0"/>
              <a:buChar char="•"/>
            </a:pPr>
            <a:r>
              <a:rPr lang="en-US" dirty="0" err="1"/>
              <a:t>Avid’s</a:t>
            </a:r>
            <a:r>
              <a:rPr lang="en-US" dirty="0"/>
              <a:t> Media Composer</a:t>
            </a:r>
          </a:p>
          <a:p>
            <a:r>
              <a:rPr lang="en-US" dirty="0"/>
              <a:t>Popular simple video editing software includes;</a:t>
            </a:r>
          </a:p>
          <a:p>
            <a:pPr marL="285750" indent="-285750">
              <a:buFont typeface="Arial" panose="020B0604020202020204" pitchFamily="34" charset="0"/>
              <a:buChar char="•"/>
            </a:pPr>
            <a:r>
              <a:rPr lang="en-US" dirty="0"/>
              <a:t>Microsoft’s Windows Movie Maker</a:t>
            </a:r>
          </a:p>
          <a:p>
            <a:pPr marL="285750" indent="-285750">
              <a:buFont typeface="Arial" panose="020B0604020202020204" pitchFamily="34" charset="0"/>
              <a:buChar char="•"/>
            </a:pPr>
            <a:r>
              <a:rPr lang="en-US" dirty="0"/>
              <a:t>Apple’s iMovie for Macs</a:t>
            </a:r>
          </a:p>
        </p:txBody>
      </p:sp>
      <p:sp>
        <p:nvSpPr>
          <p:cNvPr id="5" name="Action Button: Go Forward or Next 4">
            <a:hlinkClick r:id="" action="ppaction://hlinkshowjump?jump=nextslide" highlightClick="1"/>
          </p:cNvPr>
          <p:cNvSpPr/>
          <p:nvPr/>
        </p:nvSpPr>
        <p:spPr>
          <a:xfrm>
            <a:off x="11381998" y="6047874"/>
            <a:ext cx="433137" cy="481263"/>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ction Button: Go Back or Previous 5">
            <a:hlinkClick r:id="" action="ppaction://hlinkshowjump?jump=previousslide" highlightClick="1"/>
          </p:cNvPr>
          <p:cNvSpPr/>
          <p:nvPr/>
        </p:nvSpPr>
        <p:spPr>
          <a:xfrm>
            <a:off x="376863" y="6047874"/>
            <a:ext cx="433137" cy="48126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ction Button: Go Home 6">
            <a:hlinkClick r:id="rId2" action="ppaction://hlinksldjump" highlightClick="1"/>
          </p:cNvPr>
          <p:cNvSpPr/>
          <p:nvPr/>
        </p:nvSpPr>
        <p:spPr>
          <a:xfrm>
            <a:off x="5879430" y="6047873"/>
            <a:ext cx="433137" cy="48126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p:cNvSpPr>
            <a:spLocks noGrp="1"/>
          </p:cNvSpPr>
          <p:nvPr>
            <p:ph type="title"/>
          </p:nvPr>
        </p:nvSpPr>
        <p:spPr>
          <a:xfrm>
            <a:off x="2540002" y="914400"/>
            <a:ext cx="1749180" cy="868730"/>
          </a:xfrm>
        </p:spPr>
        <p:txBody>
          <a:bodyPr/>
          <a:lstStyle/>
          <a:p>
            <a:r>
              <a:rPr lang="en-US" sz="4000" dirty="0"/>
              <a:t>Video</a:t>
            </a:r>
          </a:p>
        </p:txBody>
      </p:sp>
      <p:pic>
        <p:nvPicPr>
          <p:cNvPr id="9" name="Picture 8"/>
          <p:cNvPicPr>
            <a:picLocks noChangeAspect="1"/>
          </p:cNvPicPr>
          <p:nvPr/>
        </p:nvPicPr>
        <p:blipFill>
          <a:blip r:embed="rId3"/>
          <a:stretch>
            <a:fillRect/>
          </a:stretch>
        </p:blipFill>
        <p:spPr>
          <a:xfrm>
            <a:off x="1491413" y="829791"/>
            <a:ext cx="953339" cy="953339"/>
          </a:xfrm>
          <a:prstGeom prst="rect">
            <a:avLst/>
          </a:prstGeom>
        </p:spPr>
      </p:pic>
    </p:spTree>
    <p:extLst>
      <p:ext uri="{BB962C8B-B14F-4D97-AF65-F5344CB8AC3E}">
        <p14:creationId xmlns:p14="http://schemas.microsoft.com/office/powerpoint/2010/main" val="10708898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133475" y="446088"/>
            <a:ext cx="5974792" cy="5414963"/>
          </a:xfrm>
        </p:spPr>
        <p:txBody>
          <a:bodyPr/>
          <a:lstStyle/>
          <a:p>
            <a:r>
              <a:rPr lang="en-US" dirty="0"/>
              <a:t>Popular upload sites include YouTube and Vimeo which allow users to post their videos on public forums without too many constraints.</a:t>
            </a:r>
          </a:p>
          <a:p>
            <a:r>
              <a:rPr lang="en-US" dirty="0"/>
              <a:t>Flash is a video container option that is compatible with sites like YouTube for Windows users – Apple users have a similar program called Silverlight that can also container video for uploading.</a:t>
            </a:r>
          </a:p>
          <a:p>
            <a:r>
              <a:rPr lang="en-US" dirty="0"/>
              <a:t>As time goes on these types of codecs and containers are constantly changing, in effort to simplify the process of embedding video, but it is still a complicated process that must be balanced to preserve video quality.</a:t>
            </a:r>
          </a:p>
        </p:txBody>
      </p:sp>
      <p:sp>
        <p:nvSpPr>
          <p:cNvPr id="4" name="Text Placeholder 3"/>
          <p:cNvSpPr>
            <a:spLocks noGrp="1"/>
          </p:cNvSpPr>
          <p:nvPr>
            <p:ph type="body" sz="half" idx="2"/>
          </p:nvPr>
        </p:nvSpPr>
        <p:spPr>
          <a:xfrm>
            <a:off x="1073151" y="2260738"/>
            <a:ext cx="3530933" cy="3600311"/>
          </a:xfrm>
        </p:spPr>
        <p:txBody>
          <a:bodyPr/>
          <a:lstStyle/>
          <a:p>
            <a:r>
              <a:rPr lang="en-US" dirty="0"/>
              <a:t>Compression of video files is imperative for sharing and uploading. </a:t>
            </a:r>
          </a:p>
          <a:p>
            <a:r>
              <a:rPr lang="en-US" dirty="0"/>
              <a:t>It is a general principle that the greater the compression, the more processing time it will take to compress and decompress the video file.</a:t>
            </a:r>
          </a:p>
        </p:txBody>
      </p:sp>
      <p:sp>
        <p:nvSpPr>
          <p:cNvPr id="5" name="Action Button: Go Forward or Next 4">
            <a:hlinkClick r:id="" action="ppaction://hlinkshowjump?jump=nextslide" highlightClick="1"/>
          </p:cNvPr>
          <p:cNvSpPr/>
          <p:nvPr/>
        </p:nvSpPr>
        <p:spPr>
          <a:xfrm>
            <a:off x="11381998" y="6047874"/>
            <a:ext cx="433137" cy="481263"/>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ction Button: Go Back or Previous 5">
            <a:hlinkClick r:id="" action="ppaction://hlinkshowjump?jump=previousslide" highlightClick="1"/>
          </p:cNvPr>
          <p:cNvSpPr/>
          <p:nvPr/>
        </p:nvSpPr>
        <p:spPr>
          <a:xfrm>
            <a:off x="376863" y="6047874"/>
            <a:ext cx="433137" cy="48126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ction Button: Go Home 6">
            <a:hlinkClick r:id="rId2" action="ppaction://hlinksldjump" highlightClick="1"/>
          </p:cNvPr>
          <p:cNvSpPr/>
          <p:nvPr/>
        </p:nvSpPr>
        <p:spPr>
          <a:xfrm>
            <a:off x="5879430" y="6047873"/>
            <a:ext cx="433137" cy="48126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p:cNvSpPr>
            <a:spLocks noGrp="1"/>
          </p:cNvSpPr>
          <p:nvPr>
            <p:ph type="title"/>
          </p:nvPr>
        </p:nvSpPr>
        <p:spPr>
          <a:xfrm>
            <a:off x="2540002" y="914400"/>
            <a:ext cx="1749180" cy="868730"/>
          </a:xfrm>
        </p:spPr>
        <p:txBody>
          <a:bodyPr/>
          <a:lstStyle/>
          <a:p>
            <a:r>
              <a:rPr lang="en-US" sz="4000" dirty="0"/>
              <a:t>Video</a:t>
            </a:r>
          </a:p>
        </p:txBody>
      </p:sp>
      <p:pic>
        <p:nvPicPr>
          <p:cNvPr id="9" name="Picture 8"/>
          <p:cNvPicPr>
            <a:picLocks noChangeAspect="1"/>
          </p:cNvPicPr>
          <p:nvPr/>
        </p:nvPicPr>
        <p:blipFill>
          <a:blip r:embed="rId3"/>
          <a:stretch>
            <a:fillRect/>
          </a:stretch>
        </p:blipFill>
        <p:spPr>
          <a:xfrm>
            <a:off x="1491413" y="829791"/>
            <a:ext cx="953339" cy="953339"/>
          </a:xfrm>
          <a:prstGeom prst="rect">
            <a:avLst/>
          </a:prstGeom>
        </p:spPr>
      </p:pic>
    </p:spTree>
    <p:extLst>
      <p:ext uri="{BB962C8B-B14F-4D97-AF65-F5344CB8AC3E}">
        <p14:creationId xmlns:p14="http://schemas.microsoft.com/office/powerpoint/2010/main" val="21996697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073151" y="2260739"/>
            <a:ext cx="3547533" cy="2952945"/>
          </a:xfrm>
        </p:spPr>
        <p:txBody>
          <a:bodyPr>
            <a:normAutofit/>
          </a:bodyPr>
          <a:lstStyle/>
          <a:p>
            <a:r>
              <a:rPr lang="en-US" sz="2000" dirty="0"/>
              <a:t>Enjoy this example of a short video that was edited on simple video editing software, Windows Movie Maker.</a:t>
            </a:r>
          </a:p>
        </p:txBody>
      </p:sp>
      <p:sp>
        <p:nvSpPr>
          <p:cNvPr id="5" name="Action Button: Go Forward or Next 4">
            <a:hlinkClick r:id="" action="ppaction://hlinkshowjump?jump=nextslide" highlightClick="1"/>
          </p:cNvPr>
          <p:cNvSpPr/>
          <p:nvPr/>
        </p:nvSpPr>
        <p:spPr>
          <a:xfrm>
            <a:off x="11381998" y="6047874"/>
            <a:ext cx="433137" cy="481263"/>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ction Button: Go Back or Previous 5">
            <a:hlinkClick r:id="" action="ppaction://hlinkshowjump?jump=previousslide" highlightClick="1"/>
          </p:cNvPr>
          <p:cNvSpPr/>
          <p:nvPr/>
        </p:nvSpPr>
        <p:spPr>
          <a:xfrm>
            <a:off x="376863" y="6047874"/>
            <a:ext cx="433137" cy="48126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ction Button: Go Home 6">
            <a:hlinkClick r:id="rId4" action="ppaction://hlinksldjump" highlightClick="1"/>
          </p:cNvPr>
          <p:cNvSpPr/>
          <p:nvPr/>
        </p:nvSpPr>
        <p:spPr>
          <a:xfrm>
            <a:off x="5879430" y="6047873"/>
            <a:ext cx="433137" cy="48126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p:cNvSpPr>
            <a:spLocks noGrp="1"/>
          </p:cNvSpPr>
          <p:nvPr>
            <p:ph type="title"/>
          </p:nvPr>
        </p:nvSpPr>
        <p:spPr>
          <a:xfrm>
            <a:off x="2540002" y="914400"/>
            <a:ext cx="1749180" cy="868730"/>
          </a:xfrm>
        </p:spPr>
        <p:txBody>
          <a:bodyPr/>
          <a:lstStyle/>
          <a:p>
            <a:r>
              <a:rPr lang="en-US" sz="4000" dirty="0"/>
              <a:t>Video</a:t>
            </a:r>
          </a:p>
        </p:txBody>
      </p:sp>
      <p:pic>
        <p:nvPicPr>
          <p:cNvPr id="9" name="Picture 8"/>
          <p:cNvPicPr>
            <a:picLocks noChangeAspect="1"/>
          </p:cNvPicPr>
          <p:nvPr/>
        </p:nvPicPr>
        <p:blipFill>
          <a:blip r:embed="rId5"/>
          <a:stretch>
            <a:fillRect/>
          </a:stretch>
        </p:blipFill>
        <p:spPr>
          <a:xfrm>
            <a:off x="1491413" y="829791"/>
            <a:ext cx="953339" cy="953339"/>
          </a:xfrm>
          <a:prstGeom prst="rect">
            <a:avLst/>
          </a:prstGeom>
        </p:spPr>
      </p:pic>
      <p:pic>
        <p:nvPicPr>
          <p:cNvPr id="10" name="The Premier">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5031109" y="1283369"/>
            <a:ext cx="6784026" cy="3816015"/>
          </a:xfrm>
          <a:prstGeom prst="rect">
            <a:avLst/>
          </a:prstGeom>
        </p:spPr>
      </p:pic>
    </p:spTree>
    <p:extLst>
      <p:ext uri="{BB962C8B-B14F-4D97-AF65-F5344CB8AC3E}">
        <p14:creationId xmlns:p14="http://schemas.microsoft.com/office/powerpoint/2010/main" val="5562849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0"/>
                                        </p:tgtEl>
                                      </p:cBhvr>
                                    </p:cmd>
                                  </p:childTnLst>
                                </p:cTn>
                              </p:par>
                            </p:childTnLst>
                          </p:cTn>
                        </p:par>
                      </p:childTnLst>
                    </p:cTn>
                  </p:par>
                </p:childTnLst>
              </p:cTn>
              <p:nextCondLst>
                <p:cond evt="onClick" delay="0">
                  <p:tgtEl>
                    <p:spTgt spid="10"/>
                  </p:tgtEl>
                </p:cond>
              </p:nextCondLst>
            </p:seq>
            <p:video>
              <p:cMediaNode vol="80000">
                <p:cTn id="7" fill="hold" display="0">
                  <p:stCondLst>
                    <p:cond delay="indefinite"/>
                  </p:stCondLst>
                </p:cTn>
                <p:tgtEl>
                  <p:spTgt spid="10"/>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Software Needed</a:t>
            </a:r>
          </a:p>
        </p:txBody>
      </p:sp>
      <p:sp>
        <p:nvSpPr>
          <p:cNvPr id="3" name="Content Placeholder 2"/>
          <p:cNvSpPr>
            <a:spLocks noGrp="1"/>
          </p:cNvSpPr>
          <p:nvPr>
            <p:ph idx="1"/>
          </p:nvPr>
        </p:nvSpPr>
        <p:spPr>
          <a:xfrm>
            <a:off x="970421" y="3307080"/>
            <a:ext cx="4796025" cy="2582778"/>
          </a:xfrm>
        </p:spPr>
        <p:txBody>
          <a:bodyPr>
            <a:normAutofit lnSpcReduction="10000"/>
          </a:bodyPr>
          <a:lstStyle/>
          <a:p>
            <a:r>
              <a:rPr lang="en-US" dirty="0"/>
              <a:t>Text – Microsoft Word, Notepad, Text Edit, and Pages </a:t>
            </a:r>
          </a:p>
          <a:p>
            <a:r>
              <a:rPr lang="en-US" dirty="0"/>
              <a:t>Video – </a:t>
            </a:r>
          </a:p>
          <a:p>
            <a:pPr lvl="1"/>
            <a:r>
              <a:rPr lang="en-US" dirty="0"/>
              <a:t>Simple – Windows Movie Maker &amp; Apple’s iMovie</a:t>
            </a:r>
          </a:p>
          <a:p>
            <a:pPr lvl="1"/>
            <a:r>
              <a:rPr lang="en-US" dirty="0"/>
              <a:t>Complex – Adobe’s Premiere, Apple’s Final Cut, </a:t>
            </a:r>
            <a:r>
              <a:rPr lang="en-US" dirty="0" err="1"/>
              <a:t>Avid’s</a:t>
            </a:r>
            <a:r>
              <a:rPr lang="en-US" dirty="0"/>
              <a:t> Media Composer</a:t>
            </a:r>
          </a:p>
          <a:p>
            <a:pPr indent="-285750"/>
            <a:r>
              <a:rPr lang="en-US" dirty="0"/>
              <a:t>Audio – Audacity</a:t>
            </a:r>
          </a:p>
          <a:p>
            <a:pPr marL="57150" indent="0">
              <a:buNone/>
            </a:pPr>
            <a:endParaRPr lang="en-US" dirty="0"/>
          </a:p>
          <a:p>
            <a:endParaRPr lang="en-US" dirty="0"/>
          </a:p>
        </p:txBody>
      </p:sp>
      <p:sp>
        <p:nvSpPr>
          <p:cNvPr id="4" name="Action Button: Go Forward or Next 3">
            <a:hlinkClick r:id="" action="ppaction://hlinkshowjump?jump=nextslide" highlightClick="1"/>
          </p:cNvPr>
          <p:cNvSpPr/>
          <p:nvPr/>
        </p:nvSpPr>
        <p:spPr>
          <a:xfrm>
            <a:off x="11381998" y="6047874"/>
            <a:ext cx="433137" cy="481263"/>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Go Back or Previous 4">
            <a:hlinkClick r:id="" action="ppaction://hlinkshowjump?jump=previousslide" highlightClick="1"/>
          </p:cNvPr>
          <p:cNvSpPr/>
          <p:nvPr/>
        </p:nvSpPr>
        <p:spPr>
          <a:xfrm>
            <a:off x="376863" y="6047874"/>
            <a:ext cx="433137" cy="48126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ction Button: Go Home 5">
            <a:hlinkClick r:id="rId2" action="ppaction://hlinksldjump" highlightClick="1"/>
          </p:cNvPr>
          <p:cNvSpPr/>
          <p:nvPr/>
        </p:nvSpPr>
        <p:spPr>
          <a:xfrm>
            <a:off x="5879430" y="6047873"/>
            <a:ext cx="433137" cy="48126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2"/>
          <p:cNvSpPr txBox="1">
            <a:spLocks/>
          </p:cNvSpPr>
          <p:nvPr/>
        </p:nvSpPr>
        <p:spPr>
          <a:xfrm>
            <a:off x="6585973" y="2485489"/>
            <a:ext cx="4796025" cy="3492600"/>
          </a:xfrm>
          <a:prstGeom prst="rect">
            <a:avLst/>
          </a:prstGeom>
          <a:effectLst>
            <a:outerShdw blurRad="50800" dir="14400000">
              <a:srgbClr val="000000">
                <a:alpha val="40000"/>
              </a:srgbClr>
            </a:outerShdw>
          </a:effectLst>
        </p:spPr>
        <p:txBody>
          <a:bodyPr vert="horz" lIns="91440" tIns="45720" rIns="91440" bIns="45720" rtlCol="0" anchor="ctr">
            <a:normAutofit/>
          </a:bodyPr>
          <a:lstStyle>
            <a:lvl1pPr marL="342900" indent="-342900" algn="l" defTabSz="457200"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r>
              <a:rPr lang="en-US" dirty="0"/>
              <a:t>Images – Adobe Photoshop, Illustrator, Bridge, and Premiere</a:t>
            </a:r>
            <a:endParaRPr lang="en-US" dirty="0"/>
          </a:p>
          <a:p>
            <a:r>
              <a:rPr lang="en-US" dirty="0"/>
              <a:t>Animation –</a:t>
            </a:r>
          </a:p>
          <a:p>
            <a:pPr lvl="1"/>
            <a:r>
              <a:rPr lang="en-US" dirty="0"/>
              <a:t>Path Animation – Flash &amp; </a:t>
            </a:r>
            <a:r>
              <a:rPr lang="en-US" dirty="0" err="1"/>
              <a:t>Powerpoint</a:t>
            </a:r>
            <a:endParaRPr lang="en-US" dirty="0"/>
          </a:p>
          <a:p>
            <a:pPr lvl="1"/>
            <a:r>
              <a:rPr lang="en-US" dirty="0"/>
              <a:t>2D – Adobe Illustrator, Photoshop, Fireworks, and After Effects</a:t>
            </a:r>
          </a:p>
          <a:p>
            <a:pPr lvl="1"/>
            <a:r>
              <a:rPr lang="en-US" dirty="0"/>
              <a:t>3D – </a:t>
            </a:r>
            <a:r>
              <a:rPr lang="en-US" dirty="0" err="1"/>
              <a:t>NewTek’s</a:t>
            </a:r>
            <a:r>
              <a:rPr lang="en-US" dirty="0"/>
              <a:t> </a:t>
            </a:r>
            <a:r>
              <a:rPr lang="en-US" dirty="0" err="1"/>
              <a:t>Lightware</a:t>
            </a:r>
            <a:r>
              <a:rPr lang="en-US" dirty="0"/>
              <a:t>, &amp; </a:t>
            </a:r>
            <a:r>
              <a:rPr lang="en-US" dirty="0" err="1"/>
              <a:t>AutoDesk’s</a:t>
            </a:r>
            <a:r>
              <a:rPr lang="en-US" dirty="0"/>
              <a:t> Maya</a:t>
            </a:r>
          </a:p>
        </p:txBody>
      </p:sp>
      <p:sp>
        <p:nvSpPr>
          <p:cNvPr id="8" name="Content Placeholder 2"/>
          <p:cNvSpPr txBox="1">
            <a:spLocks/>
          </p:cNvSpPr>
          <p:nvPr/>
        </p:nvSpPr>
        <p:spPr>
          <a:xfrm>
            <a:off x="1083405" y="2195693"/>
            <a:ext cx="10298593" cy="579592"/>
          </a:xfrm>
          <a:prstGeom prst="rect">
            <a:avLst/>
          </a:prstGeom>
          <a:effectLst>
            <a:outerShdw blurRad="50800" dir="14400000">
              <a:srgbClr val="000000">
                <a:alpha val="40000"/>
              </a:srgbClr>
            </a:outerShdw>
          </a:effectLst>
        </p:spPr>
        <p:txBody>
          <a:bodyPr vert="horz" lIns="91440" tIns="45720" rIns="91440" bIns="45720" rtlCol="0" anchor="ctr">
            <a:normAutofit/>
          </a:bodyPr>
          <a:lstStyle>
            <a:lvl1pPr marL="342900" indent="-342900" algn="l" defTabSz="457200"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marL="0" indent="0">
              <a:buNone/>
            </a:pPr>
            <a:r>
              <a:rPr lang="en-US" dirty="0"/>
              <a:t>Software needed for multimedia differs depending on the particular media being edited;</a:t>
            </a:r>
          </a:p>
        </p:txBody>
      </p:sp>
    </p:spTree>
    <p:extLst>
      <p:ext uri="{BB962C8B-B14F-4D97-AF65-F5344CB8AC3E}">
        <p14:creationId xmlns:p14="http://schemas.microsoft.com/office/powerpoint/2010/main" val="218542232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Hardware Needed</a:t>
            </a:r>
          </a:p>
        </p:txBody>
      </p:sp>
      <p:sp>
        <p:nvSpPr>
          <p:cNvPr id="3" name="Content Placeholder 2"/>
          <p:cNvSpPr>
            <a:spLocks noGrp="1"/>
          </p:cNvSpPr>
          <p:nvPr>
            <p:ph idx="1"/>
          </p:nvPr>
        </p:nvSpPr>
        <p:spPr>
          <a:xfrm>
            <a:off x="827424" y="2603867"/>
            <a:ext cx="10554574" cy="3444006"/>
          </a:xfrm>
        </p:spPr>
        <p:txBody>
          <a:bodyPr/>
          <a:lstStyle/>
          <a:p>
            <a:r>
              <a:rPr lang="en-US" dirty="0"/>
              <a:t>Textual content does not need a heavy-hitting piece of hardware. This content tends to be smaller than the rest of the media content covered, a simple laptop would suffice.</a:t>
            </a:r>
          </a:p>
          <a:p>
            <a:r>
              <a:rPr lang="en-US" dirty="0"/>
              <a:t>The hardware needed for processing the editing software for media tend to include a computer with a large RAM and CPU. </a:t>
            </a:r>
          </a:p>
          <a:p>
            <a:r>
              <a:rPr lang="en-US" dirty="0"/>
              <a:t>If editing images often a graphics card would be an advantageous investment. </a:t>
            </a:r>
          </a:p>
          <a:p>
            <a:r>
              <a:rPr lang="en-US" dirty="0"/>
              <a:t>An external hard drive is a great backup for space if a computer does not have enough memory. – Additionally, in recent years cloud programs (not technically Hardware) have grown in options and abilities, Dropbox and Google Drive are great options.</a:t>
            </a:r>
          </a:p>
          <a:p>
            <a:r>
              <a:rPr lang="en-US" dirty="0"/>
              <a:t>Both Audio and Video recording requires recording equipment, speakers, and sometimes level boards. </a:t>
            </a:r>
          </a:p>
          <a:p>
            <a:endParaRPr lang="en-US" dirty="0"/>
          </a:p>
        </p:txBody>
      </p:sp>
      <p:sp>
        <p:nvSpPr>
          <p:cNvPr id="4" name="Action Button: Go Forward or Next 3">
            <a:hlinkClick r:id="" action="ppaction://hlinkshowjump?jump=nextslide" highlightClick="1"/>
          </p:cNvPr>
          <p:cNvSpPr/>
          <p:nvPr/>
        </p:nvSpPr>
        <p:spPr>
          <a:xfrm>
            <a:off x="11381998" y="6047874"/>
            <a:ext cx="433137" cy="481263"/>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Go Back or Previous 4">
            <a:hlinkClick r:id="" action="ppaction://hlinkshowjump?jump=previousslide" highlightClick="1"/>
          </p:cNvPr>
          <p:cNvSpPr/>
          <p:nvPr/>
        </p:nvSpPr>
        <p:spPr>
          <a:xfrm>
            <a:off x="376863" y="6047874"/>
            <a:ext cx="433137" cy="48126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ction Button: Go Home 5">
            <a:hlinkClick r:id="rId2" action="ppaction://hlinksldjump" highlightClick="1"/>
          </p:cNvPr>
          <p:cNvSpPr/>
          <p:nvPr/>
        </p:nvSpPr>
        <p:spPr>
          <a:xfrm>
            <a:off x="5879430" y="6047873"/>
            <a:ext cx="433137" cy="48126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8276120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Interactive Multimedia</a:t>
            </a:r>
          </a:p>
        </p:txBody>
      </p:sp>
      <p:sp>
        <p:nvSpPr>
          <p:cNvPr id="3" name="Text Placeholder 2"/>
          <p:cNvSpPr>
            <a:spLocks noGrp="1"/>
          </p:cNvSpPr>
          <p:nvPr>
            <p:ph type="body" idx="1"/>
          </p:nvPr>
        </p:nvSpPr>
        <p:spPr/>
        <p:txBody>
          <a:bodyPr/>
          <a:lstStyle/>
          <a:p>
            <a:r>
              <a:rPr lang="en-US" dirty="0"/>
              <a:t>What is Interactive Multimedia?</a:t>
            </a:r>
          </a:p>
        </p:txBody>
      </p:sp>
      <p:sp>
        <p:nvSpPr>
          <p:cNvPr id="4" name="Content Placeholder 3"/>
          <p:cNvSpPr>
            <a:spLocks noGrp="1"/>
          </p:cNvSpPr>
          <p:nvPr>
            <p:ph sz="half" idx="2"/>
          </p:nvPr>
        </p:nvSpPr>
        <p:spPr>
          <a:xfrm>
            <a:off x="809999" y="3085849"/>
            <a:ext cx="5189856" cy="3109913"/>
          </a:xfrm>
        </p:spPr>
        <p:txBody>
          <a:bodyPr/>
          <a:lstStyle/>
          <a:p>
            <a:r>
              <a:rPr lang="en-US" dirty="0"/>
              <a:t>The mix of various forms of media creating a dynamic experience for a user.</a:t>
            </a:r>
          </a:p>
          <a:p>
            <a:r>
              <a:rPr lang="en-US" dirty="0"/>
              <a:t>The forms of media that can be combined are; text, images, audio, animation, and video.</a:t>
            </a:r>
          </a:p>
        </p:txBody>
      </p:sp>
      <p:sp>
        <p:nvSpPr>
          <p:cNvPr id="5" name="Text Placeholder 4"/>
          <p:cNvSpPr>
            <a:spLocks noGrp="1"/>
          </p:cNvSpPr>
          <p:nvPr>
            <p:ph type="body" sz="quarter" idx="3"/>
          </p:nvPr>
        </p:nvSpPr>
        <p:spPr/>
        <p:txBody>
          <a:bodyPr/>
          <a:lstStyle/>
          <a:p>
            <a:r>
              <a:rPr lang="en-US" dirty="0"/>
              <a:t>Why is it important?</a:t>
            </a:r>
          </a:p>
        </p:txBody>
      </p:sp>
      <p:sp>
        <p:nvSpPr>
          <p:cNvPr id="6" name="Content Placeholder 5"/>
          <p:cNvSpPr>
            <a:spLocks noGrp="1"/>
          </p:cNvSpPr>
          <p:nvPr>
            <p:ph sz="quarter" idx="4"/>
          </p:nvPr>
        </p:nvSpPr>
        <p:spPr>
          <a:xfrm>
            <a:off x="6187414" y="3085848"/>
            <a:ext cx="5194583" cy="3109913"/>
          </a:xfrm>
        </p:spPr>
        <p:txBody>
          <a:bodyPr/>
          <a:lstStyle/>
          <a:p>
            <a:r>
              <a:rPr lang="en-US" dirty="0"/>
              <a:t>Interactive Multimedia experiences allow the user to interact directly with the media providing the user with activity in the thought and action centers in the brain.</a:t>
            </a:r>
          </a:p>
          <a:p>
            <a:r>
              <a:rPr lang="en-US" dirty="0"/>
              <a:t>The act of using different types of media offers users multiple ways to understand and retain the information being communicated.</a:t>
            </a:r>
          </a:p>
          <a:p>
            <a:endParaRPr lang="en-US" dirty="0"/>
          </a:p>
        </p:txBody>
      </p:sp>
      <p:sp>
        <p:nvSpPr>
          <p:cNvPr id="7" name="Action Button: Go Forward or Next 6">
            <a:hlinkClick r:id="" action="ppaction://hlinkshowjump?jump=nextslide" highlightClick="1"/>
          </p:cNvPr>
          <p:cNvSpPr/>
          <p:nvPr/>
        </p:nvSpPr>
        <p:spPr>
          <a:xfrm>
            <a:off x="11381998" y="6047874"/>
            <a:ext cx="433137" cy="481263"/>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ction Button: Go Back or Previous 7">
            <a:hlinkClick r:id="" action="ppaction://hlinkshowjump?jump=previousslide" highlightClick="1"/>
          </p:cNvPr>
          <p:cNvSpPr/>
          <p:nvPr/>
        </p:nvSpPr>
        <p:spPr>
          <a:xfrm>
            <a:off x="376863" y="6047874"/>
            <a:ext cx="433137" cy="48126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ction Button: Go Home 8">
            <a:hlinkClick r:id="rId2" action="ppaction://hlinksldjump" highlightClick="1"/>
          </p:cNvPr>
          <p:cNvSpPr/>
          <p:nvPr/>
        </p:nvSpPr>
        <p:spPr>
          <a:xfrm>
            <a:off x="5879430" y="6047873"/>
            <a:ext cx="433137" cy="48126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404156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Copyrights</a:t>
            </a:r>
          </a:p>
        </p:txBody>
      </p:sp>
      <p:sp>
        <p:nvSpPr>
          <p:cNvPr id="3" name="Content Placeholder 2"/>
          <p:cNvSpPr>
            <a:spLocks noGrp="1"/>
          </p:cNvSpPr>
          <p:nvPr>
            <p:ph idx="1"/>
          </p:nvPr>
        </p:nvSpPr>
        <p:spPr>
          <a:xfrm>
            <a:off x="818711" y="2286455"/>
            <a:ext cx="10554574" cy="3636511"/>
          </a:xfrm>
        </p:spPr>
        <p:txBody>
          <a:bodyPr/>
          <a:lstStyle/>
          <a:p>
            <a:r>
              <a:rPr lang="en-US" dirty="0"/>
              <a:t>Copyright law was put into place to help protect a creator’s original work.</a:t>
            </a:r>
          </a:p>
          <a:p>
            <a:r>
              <a:rPr lang="en-US" dirty="0"/>
              <a:t>This applies directly to multimedia because even though it is very easy to find content online, it is not kosher to use it without the proper allowances.</a:t>
            </a:r>
          </a:p>
          <a:p>
            <a:r>
              <a:rPr lang="en-US" dirty="0"/>
              <a:t>If content is used outside of allowance there are consequences – you may be sued.</a:t>
            </a:r>
          </a:p>
          <a:p>
            <a:r>
              <a:rPr lang="en-US" dirty="0"/>
              <a:t>To be able to use copyrighted content you must either fall under fair use exceptions (limited options – normally used for educational and journalistic purposes), obtain a license agreement that allows you the use the content for a specific purpose.</a:t>
            </a:r>
          </a:p>
          <a:p>
            <a:r>
              <a:rPr lang="en-US" dirty="0"/>
              <a:t>The best way to work with content is scout for content that had unlimited use, meaning it is free and clear of restrictions.</a:t>
            </a:r>
          </a:p>
        </p:txBody>
      </p:sp>
      <p:sp>
        <p:nvSpPr>
          <p:cNvPr id="4" name="Action Button: Go Forward or Next 3">
            <a:hlinkClick r:id="" action="ppaction://hlinkshowjump?jump=nextslide" highlightClick="1"/>
          </p:cNvPr>
          <p:cNvSpPr/>
          <p:nvPr/>
        </p:nvSpPr>
        <p:spPr>
          <a:xfrm>
            <a:off x="11381998" y="6047874"/>
            <a:ext cx="433137" cy="481263"/>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Go Back or Previous 4">
            <a:hlinkClick r:id="" action="ppaction://hlinkshowjump?jump=previousslide" highlightClick="1"/>
          </p:cNvPr>
          <p:cNvSpPr/>
          <p:nvPr/>
        </p:nvSpPr>
        <p:spPr>
          <a:xfrm>
            <a:off x="376863" y="6047874"/>
            <a:ext cx="433137" cy="48126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ction Button: Go Home 5">
            <a:hlinkClick r:id="rId2" action="ppaction://hlinksldjump" highlightClick="1"/>
          </p:cNvPr>
          <p:cNvSpPr/>
          <p:nvPr/>
        </p:nvSpPr>
        <p:spPr>
          <a:xfrm>
            <a:off x="5879430" y="6047873"/>
            <a:ext cx="433137" cy="48126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6349297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814729" y="2390274"/>
            <a:ext cx="5189856" cy="4138862"/>
          </a:xfrm>
        </p:spPr>
        <p:txBody>
          <a:bodyPr>
            <a:normAutofit fontScale="70000" lnSpcReduction="20000"/>
          </a:bodyPr>
          <a:lstStyle/>
          <a:p>
            <a:r>
              <a:rPr lang="en-US" dirty="0"/>
              <a:t>Grabowska, Karolina. </a:t>
            </a:r>
            <a:r>
              <a:rPr lang="en-US" i="1" dirty="0"/>
              <a:t>Man Reading Newspaper.</a:t>
            </a:r>
            <a:r>
              <a:rPr lang="en-US" dirty="0"/>
              <a:t> 28 July 2014. </a:t>
            </a:r>
            <a:r>
              <a:rPr lang="en-US" dirty="0" err="1"/>
              <a:t>Kaboompics</a:t>
            </a:r>
            <a:r>
              <a:rPr lang="en-US" dirty="0"/>
              <a:t>. </a:t>
            </a:r>
            <a:r>
              <a:rPr lang="en-US" i="1" dirty="0" err="1"/>
              <a:t>Pexels</a:t>
            </a:r>
            <a:r>
              <a:rPr lang="en-US" i="1" dirty="0"/>
              <a:t>.</a:t>
            </a:r>
            <a:r>
              <a:rPr lang="en-US" dirty="0"/>
              <a:t> Web. 14 November 2016. </a:t>
            </a:r>
            <a:r>
              <a:rPr lang="en-US" u="sng" dirty="0">
                <a:hlinkClick r:id="rId2"/>
              </a:rPr>
              <a:t>https://www.pexels.com/photo/man-reading-newspaper-6053/</a:t>
            </a:r>
            <a:endParaRPr lang="en-US" dirty="0"/>
          </a:p>
          <a:p>
            <a:r>
              <a:rPr lang="en-US" dirty="0" err="1"/>
              <a:t>Oluwaseun</a:t>
            </a:r>
            <a:r>
              <a:rPr lang="en-US" dirty="0"/>
              <a:t>, Duncan. </a:t>
            </a:r>
            <a:r>
              <a:rPr lang="en-US" i="1" dirty="0"/>
              <a:t>Administration Corporate Services Reinsurance Legal Labeled Board.</a:t>
            </a:r>
            <a:r>
              <a:rPr lang="en-US" dirty="0"/>
              <a:t> 4 October 2016. </a:t>
            </a:r>
            <a:r>
              <a:rPr lang="en-US" dirty="0" err="1"/>
              <a:t>Pexels</a:t>
            </a:r>
            <a:r>
              <a:rPr lang="en-US" dirty="0"/>
              <a:t>. </a:t>
            </a:r>
            <a:r>
              <a:rPr lang="en-US" i="1" dirty="0" err="1"/>
              <a:t>Pexels</a:t>
            </a:r>
            <a:r>
              <a:rPr lang="en-US" i="1" dirty="0"/>
              <a:t>.</a:t>
            </a:r>
            <a:r>
              <a:rPr lang="en-US" dirty="0"/>
              <a:t> Web. 14 November 2016. </a:t>
            </a:r>
            <a:r>
              <a:rPr lang="en-US" u="sng" dirty="0">
                <a:hlinkClick r:id="rId3"/>
              </a:rPr>
              <a:t>https://www.pexels.com/photo/administration-corporate-services-reinsurance-legal-labeled-board-189476/</a:t>
            </a:r>
            <a:endParaRPr lang="en-US" dirty="0"/>
          </a:p>
          <a:p>
            <a:r>
              <a:rPr lang="en-US" i="1" dirty="0"/>
              <a:t>Kindle Technology Amazon Tablet.</a:t>
            </a:r>
            <a:r>
              <a:rPr lang="en-US" dirty="0"/>
              <a:t> 20 October 2015. Freestocks.org. </a:t>
            </a:r>
            <a:r>
              <a:rPr lang="en-US" i="1" dirty="0" err="1"/>
              <a:t>Pexels</a:t>
            </a:r>
            <a:r>
              <a:rPr lang="en-US" i="1" dirty="0"/>
              <a:t>.</a:t>
            </a:r>
            <a:r>
              <a:rPr lang="en-US" dirty="0"/>
              <a:t> Web. 14 November 2016. </a:t>
            </a:r>
            <a:r>
              <a:rPr lang="en-US" u="sng" dirty="0">
                <a:hlinkClick r:id="rId4"/>
              </a:rPr>
              <a:t>https://www.pexels.com/photo/kindle-technology-amazon-tablet-12627/</a:t>
            </a:r>
            <a:endParaRPr lang="en-US" dirty="0"/>
          </a:p>
          <a:p>
            <a:r>
              <a:rPr lang="en-US" i="1" dirty="0"/>
              <a:t>White Printer Paper.</a:t>
            </a:r>
            <a:r>
              <a:rPr lang="en-US" dirty="0"/>
              <a:t> 12 January 2015. </a:t>
            </a:r>
            <a:r>
              <a:rPr lang="en-US" dirty="0" err="1"/>
              <a:t>Tookapic</a:t>
            </a:r>
            <a:r>
              <a:rPr lang="en-US" dirty="0"/>
              <a:t>. </a:t>
            </a:r>
            <a:r>
              <a:rPr lang="en-US" i="1" dirty="0" err="1"/>
              <a:t>Pexels</a:t>
            </a:r>
            <a:r>
              <a:rPr lang="en-US" i="1" dirty="0"/>
              <a:t>.</a:t>
            </a:r>
            <a:r>
              <a:rPr lang="en-US" dirty="0"/>
              <a:t> Web. 14 November 2016. </a:t>
            </a:r>
            <a:r>
              <a:rPr lang="en-US" u="sng" dirty="0">
                <a:hlinkClick r:id="rId5"/>
              </a:rPr>
              <a:t>https://www.pexels.com/photo/white-printer-paper-85645/</a:t>
            </a:r>
            <a:endParaRPr lang="en-US" dirty="0"/>
          </a:p>
          <a:p>
            <a:r>
              <a:rPr lang="en-US" i="1" dirty="0"/>
              <a:t>Type Writer Ribbon. </a:t>
            </a:r>
            <a:r>
              <a:rPr lang="en-US" dirty="0"/>
              <a:t>13 February 2016. </a:t>
            </a:r>
            <a:r>
              <a:rPr lang="en-US" dirty="0" err="1"/>
              <a:t>Unsplash</a:t>
            </a:r>
            <a:r>
              <a:rPr lang="en-US" dirty="0"/>
              <a:t>. </a:t>
            </a:r>
            <a:r>
              <a:rPr lang="en-US" i="1" dirty="0" err="1"/>
              <a:t>Pexels</a:t>
            </a:r>
            <a:r>
              <a:rPr lang="en-US" i="1" dirty="0"/>
              <a:t>. </a:t>
            </a:r>
            <a:r>
              <a:rPr lang="en-US" dirty="0"/>
              <a:t>Web. 14 November 2016. </a:t>
            </a:r>
            <a:r>
              <a:rPr lang="en-US" dirty="0">
                <a:hlinkClick r:id="rId6"/>
              </a:rPr>
              <a:t>https://www.pexels.com/photo/type-writer-ribbon-47453/</a:t>
            </a:r>
            <a:endParaRPr lang="en-US" dirty="0"/>
          </a:p>
        </p:txBody>
      </p:sp>
      <p:sp>
        <p:nvSpPr>
          <p:cNvPr id="2" name="Title 1"/>
          <p:cNvSpPr>
            <a:spLocks noGrp="1"/>
          </p:cNvSpPr>
          <p:nvPr>
            <p:ph type="title"/>
          </p:nvPr>
        </p:nvSpPr>
        <p:spPr/>
        <p:txBody>
          <a:bodyPr/>
          <a:lstStyle/>
          <a:p>
            <a:r>
              <a:rPr lang="en-US" dirty="0"/>
              <a:t>Credits / References </a:t>
            </a:r>
          </a:p>
        </p:txBody>
      </p:sp>
      <p:sp>
        <p:nvSpPr>
          <p:cNvPr id="6" name="Content Placeholder 5"/>
          <p:cNvSpPr>
            <a:spLocks noGrp="1"/>
          </p:cNvSpPr>
          <p:nvPr>
            <p:ph sz="quarter" idx="4"/>
          </p:nvPr>
        </p:nvSpPr>
        <p:spPr>
          <a:xfrm>
            <a:off x="6187415" y="2390274"/>
            <a:ext cx="5194583" cy="3470777"/>
          </a:xfrm>
        </p:spPr>
        <p:txBody>
          <a:bodyPr>
            <a:normAutofit fontScale="70000" lnSpcReduction="20000"/>
          </a:bodyPr>
          <a:lstStyle/>
          <a:p>
            <a:r>
              <a:rPr lang="en-US" i="1" dirty="0"/>
              <a:t>White Alphabet Dice. </a:t>
            </a:r>
            <a:r>
              <a:rPr lang="en-US" dirty="0" err="1"/>
              <a:t>Pixabay</a:t>
            </a:r>
            <a:r>
              <a:rPr lang="en-US" dirty="0"/>
              <a:t>. </a:t>
            </a:r>
            <a:r>
              <a:rPr lang="en-US" i="1" dirty="0" err="1"/>
              <a:t>Pexels</a:t>
            </a:r>
            <a:r>
              <a:rPr lang="en-US" i="1" dirty="0"/>
              <a:t>.</a:t>
            </a:r>
            <a:r>
              <a:rPr lang="en-US" dirty="0"/>
              <a:t> Web. 14 November 2016. </a:t>
            </a:r>
            <a:r>
              <a:rPr lang="en-US" dirty="0">
                <a:hlinkClick r:id="rId7"/>
              </a:rPr>
              <a:t>https://www.pexels.com/photo/toys-letters-pay-play-48898/</a:t>
            </a:r>
            <a:endParaRPr lang="en-US" dirty="0"/>
          </a:p>
          <a:p>
            <a:r>
              <a:rPr lang="en-US" i="1" dirty="0"/>
              <a:t>Unicode. </a:t>
            </a:r>
            <a:r>
              <a:rPr lang="en-US" dirty="0"/>
              <a:t>Wikimedia Commons. </a:t>
            </a:r>
            <a:r>
              <a:rPr lang="en-US" i="1" dirty="0"/>
              <a:t>Wikimedia Commons. </a:t>
            </a:r>
            <a:r>
              <a:rPr lang="en-US" dirty="0"/>
              <a:t>Web. 14 November 2016. </a:t>
            </a:r>
            <a:r>
              <a:rPr lang="en-US" dirty="0">
                <a:hlinkClick r:id="rId8"/>
              </a:rPr>
              <a:t>https://commons.wikimedia.org/wiki/Category:Unicode</a:t>
            </a:r>
            <a:endParaRPr lang="en-US" dirty="0"/>
          </a:p>
          <a:p>
            <a:r>
              <a:rPr lang="en-US" dirty="0" err="1"/>
              <a:t>Niemeier</a:t>
            </a:r>
            <a:r>
              <a:rPr lang="en-US" dirty="0"/>
              <a:t>, Stephen. </a:t>
            </a:r>
            <a:r>
              <a:rPr lang="en-US" i="1" dirty="0"/>
              <a:t>San Diego Apparel America’s Finest City.</a:t>
            </a:r>
            <a:r>
              <a:rPr lang="en-US" dirty="0"/>
              <a:t> 23 May 2016. </a:t>
            </a:r>
            <a:r>
              <a:rPr lang="en-US" dirty="0" err="1"/>
              <a:t>Pexels</a:t>
            </a:r>
            <a:r>
              <a:rPr lang="en-US" dirty="0"/>
              <a:t>. </a:t>
            </a:r>
            <a:r>
              <a:rPr lang="en-US" i="1" dirty="0" err="1"/>
              <a:t>Pexels</a:t>
            </a:r>
            <a:r>
              <a:rPr lang="en-US" i="1" dirty="0"/>
              <a:t>.</a:t>
            </a:r>
            <a:r>
              <a:rPr lang="en-US" dirty="0"/>
              <a:t> Web. 14 November 2016. </a:t>
            </a:r>
            <a:r>
              <a:rPr lang="en-US" u="sng" dirty="0">
                <a:hlinkClick r:id="rId9"/>
              </a:rPr>
              <a:t>https://www.pexels.com/photo/san-diego-apparel-america-s-finest-city-176837/</a:t>
            </a:r>
            <a:endParaRPr lang="en-US" dirty="0"/>
          </a:p>
          <a:p>
            <a:r>
              <a:rPr lang="en-US" dirty="0"/>
              <a:t>Grabowska, Karolina. </a:t>
            </a:r>
            <a:r>
              <a:rPr lang="en-US" i="1" dirty="0"/>
              <a:t>Black Pencils and Sign Word. </a:t>
            </a:r>
            <a:r>
              <a:rPr lang="en-US" dirty="0"/>
              <a:t>9 April 2015. </a:t>
            </a:r>
            <a:r>
              <a:rPr lang="en-US" dirty="0" err="1"/>
              <a:t>Kaboompics</a:t>
            </a:r>
            <a:r>
              <a:rPr lang="en-US" dirty="0"/>
              <a:t>. </a:t>
            </a:r>
            <a:r>
              <a:rPr lang="en-US" i="1" dirty="0" err="1"/>
              <a:t>Pexels</a:t>
            </a:r>
            <a:r>
              <a:rPr lang="en-US" i="1" dirty="0"/>
              <a:t>.</a:t>
            </a:r>
            <a:r>
              <a:rPr lang="en-US" dirty="0"/>
              <a:t> Web. 14 November 2016. </a:t>
            </a:r>
            <a:r>
              <a:rPr lang="en-US" u="sng" dirty="0">
                <a:hlinkClick r:id="rId10"/>
              </a:rPr>
              <a:t>https://www.pexels.com/photo/black-pencils-and-sign-word-6445/</a:t>
            </a:r>
            <a:endParaRPr lang="en-US" dirty="0"/>
          </a:p>
          <a:p>
            <a:r>
              <a:rPr lang="en-US" i="1" dirty="0"/>
              <a:t>Designer Typography Table Shop.</a:t>
            </a:r>
            <a:r>
              <a:rPr lang="en-US" dirty="0"/>
              <a:t> </a:t>
            </a:r>
            <a:r>
              <a:rPr lang="en-US" dirty="0" err="1"/>
              <a:t>Unsplash</a:t>
            </a:r>
            <a:r>
              <a:rPr lang="en-US" dirty="0"/>
              <a:t>. </a:t>
            </a:r>
            <a:r>
              <a:rPr lang="en-US" i="1" dirty="0" err="1"/>
              <a:t>Pexels</a:t>
            </a:r>
            <a:r>
              <a:rPr lang="en-US" i="1" dirty="0"/>
              <a:t>.</a:t>
            </a:r>
            <a:r>
              <a:rPr lang="en-US" dirty="0"/>
              <a:t> Web. 14 November 2016. </a:t>
            </a:r>
            <a:r>
              <a:rPr lang="en-US" u="sng" dirty="0">
                <a:hlinkClick r:id="rId11"/>
              </a:rPr>
              <a:t>https://www.pexels.com/photo/designer-typography-table-shop-3858/</a:t>
            </a:r>
            <a:endParaRPr lang="en-US" dirty="0"/>
          </a:p>
        </p:txBody>
      </p:sp>
      <p:sp>
        <p:nvSpPr>
          <p:cNvPr id="7" name="Action Button: Go Forward or Next 6">
            <a:hlinkClick r:id="" action="ppaction://hlinkshowjump?jump=nextslide" highlightClick="1"/>
          </p:cNvPr>
          <p:cNvSpPr/>
          <p:nvPr/>
        </p:nvSpPr>
        <p:spPr>
          <a:xfrm>
            <a:off x="11381998" y="6047874"/>
            <a:ext cx="433137" cy="481263"/>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ction Button: Go Back or Previous 7">
            <a:hlinkClick r:id="" action="ppaction://hlinkshowjump?jump=previousslide" highlightClick="1"/>
          </p:cNvPr>
          <p:cNvSpPr/>
          <p:nvPr/>
        </p:nvSpPr>
        <p:spPr>
          <a:xfrm>
            <a:off x="376863" y="6047874"/>
            <a:ext cx="433137" cy="48126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ction Button: Go Home 8">
            <a:hlinkClick r:id="rId12" action="ppaction://hlinksldjump" highlightClick="1"/>
          </p:cNvPr>
          <p:cNvSpPr/>
          <p:nvPr/>
        </p:nvSpPr>
        <p:spPr>
          <a:xfrm>
            <a:off x="5879430" y="6047873"/>
            <a:ext cx="433137" cy="48126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2809967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Credits / References </a:t>
            </a:r>
          </a:p>
        </p:txBody>
      </p:sp>
      <p:sp>
        <p:nvSpPr>
          <p:cNvPr id="3" name="Content Placeholder 2"/>
          <p:cNvSpPr>
            <a:spLocks noGrp="1"/>
          </p:cNvSpPr>
          <p:nvPr>
            <p:ph sz="half" idx="1"/>
          </p:nvPr>
        </p:nvSpPr>
        <p:spPr>
          <a:xfrm>
            <a:off x="818712" y="2222287"/>
            <a:ext cx="5185873" cy="4306849"/>
          </a:xfrm>
        </p:spPr>
        <p:txBody>
          <a:bodyPr>
            <a:normAutofit fontScale="70000" lnSpcReduction="20000"/>
          </a:bodyPr>
          <a:lstStyle/>
          <a:p>
            <a:r>
              <a:rPr lang="en-US" dirty="0" err="1"/>
              <a:t>Mantri</a:t>
            </a:r>
            <a:r>
              <a:rPr lang="en-US" dirty="0"/>
              <a:t>, Jay. </a:t>
            </a:r>
            <a:r>
              <a:rPr lang="en-US" i="1" dirty="0"/>
              <a:t>Coffee Sign Typography Shop.</a:t>
            </a:r>
            <a:r>
              <a:rPr lang="en-US" dirty="0"/>
              <a:t> </a:t>
            </a:r>
            <a:r>
              <a:rPr lang="en-US" dirty="0" err="1"/>
              <a:t>Jaymatri</a:t>
            </a:r>
            <a:r>
              <a:rPr lang="en-US" dirty="0"/>
              <a:t>. </a:t>
            </a:r>
            <a:r>
              <a:rPr lang="en-US" i="1" dirty="0" err="1"/>
              <a:t>Pexels</a:t>
            </a:r>
            <a:r>
              <a:rPr lang="en-US" i="1" dirty="0"/>
              <a:t>.</a:t>
            </a:r>
            <a:r>
              <a:rPr lang="en-US" dirty="0"/>
              <a:t> Web. 14 November 2016. </a:t>
            </a:r>
            <a:r>
              <a:rPr lang="en-US" u="sng" dirty="0">
                <a:hlinkClick r:id="rId2"/>
              </a:rPr>
              <a:t>https://www.pexels.com/photo/coffee-sign-typography-shop-2584/</a:t>
            </a:r>
            <a:endParaRPr lang="en-US" dirty="0"/>
          </a:p>
          <a:p>
            <a:r>
              <a:rPr lang="en-US" i="1" dirty="0"/>
              <a:t>Italian Sign Wall Typography. </a:t>
            </a:r>
            <a:r>
              <a:rPr lang="en-US" dirty="0"/>
              <a:t>17 January 2014. </a:t>
            </a:r>
            <a:r>
              <a:rPr lang="en-US" dirty="0" err="1"/>
              <a:t>SplitShire</a:t>
            </a:r>
            <a:r>
              <a:rPr lang="en-US" dirty="0"/>
              <a:t>. </a:t>
            </a:r>
            <a:r>
              <a:rPr lang="en-US" i="1" dirty="0" err="1"/>
              <a:t>Pexels</a:t>
            </a:r>
            <a:r>
              <a:rPr lang="en-US" i="1" dirty="0"/>
              <a:t>.</a:t>
            </a:r>
            <a:r>
              <a:rPr lang="en-US" dirty="0"/>
              <a:t> Web. 14 November 2016. </a:t>
            </a:r>
            <a:r>
              <a:rPr lang="en-US" u="sng" dirty="0">
                <a:hlinkClick r:id="rId3"/>
              </a:rPr>
              <a:t>https://www.pexels.com/photo/italian-sign-wall-typography-1413/</a:t>
            </a:r>
            <a:endParaRPr lang="en-US" dirty="0"/>
          </a:p>
          <a:p>
            <a:r>
              <a:rPr lang="en-US" i="1" dirty="0"/>
              <a:t>Mockup Technology Laptop Apple.</a:t>
            </a:r>
            <a:r>
              <a:rPr lang="en-US" dirty="0"/>
              <a:t> </a:t>
            </a:r>
            <a:r>
              <a:rPr lang="en-US" dirty="0" err="1"/>
              <a:t>Unsplash</a:t>
            </a:r>
            <a:r>
              <a:rPr lang="en-US" dirty="0"/>
              <a:t>. </a:t>
            </a:r>
            <a:r>
              <a:rPr lang="en-US" i="1" dirty="0" err="1"/>
              <a:t>Pexels</a:t>
            </a:r>
            <a:r>
              <a:rPr lang="en-US" i="1" dirty="0"/>
              <a:t>.</a:t>
            </a:r>
            <a:r>
              <a:rPr lang="en-US" dirty="0"/>
              <a:t> Web. 14 November 2016. </a:t>
            </a:r>
            <a:r>
              <a:rPr lang="en-US" u="sng" dirty="0">
                <a:hlinkClick r:id="rId4"/>
              </a:rPr>
              <a:t>https://www.pexels.com/photo/mock-up-technology-laptop-apple-51171/</a:t>
            </a:r>
            <a:endParaRPr lang="en-US" dirty="0"/>
          </a:p>
          <a:p>
            <a:r>
              <a:rPr lang="en-US" i="1" dirty="0"/>
              <a:t>Close Up Photography of Different Types of Colors of Paper.</a:t>
            </a:r>
            <a:r>
              <a:rPr lang="en-US" dirty="0"/>
              <a:t> </a:t>
            </a:r>
            <a:r>
              <a:rPr lang="en-US" dirty="0" err="1"/>
              <a:t>Pixabay</a:t>
            </a:r>
            <a:r>
              <a:rPr lang="en-US" dirty="0"/>
              <a:t>. </a:t>
            </a:r>
            <a:r>
              <a:rPr lang="en-US" i="1" dirty="0" err="1"/>
              <a:t>Pexels</a:t>
            </a:r>
            <a:r>
              <a:rPr lang="en-US" i="1" dirty="0"/>
              <a:t>.</a:t>
            </a:r>
            <a:r>
              <a:rPr lang="en-US" dirty="0"/>
              <a:t> Web. 14 November 2016. </a:t>
            </a:r>
            <a:r>
              <a:rPr lang="en-US" u="sng" dirty="0">
                <a:hlinkClick r:id="rId5"/>
              </a:rPr>
              <a:t>https://www.pexels.com/photo/red-office-yellow-school-40799/</a:t>
            </a:r>
            <a:endParaRPr lang="en-US" dirty="0"/>
          </a:p>
          <a:p>
            <a:r>
              <a:rPr lang="en-US" i="1" dirty="0"/>
              <a:t>Italian Landscape Mountains Nature.</a:t>
            </a:r>
            <a:r>
              <a:rPr lang="en-US" dirty="0"/>
              <a:t> 14 July 2012. </a:t>
            </a:r>
            <a:r>
              <a:rPr lang="en-US" dirty="0" err="1"/>
              <a:t>SplitShire</a:t>
            </a:r>
            <a:r>
              <a:rPr lang="en-US" dirty="0"/>
              <a:t>. </a:t>
            </a:r>
            <a:r>
              <a:rPr lang="en-US" i="1" dirty="0" err="1"/>
              <a:t>Pexels</a:t>
            </a:r>
            <a:r>
              <a:rPr lang="en-US" i="1" dirty="0"/>
              <a:t>.</a:t>
            </a:r>
            <a:r>
              <a:rPr lang="en-US" dirty="0"/>
              <a:t> Web. 14 November 2016. </a:t>
            </a:r>
            <a:r>
              <a:rPr lang="en-US" u="sng" dirty="0">
                <a:hlinkClick r:id="rId6"/>
              </a:rPr>
              <a:t>https://www.pexels.com/photo/italian-landscape-mountains-nature-1562/</a:t>
            </a:r>
            <a:endParaRPr lang="en-US" dirty="0"/>
          </a:p>
          <a:p>
            <a:endParaRPr lang="en-US" dirty="0"/>
          </a:p>
        </p:txBody>
      </p:sp>
      <p:sp>
        <p:nvSpPr>
          <p:cNvPr id="4" name="Content Placeholder 3"/>
          <p:cNvSpPr>
            <a:spLocks noGrp="1"/>
          </p:cNvSpPr>
          <p:nvPr>
            <p:ph sz="half" idx="2"/>
          </p:nvPr>
        </p:nvSpPr>
        <p:spPr>
          <a:xfrm>
            <a:off x="6187415" y="2222286"/>
            <a:ext cx="5194583" cy="4306849"/>
          </a:xfrm>
        </p:spPr>
        <p:txBody>
          <a:bodyPr>
            <a:normAutofit fontScale="70000" lnSpcReduction="20000"/>
          </a:bodyPr>
          <a:lstStyle/>
          <a:p>
            <a:r>
              <a:rPr lang="en-US" i="1" dirty="0"/>
              <a:t>Vintage Flapper Lady Couture. </a:t>
            </a:r>
            <a:r>
              <a:rPr lang="en-US" dirty="0"/>
              <a:t>November 2015. </a:t>
            </a:r>
            <a:r>
              <a:rPr lang="en-US" dirty="0" err="1"/>
              <a:t>Pixabay</a:t>
            </a:r>
            <a:r>
              <a:rPr lang="en-US" dirty="0"/>
              <a:t>.</a:t>
            </a:r>
            <a:r>
              <a:rPr lang="en-US" i="1" dirty="0"/>
              <a:t> </a:t>
            </a:r>
            <a:r>
              <a:rPr lang="en-US" i="1" dirty="0" err="1"/>
              <a:t>Pixabay</a:t>
            </a:r>
            <a:r>
              <a:rPr lang="en-US" i="1" dirty="0"/>
              <a:t>. </a:t>
            </a:r>
            <a:r>
              <a:rPr lang="en-US" dirty="0"/>
              <a:t>Web. 14 November 2016. </a:t>
            </a:r>
            <a:r>
              <a:rPr lang="en-US" u="sng" dirty="0">
                <a:hlinkClick r:id="rId7"/>
              </a:rPr>
              <a:t>https://pixabay.com/en/vintage-flapper-lady-couture-1047921/</a:t>
            </a:r>
            <a:endParaRPr lang="en-US" dirty="0"/>
          </a:p>
          <a:p>
            <a:r>
              <a:rPr lang="en-US" dirty="0"/>
              <a:t>Jako5d. </a:t>
            </a:r>
            <a:r>
              <a:rPr lang="en-US" i="1" dirty="0"/>
              <a:t>Grass Planet </a:t>
            </a:r>
            <a:r>
              <a:rPr lang="en-US" i="1" dirty="0" err="1"/>
              <a:t>Planet</a:t>
            </a:r>
            <a:r>
              <a:rPr lang="en-US" i="1" dirty="0"/>
              <a:t> Universe Space. </a:t>
            </a:r>
            <a:r>
              <a:rPr lang="en-US" dirty="0" err="1"/>
              <a:t>Pixabay</a:t>
            </a:r>
            <a:r>
              <a:rPr lang="en-US" dirty="0"/>
              <a:t>. </a:t>
            </a:r>
            <a:r>
              <a:rPr lang="en-US" i="1" dirty="0" err="1"/>
              <a:t>Pixabay</a:t>
            </a:r>
            <a:r>
              <a:rPr lang="en-US" i="1" dirty="0"/>
              <a:t>. </a:t>
            </a:r>
            <a:r>
              <a:rPr lang="en-US" dirty="0"/>
              <a:t>Web. 14 November 2016. </a:t>
            </a:r>
            <a:r>
              <a:rPr lang="en-US" u="sng" dirty="0">
                <a:hlinkClick r:id="rId8"/>
              </a:rPr>
              <a:t>https://pixabay.com/en/grass-planet-planet-universe-space-1737333/</a:t>
            </a:r>
            <a:endParaRPr lang="en-US" dirty="0"/>
          </a:p>
          <a:p>
            <a:r>
              <a:rPr lang="en-US" dirty="0"/>
              <a:t>Fred the Oyster. </a:t>
            </a:r>
            <a:r>
              <a:rPr lang="en-US" i="1" dirty="0"/>
              <a:t>Adobe Photoshop CC Icon. </a:t>
            </a:r>
            <a:r>
              <a:rPr lang="en-US" dirty="0"/>
              <a:t>17 August 2014. Wikimedia Commons. </a:t>
            </a:r>
            <a:r>
              <a:rPr lang="en-US" i="1" dirty="0"/>
              <a:t>Wikimedia Commons.</a:t>
            </a:r>
            <a:r>
              <a:rPr lang="en-US" dirty="0"/>
              <a:t> Web. 14 November 2016. </a:t>
            </a:r>
            <a:r>
              <a:rPr lang="en-US" u="sng" dirty="0">
                <a:hlinkClick r:id="rId9"/>
              </a:rPr>
              <a:t>https://commons.wikimedia.org/wiki/File:Adobe_Photoshop_CC_icon.svg</a:t>
            </a:r>
            <a:endParaRPr lang="en-US" dirty="0"/>
          </a:p>
          <a:p>
            <a:r>
              <a:rPr lang="en-US" dirty="0"/>
              <a:t>Adobe Systems. </a:t>
            </a:r>
            <a:r>
              <a:rPr lang="en-US" i="1" dirty="0"/>
              <a:t>Adobe Illustrator CC Icon.</a:t>
            </a:r>
            <a:r>
              <a:rPr lang="en-US" dirty="0"/>
              <a:t> 17 August 2014. Wikimedia Commons. </a:t>
            </a:r>
            <a:r>
              <a:rPr lang="en-US" i="1" dirty="0"/>
              <a:t>Wikimedia Commons. </a:t>
            </a:r>
            <a:r>
              <a:rPr lang="en-US" dirty="0"/>
              <a:t>Web. 14 November 2016. </a:t>
            </a:r>
            <a:r>
              <a:rPr lang="en-US" u="sng" dirty="0">
                <a:hlinkClick r:id="rId10"/>
              </a:rPr>
              <a:t>https://commons.wikimedia.org/wiki/Category:Adobe_Illustrator_icons</a:t>
            </a:r>
            <a:endParaRPr lang="en-US" dirty="0"/>
          </a:p>
          <a:p>
            <a:r>
              <a:rPr lang="en-US" dirty="0"/>
              <a:t>Piro4d. </a:t>
            </a:r>
            <a:r>
              <a:rPr lang="en-US" i="1" dirty="0"/>
              <a:t>Earth Animation Revolution Planet. </a:t>
            </a:r>
            <a:r>
              <a:rPr lang="en-US" dirty="0"/>
              <a:t>September 2016. </a:t>
            </a:r>
            <a:r>
              <a:rPr lang="en-US" dirty="0" err="1"/>
              <a:t>Pixabay</a:t>
            </a:r>
            <a:r>
              <a:rPr lang="en-US" dirty="0"/>
              <a:t>. </a:t>
            </a:r>
            <a:r>
              <a:rPr lang="en-US" i="1" dirty="0" err="1"/>
              <a:t>Pixabay</a:t>
            </a:r>
            <a:r>
              <a:rPr lang="en-US" i="1" dirty="0"/>
              <a:t>.</a:t>
            </a:r>
            <a:r>
              <a:rPr lang="en-US" dirty="0"/>
              <a:t> Web. 14 November 2016. </a:t>
            </a:r>
            <a:r>
              <a:rPr lang="en-US" dirty="0">
                <a:hlinkClick r:id="rId11"/>
              </a:rPr>
              <a:t>https://pixabay.com/en/videos/earth-animation-revolution-planet-4788/</a:t>
            </a:r>
            <a:endParaRPr lang="en-US" dirty="0"/>
          </a:p>
          <a:p>
            <a:endParaRPr lang="en-US" dirty="0"/>
          </a:p>
        </p:txBody>
      </p:sp>
      <p:sp>
        <p:nvSpPr>
          <p:cNvPr id="5" name="Action Button: Go Forward or Next 4">
            <a:hlinkClick r:id="" action="ppaction://hlinkshowjump?jump=nextslide" highlightClick="1"/>
          </p:cNvPr>
          <p:cNvSpPr/>
          <p:nvPr/>
        </p:nvSpPr>
        <p:spPr>
          <a:xfrm>
            <a:off x="11381998" y="6047874"/>
            <a:ext cx="433137" cy="481263"/>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ction Button: Go Back or Previous 5">
            <a:hlinkClick r:id="" action="ppaction://hlinkshowjump?jump=previousslide" highlightClick="1"/>
          </p:cNvPr>
          <p:cNvSpPr/>
          <p:nvPr/>
        </p:nvSpPr>
        <p:spPr>
          <a:xfrm>
            <a:off x="376863" y="6047874"/>
            <a:ext cx="433137" cy="48126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ction Button: Go Home 6">
            <a:hlinkClick r:id="rId12" action="ppaction://hlinksldjump" highlightClick="1"/>
          </p:cNvPr>
          <p:cNvSpPr/>
          <p:nvPr/>
        </p:nvSpPr>
        <p:spPr>
          <a:xfrm>
            <a:off x="5879430" y="6047873"/>
            <a:ext cx="433137" cy="48126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808531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Credits / References </a:t>
            </a:r>
          </a:p>
        </p:txBody>
      </p:sp>
      <p:sp>
        <p:nvSpPr>
          <p:cNvPr id="3" name="Content Placeholder 2"/>
          <p:cNvSpPr>
            <a:spLocks noGrp="1"/>
          </p:cNvSpPr>
          <p:nvPr>
            <p:ph sz="half" idx="1"/>
          </p:nvPr>
        </p:nvSpPr>
        <p:spPr/>
        <p:txBody>
          <a:bodyPr>
            <a:normAutofit fontScale="85000" lnSpcReduction="20000"/>
          </a:bodyPr>
          <a:lstStyle/>
          <a:p>
            <a:r>
              <a:rPr lang="en-US" dirty="0" err="1"/>
              <a:t>Geralt</a:t>
            </a:r>
            <a:r>
              <a:rPr lang="en-US" dirty="0"/>
              <a:t>. </a:t>
            </a:r>
            <a:r>
              <a:rPr lang="en-US" i="1" dirty="0"/>
              <a:t>Light Yellow Red Frequency Sine. </a:t>
            </a:r>
            <a:r>
              <a:rPr lang="en-US" dirty="0"/>
              <a:t>15 December 2014. </a:t>
            </a:r>
            <a:r>
              <a:rPr lang="en-US" dirty="0" err="1"/>
              <a:t>Pixabay</a:t>
            </a:r>
            <a:r>
              <a:rPr lang="en-US" dirty="0"/>
              <a:t>. </a:t>
            </a:r>
            <a:r>
              <a:rPr lang="en-US" i="1" dirty="0" err="1"/>
              <a:t>Pixabay</a:t>
            </a:r>
            <a:r>
              <a:rPr lang="en-US" i="1" dirty="0"/>
              <a:t>. </a:t>
            </a:r>
            <a:r>
              <a:rPr lang="en-US" dirty="0"/>
              <a:t>Web. 14 November 2016. </a:t>
            </a:r>
            <a:r>
              <a:rPr lang="en-US" u="sng" dirty="0">
                <a:hlinkClick r:id="rId2"/>
              </a:rPr>
              <a:t>https://pixabay.com/en/light-yellow-red-frequency-sine-567760/</a:t>
            </a:r>
            <a:endParaRPr lang="en-US" dirty="0"/>
          </a:p>
          <a:p>
            <a:r>
              <a:rPr lang="en-US" dirty="0" err="1"/>
              <a:t>Linforth</a:t>
            </a:r>
            <a:r>
              <a:rPr lang="en-US" dirty="0"/>
              <a:t>, Pete. </a:t>
            </a:r>
            <a:r>
              <a:rPr lang="en-US" i="1" dirty="0"/>
              <a:t>Banner Header Sound Wave Music. </a:t>
            </a:r>
            <a:r>
              <a:rPr lang="en-US" dirty="0"/>
              <a:t>August 2016. </a:t>
            </a:r>
            <a:r>
              <a:rPr lang="en-US" dirty="0" err="1"/>
              <a:t>Pixabay</a:t>
            </a:r>
            <a:r>
              <a:rPr lang="en-US" dirty="0"/>
              <a:t>. </a:t>
            </a:r>
            <a:r>
              <a:rPr lang="en-US" i="1" dirty="0" err="1"/>
              <a:t>Pixabay</a:t>
            </a:r>
            <a:r>
              <a:rPr lang="en-US" i="1" dirty="0"/>
              <a:t>. </a:t>
            </a:r>
            <a:r>
              <a:rPr lang="en-US" dirty="0"/>
              <a:t>Web. 14 November 2016. </a:t>
            </a:r>
            <a:r>
              <a:rPr lang="en-US" u="sng" dirty="0">
                <a:hlinkClick r:id="rId3"/>
              </a:rPr>
              <a:t>https://pixabay.com/en/banner-header-sound-wave-music-1571999/</a:t>
            </a:r>
            <a:endParaRPr lang="en-US" dirty="0"/>
          </a:p>
          <a:p>
            <a:r>
              <a:rPr lang="en-US" dirty="0"/>
              <a:t>Baset7. </a:t>
            </a:r>
            <a:r>
              <a:rPr lang="en-US" i="1" dirty="0"/>
              <a:t>Phone Red Vintage Vectors. </a:t>
            </a:r>
            <a:r>
              <a:rPr lang="en-US" dirty="0"/>
              <a:t>12 July 2014. </a:t>
            </a:r>
            <a:r>
              <a:rPr lang="en-US" dirty="0" err="1"/>
              <a:t>Pixabay</a:t>
            </a:r>
            <a:r>
              <a:rPr lang="en-US" dirty="0"/>
              <a:t>. </a:t>
            </a:r>
            <a:r>
              <a:rPr lang="en-US" i="1" dirty="0" err="1"/>
              <a:t>Pixabay</a:t>
            </a:r>
            <a:r>
              <a:rPr lang="en-US" i="1" dirty="0"/>
              <a:t>. </a:t>
            </a:r>
            <a:r>
              <a:rPr lang="en-US" dirty="0"/>
              <a:t>Web. 14 November 2016. </a:t>
            </a:r>
            <a:r>
              <a:rPr lang="en-US" u="sng" dirty="0">
                <a:hlinkClick r:id="rId4"/>
              </a:rPr>
              <a:t>https://pixabay.com/en/phone-red-vintage-vectors-388838/</a:t>
            </a:r>
            <a:endParaRPr lang="en-US" dirty="0"/>
          </a:p>
          <a:p>
            <a:r>
              <a:rPr lang="en-US" dirty="0" err="1"/>
              <a:t>Hbieser</a:t>
            </a:r>
            <a:r>
              <a:rPr lang="en-US" dirty="0"/>
              <a:t>. </a:t>
            </a:r>
            <a:r>
              <a:rPr lang="en-US" i="1" dirty="0"/>
              <a:t>Tibet Transport Landscape Coach.</a:t>
            </a:r>
            <a:r>
              <a:rPr lang="en-US" dirty="0"/>
              <a:t> 23 September 2015. </a:t>
            </a:r>
            <a:r>
              <a:rPr lang="en-US" dirty="0" err="1"/>
              <a:t>Pixabay</a:t>
            </a:r>
            <a:r>
              <a:rPr lang="en-US" dirty="0"/>
              <a:t>. </a:t>
            </a:r>
            <a:r>
              <a:rPr lang="en-US" i="1" dirty="0" err="1"/>
              <a:t>Pixabay</a:t>
            </a:r>
            <a:r>
              <a:rPr lang="en-US" i="1" dirty="0"/>
              <a:t>. </a:t>
            </a:r>
            <a:r>
              <a:rPr lang="en-US" dirty="0"/>
              <a:t>Web. 14 November 2016. </a:t>
            </a:r>
            <a:r>
              <a:rPr lang="en-US" u="sng" dirty="0">
                <a:hlinkClick r:id="rId5"/>
              </a:rPr>
              <a:t>https://pixabay.com/en/tibet-transport-landscape-coach-952688/</a:t>
            </a:r>
            <a:endParaRPr lang="en-US" dirty="0"/>
          </a:p>
          <a:p>
            <a:endParaRPr lang="en-US" dirty="0"/>
          </a:p>
        </p:txBody>
      </p:sp>
      <p:sp>
        <p:nvSpPr>
          <p:cNvPr id="4" name="Content Placeholder 3"/>
          <p:cNvSpPr>
            <a:spLocks noGrp="1"/>
          </p:cNvSpPr>
          <p:nvPr>
            <p:ph sz="half" idx="2"/>
          </p:nvPr>
        </p:nvSpPr>
        <p:spPr/>
        <p:txBody>
          <a:bodyPr>
            <a:normAutofit fontScale="85000" lnSpcReduction="20000"/>
          </a:bodyPr>
          <a:lstStyle/>
          <a:p>
            <a:r>
              <a:rPr lang="en-US" dirty="0" err="1"/>
              <a:t>Roverhate</a:t>
            </a:r>
            <a:r>
              <a:rPr lang="en-US" dirty="0"/>
              <a:t>. </a:t>
            </a:r>
            <a:r>
              <a:rPr lang="en-US" i="1" dirty="0"/>
              <a:t>Man Business Cartoon Businessman. </a:t>
            </a:r>
            <a:r>
              <a:rPr lang="en-US" dirty="0"/>
              <a:t>July 2016. </a:t>
            </a:r>
            <a:r>
              <a:rPr lang="en-US" dirty="0" err="1"/>
              <a:t>Pixabay</a:t>
            </a:r>
            <a:r>
              <a:rPr lang="en-US" dirty="0"/>
              <a:t>. </a:t>
            </a:r>
            <a:r>
              <a:rPr lang="en-US" i="1" dirty="0" err="1"/>
              <a:t>Pixabay</a:t>
            </a:r>
            <a:r>
              <a:rPr lang="en-US" i="1" dirty="0"/>
              <a:t>.</a:t>
            </a:r>
            <a:r>
              <a:rPr lang="en-US" dirty="0"/>
              <a:t> Web. 14 November 2016. </a:t>
            </a:r>
            <a:r>
              <a:rPr lang="en-US" u="sng" dirty="0">
                <a:hlinkClick r:id="rId6"/>
              </a:rPr>
              <a:t>https://pixabay.com/en/man-business-cartoon-businessman-1351317/</a:t>
            </a:r>
            <a:endParaRPr lang="en-US" dirty="0"/>
          </a:p>
          <a:p>
            <a:r>
              <a:rPr lang="en-US" dirty="0"/>
              <a:t>Vaughan, Tay. </a:t>
            </a:r>
            <a:r>
              <a:rPr lang="en-US" i="1" dirty="0"/>
              <a:t>Multimedia: Making It Work Eighth Edition.</a:t>
            </a:r>
            <a:r>
              <a:rPr lang="en-US" dirty="0"/>
              <a:t> McGraw Hill. 2011. </a:t>
            </a:r>
          </a:p>
          <a:p>
            <a:r>
              <a:rPr lang="en-US" dirty="0"/>
              <a:t>Broadway </a:t>
            </a:r>
            <a:r>
              <a:rPr lang="en-US" dirty="0" err="1"/>
              <a:t>Nitelites</a:t>
            </a:r>
            <a:r>
              <a:rPr lang="en-US" dirty="0"/>
              <a:t>. </a:t>
            </a:r>
            <a:r>
              <a:rPr lang="en-US" i="1" dirty="0"/>
              <a:t>I </a:t>
            </a:r>
            <a:r>
              <a:rPr lang="en-US" i="1" dirty="0" err="1"/>
              <a:t>Wanna</a:t>
            </a:r>
            <a:r>
              <a:rPr lang="en-US" i="1" dirty="0"/>
              <a:t> Be Loved.</a:t>
            </a:r>
            <a:r>
              <a:rPr lang="en-US" dirty="0"/>
              <a:t> 1 January 2007. </a:t>
            </a:r>
            <a:r>
              <a:rPr lang="en-US" i="1" dirty="0" err="1"/>
              <a:t>Gathacol</a:t>
            </a:r>
            <a:r>
              <a:rPr lang="en-US" i="1" dirty="0"/>
              <a:t> Radio. </a:t>
            </a:r>
            <a:r>
              <a:rPr lang="en-US" dirty="0"/>
              <a:t>Free 20s Jazz Collection. Web. 14 November 2016. </a:t>
            </a:r>
            <a:r>
              <a:rPr lang="en-US" u="sng" dirty="0">
                <a:hlinkClick r:id="rId7"/>
              </a:rPr>
              <a:t>https://archive.org/details/Free_20s_Jazz_Collection</a:t>
            </a:r>
            <a:endParaRPr lang="en-US" dirty="0"/>
          </a:p>
          <a:p>
            <a:r>
              <a:rPr lang="en-US" dirty="0"/>
              <a:t>Internet Archive 35mm Stock Footage Sample Reel. </a:t>
            </a:r>
            <a:r>
              <a:rPr lang="en-US" i="1" dirty="0"/>
              <a:t>Rick </a:t>
            </a:r>
            <a:r>
              <a:rPr lang="en-US" i="1" dirty="0" err="1"/>
              <a:t>Prelinger</a:t>
            </a:r>
            <a:r>
              <a:rPr lang="en-US" i="1" dirty="0"/>
              <a:t>.</a:t>
            </a:r>
            <a:r>
              <a:rPr lang="en-US" dirty="0"/>
              <a:t> 14 November 2016. </a:t>
            </a:r>
            <a:r>
              <a:rPr lang="en-US" u="sng" dirty="0">
                <a:hlinkClick r:id="rId8"/>
              </a:rPr>
              <a:t>https://archive.org/details/InternetArchive35mmStockFootageSampleReel</a:t>
            </a:r>
            <a:endParaRPr lang="en-US" dirty="0"/>
          </a:p>
        </p:txBody>
      </p:sp>
      <p:sp>
        <p:nvSpPr>
          <p:cNvPr id="6" name="Action Button: Go Back or Previous 5">
            <a:hlinkClick r:id="" action="ppaction://hlinkshowjump?jump=previousslide" highlightClick="1"/>
          </p:cNvPr>
          <p:cNvSpPr/>
          <p:nvPr/>
        </p:nvSpPr>
        <p:spPr>
          <a:xfrm>
            <a:off x="376863" y="6047874"/>
            <a:ext cx="433137" cy="48126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ction Button: Go Home 6">
            <a:hlinkClick r:id="rId9" action="ppaction://hlinksldjump" highlightClick="1"/>
          </p:cNvPr>
          <p:cNvSpPr/>
          <p:nvPr/>
        </p:nvSpPr>
        <p:spPr>
          <a:xfrm>
            <a:off x="5879430" y="6047873"/>
            <a:ext cx="433137" cy="48126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493475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75104" y="318851"/>
            <a:ext cx="9406894" cy="970450"/>
          </a:xfrm>
        </p:spPr>
        <p:txBody>
          <a:bodyPr/>
          <a:lstStyle/>
          <a:p>
            <a:r>
              <a:rPr lang="en-US" dirty="0"/>
              <a:t>Text</a:t>
            </a:r>
          </a:p>
        </p:txBody>
      </p:sp>
      <p:sp>
        <p:nvSpPr>
          <p:cNvPr id="4" name="Action Button: Go Forward or Next 3">
            <a:hlinkClick r:id="" action="ppaction://hlinkshowjump?jump=nextslide" highlightClick="1"/>
          </p:cNvPr>
          <p:cNvSpPr/>
          <p:nvPr/>
        </p:nvSpPr>
        <p:spPr>
          <a:xfrm>
            <a:off x="11381998" y="6047874"/>
            <a:ext cx="433137" cy="481263"/>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Go Back or Previous 4">
            <a:hlinkClick r:id="" action="ppaction://hlinkshowjump?jump=previousslide" highlightClick="1"/>
          </p:cNvPr>
          <p:cNvSpPr/>
          <p:nvPr/>
        </p:nvSpPr>
        <p:spPr>
          <a:xfrm>
            <a:off x="376863" y="6047874"/>
            <a:ext cx="433137" cy="48126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2"/>
          <a:stretch>
            <a:fillRect/>
          </a:stretch>
        </p:blipFill>
        <p:spPr>
          <a:xfrm>
            <a:off x="818712" y="393111"/>
            <a:ext cx="816935" cy="896190"/>
          </a:xfrm>
          <a:prstGeom prst="rect">
            <a:avLst/>
          </a:prstGeom>
        </p:spPr>
      </p:pic>
      <p:sp>
        <p:nvSpPr>
          <p:cNvPr id="11" name="Action Button: Go Home 10">
            <a:hlinkClick r:id="rId3" action="ppaction://hlinksldjump" highlightClick="1"/>
          </p:cNvPr>
          <p:cNvSpPr/>
          <p:nvPr/>
        </p:nvSpPr>
        <p:spPr>
          <a:xfrm>
            <a:off x="5879430" y="6047873"/>
            <a:ext cx="433137" cy="48126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Content Placeholder 3"/>
          <p:cNvSpPr>
            <a:spLocks noGrp="1"/>
          </p:cNvSpPr>
          <p:nvPr>
            <p:ph sz="half" idx="4294967295"/>
          </p:nvPr>
        </p:nvSpPr>
        <p:spPr>
          <a:xfrm>
            <a:off x="906142" y="2638175"/>
            <a:ext cx="4465958" cy="2927356"/>
          </a:xfrm>
          <a:prstGeom prst="rect">
            <a:avLst/>
          </a:prstGeom>
        </p:spPr>
        <p:txBody>
          <a:bodyPr/>
          <a:lstStyle/>
          <a:p>
            <a:r>
              <a:rPr lang="en-US" dirty="0"/>
              <a:t>Text is content that is written or printed – allowing the communication of ideas</a:t>
            </a:r>
          </a:p>
          <a:p>
            <a:r>
              <a:rPr lang="en-US" dirty="0"/>
              <a:t>We use text everyday for a myriad of tasks – texting a friend, writing a grocery list, reading a book, browsing the web, etc. </a:t>
            </a:r>
          </a:p>
          <a:p>
            <a:r>
              <a:rPr lang="en-US" dirty="0"/>
              <a:t>This medium is prolific both in real life and online.</a:t>
            </a:r>
          </a:p>
        </p:txBody>
      </p:sp>
      <p:sp>
        <p:nvSpPr>
          <p:cNvPr id="14" name="Rectangle 13"/>
          <p:cNvSpPr/>
          <p:nvPr/>
        </p:nvSpPr>
        <p:spPr>
          <a:xfrm>
            <a:off x="5679402" y="2359898"/>
            <a:ext cx="2131097" cy="1469152"/>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8887310" y="4229100"/>
            <a:ext cx="2419352" cy="1447800"/>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7114164" y="3349330"/>
            <a:ext cx="2007274" cy="1241720"/>
          </a:xfrm>
          <a:prstGeom prst="rect">
            <a:avLst/>
          </a:prstGeom>
          <a:blipFill dpi="0" rotWithShape="1">
            <a:blip r:embed="rId6" cstate="screen">
              <a:extLst>
                <a:ext uri="{28A0092B-C50C-407E-A947-70E740481C1C}">
                  <a14:useLocalDpi xmlns:a14="http://schemas.microsoft.com/office/drawing/2010/main"/>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439086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073151" y="2594459"/>
            <a:ext cx="3547533" cy="3266590"/>
          </a:xfrm>
        </p:spPr>
        <p:txBody>
          <a:bodyPr/>
          <a:lstStyle/>
          <a:p>
            <a:pPr marL="285750" indent="-285750">
              <a:buFont typeface="Arial" panose="020B0604020202020204" pitchFamily="34" charset="0"/>
              <a:buChar char="•"/>
            </a:pPr>
            <a:r>
              <a:rPr lang="en-US" dirty="0"/>
              <a:t>Originally text was only in written form – pen to paper.</a:t>
            </a:r>
          </a:p>
          <a:p>
            <a:pPr marL="285750" indent="-285750">
              <a:buFont typeface="Arial" panose="020B0604020202020204" pitchFamily="34" charset="0"/>
              <a:buChar char="•"/>
            </a:pPr>
            <a:r>
              <a:rPr lang="en-US" dirty="0"/>
              <a:t>Over time new machines were invented to produce text that was consistent in appearance</a:t>
            </a:r>
          </a:p>
          <a:p>
            <a:pPr marL="742950" lvl="1" indent="-285750">
              <a:buFont typeface="Arial" panose="020B0604020202020204" pitchFamily="34" charset="0"/>
              <a:buChar char="•"/>
            </a:pPr>
            <a:r>
              <a:rPr lang="en-US" dirty="0"/>
              <a:t>The typewriter offered the ability to create professional looking documents</a:t>
            </a:r>
          </a:p>
          <a:p>
            <a:pPr marL="742950" lvl="1" indent="-285750">
              <a:buFont typeface="Arial" panose="020B0604020202020204" pitchFamily="34" charset="0"/>
              <a:buChar char="•"/>
            </a:pPr>
            <a:r>
              <a:rPr lang="en-US" dirty="0"/>
              <a:t>The printing press gave the media industry the ability to mass produce text quickly.</a:t>
            </a:r>
          </a:p>
          <a:p>
            <a:endParaRPr lang="en-US" dirty="0"/>
          </a:p>
        </p:txBody>
      </p:sp>
      <p:sp>
        <p:nvSpPr>
          <p:cNvPr id="5" name="Title 1"/>
          <p:cNvSpPr txBox="1">
            <a:spLocks/>
          </p:cNvSpPr>
          <p:nvPr/>
        </p:nvSpPr>
        <p:spPr>
          <a:xfrm>
            <a:off x="2552265" y="544439"/>
            <a:ext cx="2068420" cy="1157244"/>
          </a:xfrm>
          <a:prstGeom prst="rect">
            <a:avLst/>
          </a:prstGeom>
          <a:effectLst>
            <a:outerShdw blurRad="50800" dir="14400000">
              <a:srgbClr val="000000">
                <a:alpha val="60000"/>
              </a:srgbClr>
            </a:outerShdw>
          </a:effectLst>
        </p:spPr>
        <p:txBody>
          <a:bodyPr vert="horz" lIns="91440" tIns="45720" rIns="91440" bIns="45720" rtlCol="0" anchor="b">
            <a:noAutofit/>
          </a:bodyPr>
          <a:lstStyle>
            <a:lvl1pPr algn="l" defTabSz="457200" rtl="0" eaLnBrk="1" latinLnBrk="0" hangingPunct="1">
              <a:spcBef>
                <a:spcPct val="0"/>
              </a:spcBef>
              <a:buNone/>
              <a:defRPr sz="2000" b="1" kern="1200">
                <a:solidFill>
                  <a:srgbClr val="FEFEF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000"/>
              <a:t>Text</a:t>
            </a:r>
            <a:endParaRPr lang="en-US" sz="4000" dirty="0"/>
          </a:p>
        </p:txBody>
      </p:sp>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576145" y="888608"/>
            <a:ext cx="741170" cy="813075"/>
          </a:xfrm>
          <a:prstGeom prst="rect">
            <a:avLst/>
          </a:prstGeom>
        </p:spPr>
      </p:pic>
      <p:sp>
        <p:nvSpPr>
          <p:cNvPr id="8" name="Action Button: Go Forward or Next 7">
            <a:hlinkClick r:id="" action="ppaction://hlinkshowjump?jump=nextslide" highlightClick="1"/>
          </p:cNvPr>
          <p:cNvSpPr/>
          <p:nvPr/>
        </p:nvSpPr>
        <p:spPr>
          <a:xfrm>
            <a:off x="11381998" y="6047874"/>
            <a:ext cx="433137" cy="481263"/>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ction Button: Go Back or Previous 8">
            <a:hlinkClick r:id="" action="ppaction://hlinkshowjump?jump=previousslide" highlightClick="1"/>
          </p:cNvPr>
          <p:cNvSpPr/>
          <p:nvPr/>
        </p:nvSpPr>
        <p:spPr>
          <a:xfrm>
            <a:off x="376863" y="6047874"/>
            <a:ext cx="433137" cy="48126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ction Button: Go Home 9">
            <a:hlinkClick r:id="rId3" action="ppaction://hlinksldjump" highlightClick="1"/>
          </p:cNvPr>
          <p:cNvSpPr/>
          <p:nvPr/>
        </p:nvSpPr>
        <p:spPr>
          <a:xfrm>
            <a:off x="5879430" y="6047873"/>
            <a:ext cx="433137" cy="48126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270623" y="2594459"/>
            <a:ext cx="4416552" cy="2932867"/>
          </a:xfrm>
          <a:prstGeom prst="rect">
            <a:avLst/>
          </a:prstGeom>
        </p:spPr>
      </p:pic>
      <p:pic>
        <p:nvPicPr>
          <p:cNvPr id="12" name="Picture 1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53026" y="466725"/>
            <a:ext cx="3995006" cy="2663337"/>
          </a:xfrm>
          <a:prstGeom prst="rect">
            <a:avLst/>
          </a:prstGeom>
        </p:spPr>
      </p:pic>
    </p:spTree>
    <p:extLst>
      <p:ext uri="{BB962C8B-B14F-4D97-AF65-F5344CB8AC3E}">
        <p14:creationId xmlns:p14="http://schemas.microsoft.com/office/powerpoint/2010/main" val="38488948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52265" y="544439"/>
            <a:ext cx="2068420" cy="1157244"/>
          </a:xfrm>
        </p:spPr>
        <p:txBody>
          <a:bodyPr/>
          <a:lstStyle/>
          <a:p>
            <a:r>
              <a:rPr lang="en-US" sz="4000" dirty="0"/>
              <a:t>Text</a:t>
            </a:r>
          </a:p>
        </p:txBody>
      </p:sp>
      <p:sp>
        <p:nvSpPr>
          <p:cNvPr id="3" name="Content Placeholder 2"/>
          <p:cNvSpPr>
            <a:spLocks noGrp="1"/>
          </p:cNvSpPr>
          <p:nvPr>
            <p:ph idx="1"/>
          </p:nvPr>
        </p:nvSpPr>
        <p:spPr>
          <a:xfrm>
            <a:off x="973811" y="2475735"/>
            <a:ext cx="5225327" cy="3357816"/>
          </a:xfrm>
        </p:spPr>
        <p:txBody>
          <a:bodyPr/>
          <a:lstStyle/>
          <a:p>
            <a:r>
              <a:rPr lang="en-US" dirty="0"/>
              <a:t>American Standard Code for Information Interchange (ASCII) is a 7-bit coding system that represents letters or symbols of the English alphabet.</a:t>
            </a:r>
          </a:p>
          <a:p>
            <a:r>
              <a:rPr lang="en-US" dirty="0"/>
              <a:t>Unicode is a 16-bit coding system that represents approximately 65,000 characters from all known languages and alphabets in the world.</a:t>
            </a:r>
          </a:p>
        </p:txBody>
      </p:sp>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576145" y="888608"/>
            <a:ext cx="741170" cy="813075"/>
          </a:xfrm>
          <a:prstGeom prst="rect">
            <a:avLst/>
          </a:prstGeom>
        </p:spPr>
      </p:pic>
      <p:sp>
        <p:nvSpPr>
          <p:cNvPr id="6" name="Content Placeholder 3"/>
          <p:cNvSpPr txBox="1">
            <a:spLocks/>
          </p:cNvSpPr>
          <p:nvPr/>
        </p:nvSpPr>
        <p:spPr>
          <a:xfrm>
            <a:off x="6620256" y="320421"/>
            <a:ext cx="5120640" cy="1800988"/>
          </a:xfrm>
          <a:prstGeom prst="rect">
            <a:avLst/>
          </a:prstGeom>
          <a:effectLst>
            <a:outerShdw blurRad="50800" dir="14400000">
              <a:srgbClr val="000000">
                <a:alpha val="40000"/>
              </a:srgbClr>
            </a:outerShdw>
          </a:effectLst>
        </p:spPr>
        <p:txBody>
          <a:bodyPr vert="horz" lIns="91440" tIns="45720" rIns="91440" bIns="45720" rtlCol="0" anchor="ctr">
            <a:normAutofit/>
          </a:bodyPr>
          <a:lstStyle>
            <a:lvl1pPr marL="342900" indent="-342900" algn="l" defTabSz="457200"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r>
              <a:rPr lang="en-US" dirty="0"/>
              <a:t>When text is input into a computer via a keyboard it is using either the ASCII or the Unicode system. </a:t>
            </a:r>
          </a:p>
        </p:txBody>
      </p:sp>
      <p:sp>
        <p:nvSpPr>
          <p:cNvPr id="8" name="Action Button: Go Forward or Next 7">
            <a:hlinkClick r:id="" action="ppaction://hlinkshowjump?jump=nextslide" highlightClick="1"/>
          </p:cNvPr>
          <p:cNvSpPr/>
          <p:nvPr/>
        </p:nvSpPr>
        <p:spPr>
          <a:xfrm>
            <a:off x="11381998" y="6047874"/>
            <a:ext cx="433137" cy="481263"/>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ction Button: Go Back or Previous 8">
            <a:hlinkClick r:id="" action="ppaction://hlinkshowjump?jump=previousslide" highlightClick="1"/>
          </p:cNvPr>
          <p:cNvSpPr/>
          <p:nvPr/>
        </p:nvSpPr>
        <p:spPr>
          <a:xfrm>
            <a:off x="376863" y="6047874"/>
            <a:ext cx="433137" cy="48126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ction Button: Go Home 9">
            <a:hlinkClick r:id="rId3" action="ppaction://hlinksldjump" highlightClick="1"/>
          </p:cNvPr>
          <p:cNvSpPr/>
          <p:nvPr/>
        </p:nvSpPr>
        <p:spPr>
          <a:xfrm>
            <a:off x="5879430" y="6047873"/>
            <a:ext cx="433137" cy="48126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5092361" y="674285"/>
            <a:ext cx="1220206" cy="1241720"/>
          </a:xfrm>
          <a:prstGeom prst="rect">
            <a:avLst/>
          </a:prstGeom>
          <a:blipFill dpi="0" rotWithShape="1">
            <a:blip r:embed="rId4">
              <a:extLst>
                <a:ext uri="{28A0092B-C50C-407E-A947-70E740481C1C}">
                  <a14:useLocalDpi xmlns:a14="http://schemas.microsoft.com/office/drawing/2010/main"/>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489200" y="2308507"/>
            <a:ext cx="4892798" cy="3261865"/>
          </a:xfrm>
          <a:prstGeom prst="rect">
            <a:avLst/>
          </a:prstGeom>
        </p:spPr>
      </p:pic>
    </p:spTree>
    <p:extLst>
      <p:ext uri="{BB962C8B-B14F-4D97-AF65-F5344CB8AC3E}">
        <p14:creationId xmlns:p14="http://schemas.microsoft.com/office/powerpoint/2010/main" val="7808061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55633" y="446088"/>
            <a:ext cx="6252633" cy="2976562"/>
          </a:xfrm>
        </p:spPr>
        <p:txBody>
          <a:bodyPr>
            <a:normAutofit lnSpcReduction="10000"/>
          </a:bodyPr>
          <a:lstStyle/>
          <a:p>
            <a:r>
              <a:rPr lang="en-US" dirty="0"/>
              <a:t>Text Fonts are particular ‘faces’ of lettering. Most often simple fonts in the serif and san serif categories are used for text directly communicating content.</a:t>
            </a:r>
          </a:p>
          <a:p>
            <a:r>
              <a:rPr lang="en-US" dirty="0"/>
              <a:t>Some typography is used to create more artistic visual experiences – this can be used to communicate conceptual content.</a:t>
            </a:r>
          </a:p>
          <a:p>
            <a:r>
              <a:rPr lang="en-US" dirty="0"/>
              <a:t>When using creative fonts it is important to either get permission or license the typeface so that it can be embedded in produced work.</a:t>
            </a:r>
          </a:p>
        </p:txBody>
      </p:sp>
      <p:sp>
        <p:nvSpPr>
          <p:cNvPr id="4" name="Text Placeholder 3"/>
          <p:cNvSpPr>
            <a:spLocks noGrp="1"/>
          </p:cNvSpPr>
          <p:nvPr>
            <p:ph type="body" sz="half" idx="2"/>
          </p:nvPr>
        </p:nvSpPr>
        <p:spPr/>
        <p:txBody>
          <a:bodyPr/>
          <a:lstStyle/>
          <a:p>
            <a:r>
              <a:rPr lang="en-US" dirty="0"/>
              <a:t>Text can be easily altered once input into a word processing program. Some common word processing programs include;</a:t>
            </a:r>
          </a:p>
          <a:p>
            <a:pPr marL="285750" indent="-285750">
              <a:buFont typeface="Arial" panose="020B0604020202020204" pitchFamily="34" charset="0"/>
              <a:buChar char="•"/>
            </a:pPr>
            <a:r>
              <a:rPr lang="en-US" dirty="0"/>
              <a:t>Microsoft Word</a:t>
            </a:r>
          </a:p>
          <a:p>
            <a:pPr marL="285750" indent="-285750">
              <a:buFont typeface="Arial" panose="020B0604020202020204" pitchFamily="34" charset="0"/>
              <a:buChar char="•"/>
            </a:pPr>
            <a:r>
              <a:rPr lang="en-US" dirty="0"/>
              <a:t>Note Pad</a:t>
            </a:r>
          </a:p>
          <a:p>
            <a:pPr marL="285750" indent="-285750">
              <a:buFont typeface="Arial" panose="020B0604020202020204" pitchFamily="34" charset="0"/>
              <a:buChar char="•"/>
            </a:pPr>
            <a:r>
              <a:rPr lang="en-US" dirty="0"/>
              <a:t>Text Edit</a:t>
            </a:r>
          </a:p>
          <a:p>
            <a:pPr marL="285750" indent="-285750">
              <a:buFont typeface="Arial" panose="020B0604020202020204" pitchFamily="34" charset="0"/>
              <a:buChar char="•"/>
            </a:pPr>
            <a:r>
              <a:rPr lang="en-US" dirty="0"/>
              <a:t>Pages</a:t>
            </a:r>
          </a:p>
        </p:txBody>
      </p:sp>
      <p:sp>
        <p:nvSpPr>
          <p:cNvPr id="6" name="Title 1"/>
          <p:cNvSpPr>
            <a:spLocks noGrp="1"/>
          </p:cNvSpPr>
          <p:nvPr>
            <p:ph type="title"/>
          </p:nvPr>
        </p:nvSpPr>
        <p:spPr>
          <a:xfrm>
            <a:off x="2552265" y="544439"/>
            <a:ext cx="2068420" cy="1157244"/>
          </a:xfrm>
        </p:spPr>
        <p:txBody>
          <a:bodyPr/>
          <a:lstStyle/>
          <a:p>
            <a:r>
              <a:rPr lang="en-US" sz="4000" dirty="0"/>
              <a:t>Text</a:t>
            </a:r>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576145" y="888608"/>
            <a:ext cx="741170" cy="813075"/>
          </a:xfrm>
          <a:prstGeom prst="rect">
            <a:avLst/>
          </a:prstGeom>
        </p:spPr>
      </p:pic>
      <p:sp>
        <p:nvSpPr>
          <p:cNvPr id="8" name="Action Button: Go Forward or Next 7">
            <a:hlinkClick r:id="" action="ppaction://hlinkshowjump?jump=nextslide" highlightClick="1"/>
          </p:cNvPr>
          <p:cNvSpPr/>
          <p:nvPr/>
        </p:nvSpPr>
        <p:spPr>
          <a:xfrm>
            <a:off x="11381998" y="6047874"/>
            <a:ext cx="433137" cy="481263"/>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ction Button: Go Back or Previous 8">
            <a:hlinkClick r:id="" action="ppaction://hlinkshowjump?jump=previousslide" highlightClick="1"/>
          </p:cNvPr>
          <p:cNvSpPr/>
          <p:nvPr/>
        </p:nvSpPr>
        <p:spPr>
          <a:xfrm>
            <a:off x="376863" y="6047874"/>
            <a:ext cx="433137" cy="48126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ction Button: Go Home 9">
            <a:hlinkClick r:id="rId3" action="ppaction://hlinksldjump" highlightClick="1"/>
          </p:cNvPr>
          <p:cNvSpPr/>
          <p:nvPr/>
        </p:nvSpPr>
        <p:spPr>
          <a:xfrm>
            <a:off x="5879430" y="6047873"/>
            <a:ext cx="433137" cy="48126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327661" y="3609474"/>
            <a:ext cx="1969812" cy="2251575"/>
          </a:xfrm>
          <a:prstGeom prst="rect">
            <a:avLst/>
          </a:prstGeom>
        </p:spPr>
      </p:pic>
      <p:pic>
        <p:nvPicPr>
          <p:cNvPr id="12" name="Picture 1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213557" y="3781103"/>
            <a:ext cx="3119919" cy="2079946"/>
          </a:xfrm>
          <a:prstGeom prst="rect">
            <a:avLst/>
          </a:prstGeom>
        </p:spPr>
      </p:pic>
    </p:spTree>
    <p:extLst>
      <p:ext uri="{BB962C8B-B14F-4D97-AF65-F5344CB8AC3E}">
        <p14:creationId xmlns:p14="http://schemas.microsoft.com/office/powerpoint/2010/main" val="23306185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073152" y="2260738"/>
            <a:ext cx="2663580" cy="3600311"/>
          </a:xfrm>
        </p:spPr>
        <p:txBody>
          <a:bodyPr/>
          <a:lstStyle/>
          <a:p>
            <a:r>
              <a:rPr lang="en-US" dirty="0"/>
              <a:t>Text can be utilized for many purposes once input into a word processing program.</a:t>
            </a:r>
          </a:p>
          <a:p>
            <a:r>
              <a:rPr lang="en-US" dirty="0"/>
              <a:t>Text can be printed onto paper, clothing, or input into CAD software to build replicas, or print signs.</a:t>
            </a:r>
          </a:p>
          <a:p>
            <a:r>
              <a:rPr lang="en-US" dirty="0"/>
              <a:t>The useful possibilities are endless.</a:t>
            </a:r>
          </a:p>
        </p:txBody>
      </p:sp>
      <p:sp>
        <p:nvSpPr>
          <p:cNvPr id="7" name="Title 1"/>
          <p:cNvSpPr>
            <a:spLocks noGrp="1"/>
          </p:cNvSpPr>
          <p:nvPr>
            <p:ph type="title"/>
          </p:nvPr>
        </p:nvSpPr>
        <p:spPr>
          <a:xfrm>
            <a:off x="2552265" y="544439"/>
            <a:ext cx="2068420" cy="1157244"/>
          </a:xfrm>
        </p:spPr>
        <p:txBody>
          <a:bodyPr/>
          <a:lstStyle/>
          <a:p>
            <a:r>
              <a:rPr lang="en-US" sz="4000" dirty="0"/>
              <a:t>Text</a:t>
            </a:r>
          </a:p>
        </p:txBody>
      </p:sp>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576145" y="888608"/>
            <a:ext cx="741170" cy="813075"/>
          </a:xfrm>
          <a:prstGeom prst="rect">
            <a:avLst/>
          </a:prstGeom>
        </p:spPr>
      </p:pic>
      <p:sp>
        <p:nvSpPr>
          <p:cNvPr id="9" name="Action Button: Go Forward or Next 8">
            <a:hlinkClick r:id="" action="ppaction://hlinkshowjump?jump=nextslide" highlightClick="1"/>
          </p:cNvPr>
          <p:cNvSpPr/>
          <p:nvPr/>
        </p:nvSpPr>
        <p:spPr>
          <a:xfrm>
            <a:off x="11381998" y="6047874"/>
            <a:ext cx="433137" cy="481263"/>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ction Button: Go Back or Previous 9">
            <a:hlinkClick r:id="" action="ppaction://hlinkshowjump?jump=previousslide" highlightClick="1"/>
          </p:cNvPr>
          <p:cNvSpPr/>
          <p:nvPr/>
        </p:nvSpPr>
        <p:spPr>
          <a:xfrm>
            <a:off x="376863" y="6047874"/>
            <a:ext cx="433137" cy="48126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ction Button: Go Home 10">
            <a:hlinkClick r:id="rId3" action="ppaction://hlinksldjump" highlightClick="1"/>
          </p:cNvPr>
          <p:cNvSpPr/>
          <p:nvPr/>
        </p:nvSpPr>
        <p:spPr>
          <a:xfrm>
            <a:off x="5879430" y="6047873"/>
            <a:ext cx="433137" cy="48126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p:cNvPicPr>
            <a:picLocks noChangeAspect="1"/>
          </p:cNvPicPr>
          <p:nvPr/>
        </p:nvPicPr>
        <p:blipFill rotWithShape="1">
          <a:blip r:embed="rId4"/>
          <a:srcRect l="8577" t="11666" r="10496" b="6667"/>
          <a:stretch/>
        </p:blipFill>
        <p:spPr>
          <a:xfrm>
            <a:off x="4888523" y="2869717"/>
            <a:ext cx="4296663" cy="2874721"/>
          </a:xfrm>
          <a:prstGeom prst="rect">
            <a:avLst/>
          </a:prstGeom>
        </p:spPr>
      </p:pic>
      <p:pic>
        <p:nvPicPr>
          <p:cNvPr id="12" name="Content Placeholder 11"/>
          <p:cNvPicPr>
            <a:picLocks noGrp="1" noChangeAspect="1"/>
          </p:cNvPicPr>
          <p:nvPr>
            <p:ph idx="1"/>
          </p:nvPr>
        </p:nvPicPr>
        <p:blipFill>
          <a:blip r:embed="rId5"/>
          <a:stretch>
            <a:fillRect/>
          </a:stretch>
        </p:blipFill>
        <p:spPr>
          <a:xfrm>
            <a:off x="5172965" y="484695"/>
            <a:ext cx="3726363" cy="2794772"/>
          </a:xfrm>
        </p:spPr>
      </p:pic>
      <p:pic>
        <p:nvPicPr>
          <p:cNvPr id="13" name="Picture 12"/>
          <p:cNvPicPr>
            <a:picLocks noChangeAspect="1"/>
          </p:cNvPicPr>
          <p:nvPr/>
        </p:nvPicPr>
        <p:blipFill rotWithShape="1">
          <a:blip r:embed="rId6"/>
          <a:srcRect l="11168" t="27564" r="53704" b="21410"/>
          <a:stretch/>
        </p:blipFill>
        <p:spPr>
          <a:xfrm>
            <a:off x="8899328" y="1807636"/>
            <a:ext cx="2699238" cy="2613861"/>
          </a:xfrm>
          <a:prstGeom prst="rect">
            <a:avLst/>
          </a:prstGeom>
        </p:spPr>
      </p:pic>
    </p:spTree>
    <p:extLst>
      <p:ext uri="{BB962C8B-B14F-4D97-AF65-F5344CB8AC3E}">
        <p14:creationId xmlns:p14="http://schemas.microsoft.com/office/powerpoint/2010/main" val="8668979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11"/>
          <p:cNvSpPr/>
          <p:nvPr/>
        </p:nvSpPr>
        <p:spPr>
          <a:xfrm>
            <a:off x="3479013" y="4105876"/>
            <a:ext cx="2276975" cy="2230645"/>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2" name="Title 1"/>
          <p:cNvSpPr>
            <a:spLocks noGrp="1"/>
          </p:cNvSpPr>
          <p:nvPr>
            <p:ph type="title"/>
          </p:nvPr>
        </p:nvSpPr>
        <p:spPr>
          <a:xfrm>
            <a:off x="2019300" y="447188"/>
            <a:ext cx="9362698" cy="970450"/>
          </a:xfrm>
        </p:spPr>
        <p:txBody>
          <a:bodyPr/>
          <a:lstStyle/>
          <a:p>
            <a:r>
              <a:rPr lang="en-US" dirty="0"/>
              <a:t>Images</a:t>
            </a:r>
          </a:p>
        </p:txBody>
      </p:sp>
      <p:sp>
        <p:nvSpPr>
          <p:cNvPr id="3" name="Action Button: Go Forward or Next 2">
            <a:hlinkClick r:id="" action="ppaction://hlinkshowjump?jump=nextslide" highlightClick="1"/>
          </p:cNvPr>
          <p:cNvSpPr/>
          <p:nvPr/>
        </p:nvSpPr>
        <p:spPr>
          <a:xfrm>
            <a:off x="11381998" y="6047874"/>
            <a:ext cx="433137" cy="481263"/>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Action Button: Go Back or Previous 3">
            <a:hlinkClick r:id="" action="ppaction://hlinkshowjump?jump=previousslide" highlightClick="1"/>
          </p:cNvPr>
          <p:cNvSpPr/>
          <p:nvPr/>
        </p:nvSpPr>
        <p:spPr>
          <a:xfrm>
            <a:off x="376863" y="6047874"/>
            <a:ext cx="433137" cy="48126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Go Home 4">
            <a:hlinkClick r:id="rId2" action="ppaction://hlinksldjump" highlightClick="1"/>
          </p:cNvPr>
          <p:cNvSpPr/>
          <p:nvPr/>
        </p:nvSpPr>
        <p:spPr>
          <a:xfrm>
            <a:off x="5879430" y="6047873"/>
            <a:ext cx="433137" cy="48126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3"/>
          <a:stretch>
            <a:fillRect/>
          </a:stretch>
        </p:blipFill>
        <p:spPr>
          <a:xfrm>
            <a:off x="593431" y="722634"/>
            <a:ext cx="908383" cy="695004"/>
          </a:xfrm>
          <a:prstGeom prst="rect">
            <a:avLst/>
          </a:prstGeom>
        </p:spPr>
      </p:pic>
      <p:sp>
        <p:nvSpPr>
          <p:cNvPr id="7" name="Content Placeholder 3"/>
          <p:cNvSpPr txBox="1">
            <a:spLocks/>
          </p:cNvSpPr>
          <p:nvPr/>
        </p:nvSpPr>
        <p:spPr>
          <a:xfrm>
            <a:off x="906142" y="2638175"/>
            <a:ext cx="4465958" cy="955257"/>
          </a:xfrm>
          <a:prstGeom prst="rect">
            <a:avLst/>
          </a:prstGeom>
          <a:effectLst>
            <a:outerShdw blurRad="50800" dir="14400000">
              <a:srgbClr val="000000">
                <a:alpha val="40000"/>
              </a:srgbClr>
            </a:outerShdw>
          </a:effectLst>
        </p:spPr>
        <p:txBody>
          <a:bodyPr vert="horz" lIns="91440" tIns="45720" rIns="91440" bIns="45720" rtlCol="0" anchor="ctr">
            <a:normAutofit/>
          </a:bodyPr>
          <a:lstStyle>
            <a:lvl1pPr marL="342900" indent="-342900" algn="l" defTabSz="457200"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r>
              <a:rPr lang="en-US" dirty="0"/>
              <a:t>Images are visual renderings, they can come in forms of a picture, and icon, a drawing, etc.</a:t>
            </a:r>
          </a:p>
        </p:txBody>
      </p:sp>
      <p:sp>
        <p:nvSpPr>
          <p:cNvPr id="9" name="Content Placeholder 3"/>
          <p:cNvSpPr txBox="1">
            <a:spLocks/>
          </p:cNvSpPr>
          <p:nvPr/>
        </p:nvSpPr>
        <p:spPr>
          <a:xfrm>
            <a:off x="6312567" y="2517859"/>
            <a:ext cx="4499812" cy="2927356"/>
          </a:xfrm>
          <a:prstGeom prst="rect">
            <a:avLst/>
          </a:prstGeom>
          <a:effectLst>
            <a:outerShdw blurRad="50800" dir="14400000">
              <a:srgbClr val="000000">
                <a:alpha val="40000"/>
              </a:srgbClr>
            </a:outerShdw>
          </a:effectLst>
        </p:spPr>
        <p:txBody>
          <a:bodyPr vert="horz" lIns="91440" tIns="45720" rIns="91440" bIns="45720" rtlCol="0" anchor="ctr">
            <a:normAutofit/>
          </a:bodyPr>
          <a:lstStyle>
            <a:lvl1pPr marL="342900" indent="-342900" algn="l" defTabSz="457200"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r>
              <a:rPr lang="en-US" dirty="0"/>
              <a:t>Bitmaps are also known as paint graphics. Bitmaps are used for photo-realistic images and complex drawings.</a:t>
            </a:r>
          </a:p>
          <a:p>
            <a:r>
              <a:rPr lang="en-US" dirty="0"/>
              <a:t>Vectors are also known as drawn graphics. Vectors are great for geometric shapes as they use Cartesian coordinates to reproduce the image.</a:t>
            </a:r>
          </a:p>
        </p:txBody>
      </p:sp>
      <p:pic>
        <p:nvPicPr>
          <p:cNvPr id="8" name="Picture 7"/>
          <p:cNvPicPr>
            <a:picLocks noChangeAspect="1"/>
          </p:cNvPicPr>
          <p:nvPr/>
        </p:nvPicPr>
        <p:blipFill>
          <a:blip r:embed="rId4"/>
          <a:stretch>
            <a:fillRect/>
          </a:stretch>
        </p:blipFill>
        <p:spPr>
          <a:xfrm>
            <a:off x="3750092" y="4665940"/>
            <a:ext cx="1616743" cy="1028147"/>
          </a:xfrm>
          <a:prstGeom prst="rect">
            <a:avLst/>
          </a:prstGeom>
        </p:spPr>
      </p:pic>
      <p:cxnSp>
        <p:nvCxnSpPr>
          <p:cNvPr id="18" name="Straight Connector 17"/>
          <p:cNvCxnSpPr/>
          <p:nvPr/>
        </p:nvCxnSpPr>
        <p:spPr>
          <a:xfrm flipV="1">
            <a:off x="5474174" y="4132385"/>
            <a:ext cx="759572" cy="524279"/>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p:nvPicPr>
        <p:blipFill>
          <a:blip r:embed="rId5"/>
          <a:stretch>
            <a:fillRect/>
          </a:stretch>
        </p:blipFill>
        <p:spPr>
          <a:xfrm>
            <a:off x="643436" y="3891889"/>
            <a:ext cx="2446424" cy="1628401"/>
          </a:xfrm>
          <a:prstGeom prst="rect">
            <a:avLst/>
          </a:prstGeom>
        </p:spPr>
      </p:pic>
      <p:cxnSp>
        <p:nvCxnSpPr>
          <p:cNvPr id="16" name="Straight Connector 15"/>
          <p:cNvCxnSpPr/>
          <p:nvPr/>
        </p:nvCxnSpPr>
        <p:spPr>
          <a:xfrm flipV="1">
            <a:off x="2951747" y="2936632"/>
            <a:ext cx="3360820" cy="1292415"/>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53210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Quotable">
  <a:themeElements>
    <a:clrScheme name="Quotable">
      <a:dk1>
        <a:sysClr val="windowText" lastClr="000000"/>
      </a:dk1>
      <a:lt1>
        <a:sysClr val="window" lastClr="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Quotable" id="{39EC5628-30ED-4578-ACD8-9820EDB8E15A}" vid="{6F3559E9-1A4C-49D8-94D4-F41003531C49}"/>
    </a:ext>
  </a:extLst>
</a:theme>
</file>

<file path=docProps/app.xml><?xml version="1.0" encoding="utf-8"?>
<Properties xmlns="http://schemas.openxmlformats.org/officeDocument/2006/extended-properties" xmlns:vt="http://schemas.openxmlformats.org/officeDocument/2006/docPropsVTypes">
  <Template>TM03457503[[fn=Quotable]]</Template>
  <TotalTime>1690</TotalTime>
  <Words>3457</Words>
  <Application>Microsoft Office PowerPoint</Application>
  <PresentationFormat>Widescreen</PresentationFormat>
  <Paragraphs>229</Paragraphs>
  <Slides>33</Slides>
  <Notes>0</Notes>
  <HiddenSlides>0</HiddenSlides>
  <MMClips>3</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33</vt:i4>
      </vt:variant>
    </vt:vector>
  </HeadingPairs>
  <TitlesOfParts>
    <vt:vector size="37" baseType="lpstr">
      <vt:lpstr>Arial</vt:lpstr>
      <vt:lpstr>Century Gothic</vt:lpstr>
      <vt:lpstr>Wingdings 2</vt:lpstr>
      <vt:lpstr>Quotable</vt:lpstr>
      <vt:lpstr>A Student’s Guide: Interactive Multimedia</vt:lpstr>
      <vt:lpstr>The Five Building Blocks of Multimedia</vt:lpstr>
      <vt:lpstr>Interactive Multimedia</vt:lpstr>
      <vt:lpstr>Text</vt:lpstr>
      <vt:lpstr>PowerPoint Presentation</vt:lpstr>
      <vt:lpstr>Text</vt:lpstr>
      <vt:lpstr>Text</vt:lpstr>
      <vt:lpstr>Text</vt:lpstr>
      <vt:lpstr>Images</vt:lpstr>
      <vt:lpstr>Images</vt:lpstr>
      <vt:lpstr>Images</vt:lpstr>
      <vt:lpstr>Images</vt:lpstr>
      <vt:lpstr>Images</vt:lpstr>
      <vt:lpstr>Audio</vt:lpstr>
      <vt:lpstr>Audio</vt:lpstr>
      <vt:lpstr>Audio</vt:lpstr>
      <vt:lpstr>Audio</vt:lpstr>
      <vt:lpstr>Audio</vt:lpstr>
      <vt:lpstr>Animation</vt:lpstr>
      <vt:lpstr>Animation</vt:lpstr>
      <vt:lpstr>Animation</vt:lpstr>
      <vt:lpstr>Animation</vt:lpstr>
      <vt:lpstr>Video</vt:lpstr>
      <vt:lpstr>Video</vt:lpstr>
      <vt:lpstr>Video</vt:lpstr>
      <vt:lpstr>Video</vt:lpstr>
      <vt:lpstr>Video</vt:lpstr>
      <vt:lpstr>Software Needed</vt:lpstr>
      <vt:lpstr>Hardware Needed</vt:lpstr>
      <vt:lpstr>© Copyrights</vt:lpstr>
      <vt:lpstr>Credits / References </vt:lpstr>
      <vt:lpstr>Credits / References </vt:lpstr>
      <vt:lpstr>Credits / References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Student’s Guide: Interactive Multimedia</dc:title>
  <dc:creator>Jennifer Weisbecker</dc:creator>
  <cp:lastModifiedBy>Jennifer Weisbecker</cp:lastModifiedBy>
  <cp:revision>82</cp:revision>
  <dcterms:created xsi:type="dcterms:W3CDTF">2016-11-13T14:06:21Z</dcterms:created>
  <dcterms:modified xsi:type="dcterms:W3CDTF">2016-11-15T00:55:58Z</dcterms:modified>
</cp:coreProperties>
</file>