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6" r:id="rId3"/>
    <p:sldId id="266" r:id="rId4"/>
    <p:sldId id="287" r:id="rId5"/>
    <p:sldId id="288" r:id="rId6"/>
    <p:sldId id="286" r:id="rId7"/>
    <p:sldId id="278" r:id="rId8"/>
    <p:sldId id="289" r:id="rId9"/>
    <p:sldId id="290" r:id="rId10"/>
    <p:sldId id="291" r:id="rId11"/>
    <p:sldId id="295" r:id="rId12"/>
    <p:sldId id="279" r:id="rId13"/>
    <p:sldId id="280" r:id="rId14"/>
    <p:sldId id="292" r:id="rId15"/>
    <p:sldId id="293" r:id="rId16"/>
    <p:sldId id="296" r:id="rId17"/>
    <p:sldId id="285" r:id="rId18"/>
    <p:sldId id="297" r:id="rId19"/>
    <p:sldId id="294" r:id="rId20"/>
    <p:sldId id="298" r:id="rId21"/>
    <p:sldId id="299" r:id="rId22"/>
    <p:sldId id="269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800040"/>
    <a:srgbClr val="F2FDF7"/>
    <a:srgbClr val="FF0080"/>
    <a:srgbClr val="5D7E9D"/>
    <a:srgbClr val="FFFDDD"/>
    <a:srgbClr val="CEC339"/>
    <a:srgbClr val="FF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02" d="100"/>
          <a:sy n="102" d="100"/>
        </p:scale>
        <p:origin x="264" y="102"/>
      </p:cViewPr>
      <p:guideLst>
        <p:guide orient="horz" pos="39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1DD55F9-E71C-48DB-BD88-5C71BADC64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372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3FBD32D-0FAE-4492-AF00-57D75FB217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4293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FC73F6C-52B9-43D9-8313-60548651FBD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612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346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14AA89-BB7B-4E13-AA50-94DB7EC7FEA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008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oom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8"/>
          <p:cNvSpPr txBox="1">
            <a:spLocks noChangeArrowheads="1"/>
          </p:cNvSpPr>
          <p:nvPr userDrawn="1"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80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BC3819-35C6-447A-9F28-497984F8B3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8787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FC16A-D8E0-4788-8AB4-B8A39E9B8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97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D5429-C8F7-4303-B7BD-8E9A404D71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765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75092-BC80-45F5-BFCB-79C2507B47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7444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72420-0AE5-4F25-82A3-3EFA684284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514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D4A5B-D020-4B9B-B03C-9A01E3087C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1157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DE6B4-92C7-48CF-8B1A-EC1949B153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59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26B2F-EA85-4ECD-A953-C74A5F3B47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03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A92DB-45CF-4960-888B-A53F535300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4396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076DA-34F9-4E7D-86A7-EBD7AB92C0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6840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72D01-E420-43EE-A407-CD4671467C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21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C38B8-D070-42D2-B2DA-F308F2818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7791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5EDCB-FEA5-45CE-8926-5009DC752E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060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boom3.gif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404D134-589B-4F18-A93C-0AC12967FE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file:///C:\Users\Donna\Downloads\Podington_Bear_-_Rumbleseat%20(1).mp3" TargetMode="Externa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4M8OdSOyhnk" TargetMode="External"/><Relationship Id="rId6" Type="http://schemas.openxmlformats.org/officeDocument/2006/relationships/image" Target="../media/image20.png"/><Relationship Id="rId5" Type="http://schemas.openxmlformats.org/officeDocument/2006/relationships/hyperlink" Target="https://www.youtube.com/watch?v=4M8OdSOyhnk" TargetMode="Externa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freemusicarchive.org/music/Podington_Bear/Electronic_1224/Rumbleseat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resentationmagazine.com/cartoon-pop-art-template-510.ht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4.xml"/><Relationship Id="rId7" Type="http://schemas.openxmlformats.org/officeDocument/2006/relationships/slide" Target="slide17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11" Type="http://schemas.openxmlformats.org/officeDocument/2006/relationships/slide" Target="slide12.xml"/><Relationship Id="rId5" Type="http://schemas.openxmlformats.org/officeDocument/2006/relationships/slide" Target="slide7.xml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5"/>
          <p:cNvSpPr txBox="1">
            <a:spLocks noChangeArrowheads="1"/>
          </p:cNvSpPr>
          <p:nvPr/>
        </p:nvSpPr>
        <p:spPr bwMode="auto">
          <a:xfrm>
            <a:off x="3870325" y="17192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123" name="Text Box 58"/>
          <p:cNvSpPr txBox="1">
            <a:spLocks noChangeArrowheads="1"/>
          </p:cNvSpPr>
          <p:nvPr/>
        </p:nvSpPr>
        <p:spPr bwMode="auto">
          <a:xfrm>
            <a:off x="898525" y="3014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152400" y="1772816"/>
            <a:ext cx="8763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60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Multimedia</a:t>
            </a:r>
            <a:br>
              <a:rPr lang="en-US" altLang="en-US" sz="60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en-US" altLang="en-US" sz="60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Presentation</a:t>
            </a:r>
            <a:endParaRPr lang="en-US" altLang="en-US" sz="60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5125" name="Text Box 66"/>
          <p:cNvSpPr txBox="1">
            <a:spLocks noChangeArrowheads="1"/>
          </p:cNvSpPr>
          <p:nvPr/>
        </p:nvSpPr>
        <p:spPr bwMode="auto">
          <a:xfrm>
            <a:off x="1371600" y="3861048"/>
            <a:ext cx="6400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 dirty="0" smtClean="0">
                <a:solidFill>
                  <a:srgbClr val="191919"/>
                </a:solidFill>
              </a:rPr>
              <a:t>By Jason Sandvig</a:t>
            </a:r>
          </a:p>
        </p:txBody>
      </p:sp>
      <p:sp>
        <p:nvSpPr>
          <p:cNvPr id="5126" name="Text Box 65"/>
          <p:cNvSpPr txBox="1">
            <a:spLocks noChangeArrowheads="1"/>
          </p:cNvSpPr>
          <p:nvPr/>
        </p:nvSpPr>
        <p:spPr bwMode="auto">
          <a:xfrm>
            <a:off x="107504" y="1700808"/>
            <a:ext cx="8763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Multimedia</a:t>
            </a:r>
            <a:br>
              <a:rPr lang="en-US" alt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en-US" altLang="en-US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Presentation</a:t>
            </a:r>
            <a:endParaRPr lang="en-US" altLang="en-US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Image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Image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87624" y="1375027"/>
            <a:ext cx="7029400" cy="1837949"/>
            <a:chOff x="1187624" y="1375027"/>
            <a:chExt cx="7029400" cy="1837949"/>
          </a:xfrm>
        </p:grpSpPr>
        <p:sp>
          <p:nvSpPr>
            <p:cNvPr id="16" name="TextBox 15"/>
            <p:cNvSpPr txBox="1"/>
            <p:nvPr/>
          </p:nvSpPr>
          <p:spPr>
            <a:xfrm>
              <a:off x="1187624" y="1397094"/>
              <a:ext cx="70294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Bitmaps use very small</a:t>
              </a:r>
            </a:p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squares called pixels.</a:t>
              </a:r>
            </a:p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The larger # of bits, </a:t>
              </a:r>
            </a:p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the large the bit depth is.</a:t>
              </a:r>
            </a:p>
          </p:txBody>
        </p:sp>
        <p:pic>
          <p:nvPicPr>
            <p:cNvPr id="60418" name="Picture 2" descr="Image result for bitmap"/>
            <p:cNvPicPr>
              <a:picLocks noChangeAspect="1" noChangeArrowheads="1"/>
            </p:cNvPicPr>
            <p:nvPr/>
          </p:nvPicPr>
          <p:blipFill>
            <a:blip r:embed="rId3"/>
            <a:srcRect t="48489"/>
            <a:stretch>
              <a:fillRect/>
            </a:stretch>
          </p:blipFill>
          <p:spPr bwMode="auto">
            <a:xfrm>
              <a:off x="5197830" y="1375027"/>
              <a:ext cx="2974570" cy="1333893"/>
            </a:xfrm>
            <a:prstGeom prst="rect">
              <a:avLst/>
            </a:prstGeom>
            <a:noFill/>
          </p:spPr>
        </p:pic>
      </p:grpSp>
      <p:grpSp>
        <p:nvGrpSpPr>
          <p:cNvPr id="23" name="Group 22"/>
          <p:cNvGrpSpPr/>
          <p:nvPr/>
        </p:nvGrpSpPr>
        <p:grpSpPr>
          <a:xfrm>
            <a:off x="1187624" y="3485326"/>
            <a:ext cx="7038759" cy="1815882"/>
            <a:chOff x="971600" y="3557334"/>
            <a:chExt cx="7038759" cy="1815882"/>
          </a:xfrm>
        </p:grpSpPr>
        <p:sp>
          <p:nvSpPr>
            <p:cNvPr id="22" name="TextBox 21"/>
            <p:cNvSpPr txBox="1"/>
            <p:nvPr/>
          </p:nvSpPr>
          <p:spPr>
            <a:xfrm>
              <a:off x="971600" y="3557334"/>
              <a:ext cx="70294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A Vector uses points on</a:t>
              </a:r>
            </a:p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an image to define a</a:t>
              </a:r>
            </a:p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line that the computer</a:t>
              </a:r>
            </a:p>
            <a:p>
              <a:r>
                <a:rPr lang="en-US" sz="28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puts together automatically</a:t>
              </a:r>
              <a:r>
                <a:rPr lang="en-US" sz="2800" dirty="0" smtClean="0">
                  <a:solidFill>
                    <a:srgbClr val="191919"/>
                  </a:solidFill>
                  <a:latin typeface="Aharoni" pitchFamily="2" charset="-79"/>
                  <a:cs typeface="Aharoni" pitchFamily="2" charset="-79"/>
                </a:rPr>
                <a:t>.</a:t>
              </a:r>
            </a:p>
          </p:txBody>
        </p:sp>
        <p:pic>
          <p:nvPicPr>
            <p:cNvPr id="60420" name="Picture 4" descr="Image result for bitmap"/>
            <p:cNvPicPr>
              <a:picLocks noChangeAspect="1" noChangeArrowheads="1"/>
            </p:cNvPicPr>
            <p:nvPr/>
          </p:nvPicPr>
          <p:blipFill>
            <a:blip r:embed="rId3"/>
            <a:srcRect b="54263"/>
            <a:stretch>
              <a:fillRect/>
            </a:stretch>
          </p:blipFill>
          <p:spPr bwMode="auto">
            <a:xfrm>
              <a:off x="5004048" y="3590926"/>
              <a:ext cx="3006311" cy="1197012"/>
            </a:xfrm>
            <a:prstGeom prst="rect">
              <a:avLst/>
            </a:prstGeom>
            <a:noFill/>
          </p:spPr>
        </p:pic>
      </p:grpSp>
      <p:sp>
        <p:nvSpPr>
          <p:cNvPr id="24" name="Action Button: Back or Previous 23">
            <a:hlinkClick r:id="rId4" action="ppaction://hlinksldjump" highlightClick="1"/>
          </p:cNvPr>
          <p:cNvSpPr/>
          <p:nvPr/>
        </p:nvSpPr>
        <p:spPr>
          <a:xfrm>
            <a:off x="7308304" y="5031432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Image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Image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24" name="Action Button: Back or Previous 23">
            <a:hlinkClick r:id="rId3" action="ppaction://hlinksldjump" highlightClick="1"/>
          </p:cNvPr>
          <p:cNvSpPr/>
          <p:nvPr/>
        </p:nvSpPr>
        <p:spPr>
          <a:xfrm>
            <a:off x="7308304" y="5031432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658" name="Picture 2" descr="Image result for bitmap vs vecto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3728" y="1404938"/>
            <a:ext cx="4968552" cy="3821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Audio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Audio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The medium of audio is made up of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3431902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Sound is the vibrations that we hear and interpreted by our brains.</a:t>
            </a:r>
          </a:p>
        </p:txBody>
      </p:sp>
      <p:sp>
        <p:nvSpPr>
          <p:cNvPr id="11" name="Action Button: Back or Previous 10">
            <a:hlinkClick r:id="" action="ppaction://noaction" highlightClick="1"/>
          </p:cNvPr>
          <p:cNvSpPr/>
          <p:nvPr/>
        </p:nvSpPr>
        <p:spPr>
          <a:xfrm>
            <a:off x="7452320" y="5085184"/>
            <a:ext cx="720080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coollogo_com-1175310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793" y="1989713"/>
            <a:ext cx="3898413" cy="1561905"/>
          </a:xfrm>
          <a:prstGeom prst="rect">
            <a:avLst/>
          </a:prstGeom>
        </p:spPr>
      </p:pic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1043608" y="4509120"/>
            <a:ext cx="70294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1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People are bi-aural, meaning we hear from our left and right sides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odington_Bear_-_Rumbles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59059" y="882591"/>
            <a:ext cx="609600" cy="609600"/>
          </a:xfrm>
          <a:prstGeom prst="rect">
            <a:avLst/>
          </a:prstGeom>
        </p:spPr>
      </p:pic>
      <p:pic>
        <p:nvPicPr>
          <p:cNvPr id="15" name="Podington_Bear_-_Rumbleseat (1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7500541" y="1216789"/>
            <a:ext cx="244475" cy="24447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19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Audio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15616" y="694437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Audio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Sound in multimedia is shown</a:t>
            </a:r>
          </a:p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in wavelengths.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2420888"/>
            <a:ext cx="702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The original </a:t>
            </a:r>
          </a:p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sound is analog</a:t>
            </a:r>
          </a:p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and the recorded sound on the computer is digital.  </a:t>
            </a:r>
          </a:p>
        </p:txBody>
      </p:sp>
      <p:sp>
        <p:nvSpPr>
          <p:cNvPr id="11" name="Action Button: Back or Previous 10">
            <a:hlinkClick r:id="rId8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ction Button: Sound 15">
            <a:hlinkClick r:id="" action="ppaction://noaction" highlightClick="1"/>
          </p:cNvPr>
          <p:cNvSpPr/>
          <p:nvPr/>
        </p:nvSpPr>
        <p:spPr>
          <a:xfrm>
            <a:off x="7092280" y="694437"/>
            <a:ext cx="864096" cy="934363"/>
          </a:xfrm>
          <a:prstGeom prst="actionButtonSou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890" name="Picture 2" descr="Image result for audio waveform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46004" y="1916832"/>
            <a:ext cx="3610372" cy="1444149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184428" y="4440014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The process from analog to digital is called, “Sampling.”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60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build="allAtOnce"/>
      <p:bldP spid="14" grpId="0" uiExpand="1" build="allAtOnce"/>
      <p:bldP spid="1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Video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Video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A video is a series of images when played back to back, creates a vision of motion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616" y="2852936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Resolution is the number of pixels displayed per height and width dimension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5616" y="4293096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The MPEG made videos smaller by analyzing video motion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4653136"/>
            <a:ext cx="7334200" cy="774086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>
              <a:buNone/>
            </a:pPr>
            <a:r>
              <a:rPr lang="en-US" altLang="en-US" sz="1400" b="1" dirty="0" smtClean="0">
                <a:solidFill>
                  <a:schemeClr val="folHlink"/>
                </a:solidFill>
              </a:rPr>
              <a:t>If clip doesn’t work, use: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Video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Video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1" name="Action Button: Back or Previous 10">
            <a:hlinkClick r:id="rId4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71600" y="5391218"/>
            <a:ext cx="3646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191919"/>
                </a:solidFill>
                <a:hlinkClick r:id="rId5"/>
              </a:rPr>
              <a:t>https://www.youtube.com/watch?v=4M8OdSOyhnk</a:t>
            </a:r>
            <a:endParaRPr lang="en-US" sz="1200" dirty="0" smtClean="0">
              <a:solidFill>
                <a:srgbClr val="191919"/>
              </a:solidFill>
            </a:endParaRPr>
          </a:p>
          <a:p>
            <a:endParaRPr lang="en-US" sz="1200" dirty="0">
              <a:solidFill>
                <a:srgbClr val="191919"/>
              </a:solidFill>
            </a:endParaRPr>
          </a:p>
        </p:txBody>
      </p:sp>
      <p:pic>
        <p:nvPicPr>
          <p:cNvPr id="2" name="4M8OdSOyhnk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502953" y="1383388"/>
            <a:ext cx="5909493" cy="332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Video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Video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Keyframes</a:t>
            </a:r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 define the beginning and ending points of a clip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2482156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The more </a:t>
            </a:r>
            <a:r>
              <a:rPr lang="en-US" sz="3200" dirty="0" err="1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keyframes</a:t>
            </a:r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 a video has, the more data is has, and therefore is a larger file on the computer too.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5616" y="4051816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But by compressing the video, you can make it smaller. </a:t>
            </a:r>
          </a:p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(It’s hard though!)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  <p:bldP spid="14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Animation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15616" y="694437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Animation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2" name="Picture 2" descr="Image result for animated 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800" y="1849887"/>
            <a:ext cx="3476625" cy="3429001"/>
          </a:xfrm>
          <a:prstGeom prst="rect">
            <a:avLst/>
          </a:prstGeom>
          <a:noFill/>
        </p:spPr>
      </p:pic>
      <p:pic>
        <p:nvPicPr>
          <p:cNvPr id="35844" name="Picture 4" descr="Image result for animated 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6645" y="692696"/>
            <a:ext cx="2525755" cy="2491156"/>
          </a:xfrm>
          <a:prstGeom prst="rect">
            <a:avLst/>
          </a:prstGeom>
          <a:noFill/>
        </p:spPr>
      </p:pic>
      <p:pic>
        <p:nvPicPr>
          <p:cNvPr id="35846" name="Picture 6" descr="Image result for animated 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896" y="408362"/>
            <a:ext cx="1265151" cy="1247821"/>
          </a:xfrm>
          <a:prstGeom prst="rect">
            <a:avLst/>
          </a:prstGeom>
          <a:noFill/>
        </p:spPr>
      </p:pic>
      <p:pic>
        <p:nvPicPr>
          <p:cNvPr id="35848" name="Picture 8" descr="Image result for animated 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6645" y="3932236"/>
            <a:ext cx="1807524" cy="1782764"/>
          </a:xfrm>
          <a:prstGeom prst="rect">
            <a:avLst/>
          </a:prstGeom>
          <a:noFill/>
        </p:spPr>
      </p:pic>
      <p:pic>
        <p:nvPicPr>
          <p:cNvPr id="35850" name="Picture 10" descr="Image result for animated 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4428" y="3564388"/>
            <a:ext cx="2180481" cy="2150612"/>
          </a:xfrm>
          <a:prstGeom prst="rect">
            <a:avLst/>
          </a:prstGeom>
          <a:noFill/>
        </p:spPr>
      </p:pic>
      <p:pic>
        <p:nvPicPr>
          <p:cNvPr id="35852" name="Picture 12" descr="Image result for animated 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5617" y="1340768"/>
            <a:ext cx="1871278" cy="1845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Animation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15616" y="694437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Animation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Animation is the series of images presented in rapid speed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4428" y="2482156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Human brain tricks itself by filling in the gaps of the animation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6802" name="Picture 2" descr="Image result for anima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524063"/>
            <a:ext cx="5894040" cy="2190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Animation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15616" y="694437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Animation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For multimedia, animation can be used as a method of trying to grab a person’s attention.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5776" y="3140968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“Hi, Click Me</a:t>
            </a:r>
            <a:r>
              <a:rPr lang="en-US" sz="40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!</a:t>
            </a:r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15616" y="4007966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Basic animation includes rotation or scaling (stretching/squashing)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>
            <a:hlinkClick r:id="rId4" action="ppaction://hlinksldjump"/>
          </p:cNvPr>
          <p:cNvSpPr/>
          <p:nvPr/>
        </p:nvSpPr>
        <p:spPr>
          <a:xfrm>
            <a:off x="5796136" y="2780928"/>
            <a:ext cx="1080120" cy="115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  <p:bldP spid="14" grpId="0" build="allAtOnce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What is Multimedia?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What is Multimedia?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cs typeface="Arial" panose="020B0604020202020204" pitchFamily="34" charset="0"/>
              </a:rPr>
              <a:t>Content </a:t>
            </a:r>
            <a:r>
              <a:rPr lang="en-US" sz="3200" dirty="0" smtClean="0">
                <a:solidFill>
                  <a:srgbClr val="191919"/>
                </a:solidFill>
                <a:cs typeface="Arial" panose="020B0604020202020204" pitchFamily="34" charset="0"/>
              </a:rPr>
              <a:t>that is formed by the different combinations of media.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4428" y="2482156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For example, Music Videos, Presentations, and Cartoons are all different types of multimedia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4428" y="4686235"/>
            <a:ext cx="70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And there are </a:t>
            </a:r>
            <a:r>
              <a:rPr lang="en-US" sz="48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5</a:t>
            </a:r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 main types…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  <p:bldP spid="1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4437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Animation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15616" y="694437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Animation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4428" y="1222881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Today, Animation is used for cartoons and movies, which combines elements of all the parts of multimedia 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452320" y="5103440"/>
            <a:ext cx="648072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84428" y="2828077"/>
            <a:ext cx="7029400" cy="2651412"/>
            <a:chOff x="1184428" y="2828077"/>
            <a:chExt cx="7029400" cy="2651412"/>
          </a:xfrm>
        </p:grpSpPr>
        <p:sp>
          <p:nvSpPr>
            <p:cNvPr id="13" name="TextBox 12"/>
            <p:cNvSpPr txBox="1"/>
            <p:nvPr/>
          </p:nvSpPr>
          <p:spPr>
            <a:xfrm>
              <a:off x="1184428" y="2924944"/>
              <a:ext cx="70294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The Walt Disney</a:t>
              </a:r>
            </a:p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company is one </a:t>
              </a:r>
            </a:p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of the largest</a:t>
              </a:r>
            </a:p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animation studios</a:t>
              </a:r>
            </a:p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in the world</a:t>
              </a:r>
            </a:p>
          </p:txBody>
        </p:sp>
        <p:pic>
          <p:nvPicPr>
            <p:cNvPr id="78850" name="Picture 2" descr="Image result for pop art disney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78345" y="2828077"/>
              <a:ext cx="2529959" cy="254513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620688"/>
            <a:ext cx="70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Any questions?</a:t>
            </a:r>
          </a:p>
        </p:txBody>
      </p:sp>
      <p:sp>
        <p:nvSpPr>
          <p:cNvPr id="14" name="Action Button: Back or Previous 13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898" name="Picture 2" descr="Image result for pop art than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5656" y="1723863"/>
            <a:ext cx="3991136" cy="3991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>
            <a:spLocks noChangeArrowheads="1"/>
          </p:cNvSpPr>
          <p:nvPr/>
        </p:nvSpPr>
        <p:spPr bwMode="auto">
          <a:xfrm>
            <a:off x="539750" y="274638"/>
            <a:ext cx="8208963" cy="6323012"/>
          </a:xfrm>
          <a:prstGeom prst="rect">
            <a:avLst/>
          </a:prstGeom>
          <a:solidFill>
            <a:srgbClr val="F2FD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solidFill>
                  <a:schemeClr val="folHlink"/>
                </a:solidFill>
              </a:rPr>
              <a:t>Works Cited</a:t>
            </a:r>
            <a:endParaRPr lang="en-US" altLang="en-US" dirty="0" smtClean="0">
              <a:solidFill>
                <a:schemeClr val="folHlink"/>
              </a:solidFill>
            </a:endParaRP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1150938" y="1463675"/>
            <a:ext cx="695007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b="1" dirty="0" smtClean="0">
                <a:cs typeface="Arial" panose="020B0604020202020204" pitchFamily="34" charset="0"/>
              </a:rPr>
              <a:t>Research: </a:t>
            </a:r>
            <a:br>
              <a:rPr lang="en-GB" altLang="en-US" sz="2000" b="1" dirty="0" smtClean="0">
                <a:cs typeface="Arial" panose="020B0604020202020204" pitchFamily="34" charset="0"/>
              </a:rPr>
            </a:br>
            <a:r>
              <a:rPr lang="en-GB" altLang="en-US" sz="2000" b="1" dirty="0" smtClean="0">
                <a:cs typeface="Arial" panose="020B0604020202020204" pitchFamily="34" charset="0"/>
              </a:rPr>
              <a:t>-</a:t>
            </a:r>
            <a:r>
              <a:rPr lang="en-US" sz="2000" dirty="0" smtClean="0"/>
              <a:t>Vaughn, </a:t>
            </a:r>
            <a:r>
              <a:rPr lang="en-US" sz="2000" dirty="0" err="1" smtClean="0"/>
              <a:t>Tay</a:t>
            </a:r>
            <a:r>
              <a:rPr lang="en-US" sz="2000" dirty="0" smtClean="0"/>
              <a:t>. </a:t>
            </a:r>
            <a:r>
              <a:rPr lang="en-US" sz="2000" i="1" dirty="0" smtClean="0">
                <a:latin typeface="Arial"/>
                <a:cs typeface="Arial"/>
              </a:rPr>
              <a:t>Multimedia: Making It Work, Ninth Edition</a:t>
            </a:r>
            <a:r>
              <a:rPr lang="en-US" sz="2000" dirty="0" smtClean="0"/>
              <a:t>. USA: </a:t>
            </a:r>
            <a:r>
              <a:rPr lang="en-US" sz="2000" dirty="0" err="1" smtClean="0"/>
              <a:t>Cenveo</a:t>
            </a:r>
            <a:r>
              <a:rPr lang="en-US" sz="2000" dirty="0" smtClean="0"/>
              <a:t> Publishing Services, 2014. Print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2000" dirty="0" smtClean="0">
                <a:cs typeface="Arial" panose="020B0604020202020204" pitchFamily="34" charset="0"/>
              </a:rPr>
              <a:t>-My notes / Lecture </a:t>
            </a:r>
            <a:r>
              <a:rPr lang="en-GB" altLang="en-US" sz="2000" dirty="0" err="1" smtClean="0">
                <a:cs typeface="Arial" panose="020B0604020202020204" pitchFamily="34" charset="0"/>
              </a:rPr>
              <a:t>Powerpoints</a:t>
            </a:r>
            <a:endParaRPr lang="en-GB" altLang="en-US" sz="2000" dirty="0">
              <a:cs typeface="Arial" panose="020B0604020202020204" pitchFamily="34" charset="0"/>
            </a:endParaRPr>
          </a:p>
        </p:txBody>
      </p:sp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1150937" y="3140075"/>
            <a:ext cx="7056437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53340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000" b="1" dirty="0" smtClean="0">
                <a:cs typeface="Arial" panose="020B0604020202020204" pitchFamily="34" charset="0"/>
              </a:rPr>
              <a:t>Audio: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000" dirty="0" smtClean="0">
                <a:cs typeface="Arial" panose="020B0604020202020204" pitchFamily="34" charset="0"/>
              </a:rPr>
              <a:t>“</a:t>
            </a:r>
            <a:r>
              <a:rPr lang="en-US" altLang="en-US" sz="2000" dirty="0" err="1" smtClean="0">
                <a:cs typeface="Arial" panose="020B0604020202020204" pitchFamily="34" charset="0"/>
              </a:rPr>
              <a:t>Rumbleseat</a:t>
            </a:r>
            <a:r>
              <a:rPr lang="en-US" altLang="en-US" sz="2000" dirty="0" smtClean="0">
                <a:cs typeface="Arial" panose="020B0604020202020204" pitchFamily="34" charset="0"/>
              </a:rPr>
              <a:t>” by </a:t>
            </a:r>
            <a:r>
              <a:rPr lang="en-US" altLang="en-US" sz="2000" dirty="0" err="1" smtClean="0">
                <a:cs typeface="Arial" panose="020B0604020202020204" pitchFamily="34" charset="0"/>
              </a:rPr>
              <a:t>Podington</a:t>
            </a:r>
            <a:r>
              <a:rPr lang="en-US" altLang="en-US" sz="2000" dirty="0" smtClean="0">
                <a:cs typeface="Arial" panose="020B0604020202020204" pitchFamily="34" charset="0"/>
              </a:rPr>
              <a:t> Bear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000" dirty="0" smtClean="0">
                <a:cs typeface="Arial" panose="020B0604020202020204" pitchFamily="34" charset="0"/>
                <a:hlinkClick r:id="rId3"/>
              </a:rPr>
              <a:t>http://freemusicarchive.org/music/Podington_Bear/Electronic_1224/Rumbleseat</a:t>
            </a:r>
            <a:endParaRPr lang="en-US" altLang="en-US" sz="14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en-US" altLang="en-US" sz="1400" b="1" dirty="0" smtClean="0">
              <a:cs typeface="Arial" panose="020B0604020202020204" pitchFamily="34" charset="0"/>
            </a:endParaRPr>
          </a:p>
        </p:txBody>
      </p:sp>
      <p:sp>
        <p:nvSpPr>
          <p:cNvPr id="13320" name="Text Box 7"/>
          <p:cNvSpPr txBox="1">
            <a:spLocks noChangeArrowheads="1"/>
          </p:cNvSpPr>
          <p:nvPr/>
        </p:nvSpPr>
        <p:spPr bwMode="auto">
          <a:xfrm>
            <a:off x="1150937" y="5335766"/>
            <a:ext cx="7164387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1"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en-GB" altLang="en-US" sz="2000" b="1" dirty="0" smtClean="0">
                <a:cs typeface="Arial" panose="020B0604020202020204" pitchFamily="34" charset="0"/>
              </a:rPr>
              <a:t>Template: </a:t>
            </a:r>
            <a:r>
              <a:rPr lang="en-GB" altLang="en-US" sz="2000" b="1" dirty="0" smtClean="0">
                <a:cs typeface="Arial" panose="020B0604020202020204" pitchFamily="34" charset="0"/>
                <a:hlinkClick r:id="rId4"/>
              </a:rPr>
              <a:t>https://www.presentationmagazine.com/cartoon-pop-art-template-510.htm</a:t>
            </a:r>
            <a:endParaRPr lang="en-US" altLang="en-US" sz="2000" b="1" dirty="0" smtClean="0">
              <a:cs typeface="Arial" panose="020B0604020202020204" pitchFamily="34" charset="0"/>
            </a:endParaRPr>
          </a:p>
          <a:p>
            <a:pPr lvl="1"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endParaRPr lang="en-GB" altLang="en-US" sz="2000" b="1" dirty="0" smtClean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altLang="en-US" sz="1800" dirty="0" smtClean="0">
                <a:solidFill>
                  <a:srgbClr val="FFFFFF"/>
                </a:solidFill>
              </a:rPr>
              <a:t>v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3347864" y="2780928"/>
            <a:ext cx="2118444" cy="1093292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haroni" pitchFamily="2" charset="-79"/>
              </a:rPr>
              <a:t>Multimedia</a:t>
            </a:r>
            <a:endParaRPr lang="en-GB" altLang="en-US" sz="1800" dirty="0">
              <a:solidFill>
                <a:schemeClr val="tx2">
                  <a:lumMod val="75000"/>
                </a:schemeClr>
              </a:solidFill>
              <a:latin typeface="+mj-lt"/>
              <a:cs typeface="Aharoni" pitchFamily="2" charset="-79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627784" y="2348880"/>
            <a:ext cx="72008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The Five Parts of Multimedia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4518620" y="2132856"/>
            <a:ext cx="947688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466308" y="3429000"/>
            <a:ext cx="779491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530204" y="3874220"/>
            <a:ext cx="329828" cy="7069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coollogo_com-48856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1691659"/>
            <a:ext cx="1656184" cy="956388"/>
          </a:xfrm>
          <a:prstGeom prst="rect">
            <a:avLst/>
          </a:prstGeom>
        </p:spPr>
      </p:pic>
      <p:pic>
        <p:nvPicPr>
          <p:cNvPr id="24" name="Picture 23" descr="coollogo_com-39183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6308" y="1305144"/>
            <a:ext cx="2328445" cy="1088295"/>
          </a:xfrm>
          <a:prstGeom prst="rect">
            <a:avLst/>
          </a:prstGeom>
        </p:spPr>
      </p:pic>
      <p:pic>
        <p:nvPicPr>
          <p:cNvPr id="25" name="Picture 24" descr="coollogo_com-16632569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0712" y="4581128"/>
            <a:ext cx="3431191" cy="988376"/>
          </a:xfrm>
          <a:prstGeom prst="rect">
            <a:avLst/>
          </a:prstGeom>
        </p:spPr>
      </p:pic>
      <p:pic>
        <p:nvPicPr>
          <p:cNvPr id="28" name="Picture 27" descr="coollogo_com-30987228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29307" y="3151957"/>
            <a:ext cx="2076493" cy="986134"/>
          </a:xfrm>
          <a:prstGeom prst="rect">
            <a:avLst/>
          </a:prstGeom>
        </p:spPr>
      </p:pic>
      <p:pic>
        <p:nvPicPr>
          <p:cNvPr id="29" name="Picture 28" descr="coollogo_com-125391375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000" y="3645024"/>
            <a:ext cx="2207167" cy="108160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>
            <a:off x="2728992" y="3114843"/>
            <a:ext cx="618872" cy="5301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43000" y="620688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The Five Parts of Multimedia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0152" y="5446393"/>
            <a:ext cx="3010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Click on each one to go to a different slide!!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Text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92696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Text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n-lt"/>
                <a:cs typeface="Aharoni" pitchFamily="2" charset="-79"/>
              </a:rPr>
              <a:t>Text is anything that could be read.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4428" y="2204864"/>
            <a:ext cx="702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Using words, text creates a message to be spread from one person to another person or even a mass audience.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4266967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For example, a book is text. Or even a street sign!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pic>
        <p:nvPicPr>
          <p:cNvPr id="29698" name="Picture 2" descr="Image result for pop art wow free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688" y="620688"/>
            <a:ext cx="5619750" cy="38671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38200" y="4932457"/>
            <a:ext cx="70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That’s cool.</a:t>
            </a:r>
          </a:p>
        </p:txBody>
      </p:sp>
      <p:sp>
        <p:nvSpPr>
          <p:cNvPr id="14" name="Action Button: Back or Previous 13">
            <a:hlinkClick r:id="rId4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Text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92696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Text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But for multimedia... Text goes much deeper.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4428" y="2482156"/>
            <a:ext cx="70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There are different classes of fonts</a:t>
            </a:r>
            <a:r>
              <a:rPr lang="en-US" sz="3200" dirty="0" smtClean="0">
                <a:solidFill>
                  <a:srgbClr val="191919"/>
                </a:solidFill>
                <a:latin typeface="Aharoni" pitchFamily="2" charset="-79"/>
                <a:cs typeface="Aharoni" pitchFamily="2" charset="-79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7300" y="4174926"/>
            <a:ext cx="71151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Unicode uses text by including all characters from all languages for standard display and printing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03648" y="3066931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Garamond" pitchFamily="18" charset="0"/>
              </a:rPr>
              <a:t>Serif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699792" y="3068960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entury Gothic" pitchFamily="34" charset="0"/>
              </a:rPr>
              <a:t>Sans Serif</a:t>
            </a:r>
            <a:r>
              <a:rPr lang="en-US" sz="2400" dirty="0" smtClean="0">
                <a:latin typeface="Century Gothic" pitchFamily="34" charset="0"/>
              </a:rPr>
              <a:t> </a:t>
            </a:r>
            <a:endParaRPr lang="en-US" sz="2400" dirty="0"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7984" y="312848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Monospace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516216" y="311135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Goudy Old Style" pitchFamily="18" charset="0"/>
              </a:rPr>
              <a:t>Modern</a:t>
            </a:r>
            <a:endParaRPr lang="en-US" sz="2400" dirty="0">
              <a:latin typeface="Goudy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1680" y="3590151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Oldstyle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7864" y="3590151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Vladimir Script" pitchFamily="66" charset="0"/>
              </a:rPr>
              <a:t>Script</a:t>
            </a:r>
            <a:endParaRPr lang="en-US" sz="2800" dirty="0">
              <a:latin typeface="Vladimir Script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8024" y="365170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Rockwell Extra Bold" pitchFamily="18" charset="0"/>
              </a:rPr>
              <a:t>Slab</a:t>
            </a:r>
            <a:endParaRPr lang="en-US" sz="2400" dirty="0">
              <a:latin typeface="Rockwell Extra Bol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12160" y="3590151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Chiller" pitchFamily="82" charset="0"/>
              </a:rPr>
              <a:t>Decorative</a:t>
            </a:r>
            <a:endParaRPr lang="en-US" sz="3200" dirty="0">
              <a:latin typeface="Chiller" pitchFamily="82" charset="0"/>
            </a:endParaRPr>
          </a:p>
        </p:txBody>
      </p:sp>
      <p:sp>
        <p:nvSpPr>
          <p:cNvPr id="22" name="Action Button: Back or Previous 21">
            <a:hlinkClick r:id="rId3" action="ppaction://hlinksldjump" highlightClick="1"/>
          </p:cNvPr>
          <p:cNvSpPr/>
          <p:nvPr/>
        </p:nvSpPr>
        <p:spPr>
          <a:xfrm>
            <a:off x="7452320" y="5373216"/>
            <a:ext cx="684076" cy="458924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3" grpId="0" build="allAtOnce"/>
      <p:bldP spid="14" grpId="0" build="allAtOnce"/>
      <p:bldP spid="11" grpId="0" build="allAtOnce"/>
      <p:bldP spid="12" grpId="0" build="allAtOnce"/>
      <p:bldP spid="15" grpId="0" build="allAtOnce"/>
      <p:bldP spid="16" grpId="0" build="allAtOnce"/>
      <p:bldP spid="17" grpId="0" build="allAtOnce"/>
      <p:bldP spid="19" grpId="0" build="allAtOnce"/>
      <p:bldP spid="20" grpId="0" build="allAtOnce"/>
      <p:bldP spid="2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Image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Image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986" name="Picture 2" descr="https://michaelamilligan.files.wordpress.com/2014/09/pop_art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6296" y="381000"/>
            <a:ext cx="4346104" cy="4228004"/>
          </a:xfrm>
          <a:prstGeom prst="rect">
            <a:avLst/>
          </a:prstGeom>
          <a:noFill/>
        </p:spPr>
      </p:pic>
      <p:pic>
        <p:nvPicPr>
          <p:cNvPr id="41990" name="Picture 6" descr="Image result for pop ar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1706943"/>
            <a:ext cx="3467824" cy="2902061"/>
          </a:xfrm>
          <a:prstGeom prst="rect">
            <a:avLst/>
          </a:prstGeom>
          <a:noFill/>
        </p:spPr>
      </p:pic>
      <p:pic>
        <p:nvPicPr>
          <p:cNvPr id="41992" name="Picture 8" descr="Image result for pop art imag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1840" y="3420624"/>
            <a:ext cx="3565140" cy="2376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Image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Image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4428" y="2189768"/>
            <a:ext cx="3387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That’s an image.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2924944"/>
            <a:ext cx="702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An image is a</a:t>
            </a:r>
            <a:b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</a:br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two dimensional depiction of literally anything  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143000" y="1404938"/>
            <a:ext cx="7029400" cy="584775"/>
            <a:chOff x="1143000" y="1404938"/>
            <a:chExt cx="7029400" cy="584775"/>
          </a:xfrm>
        </p:grpSpPr>
        <p:sp>
          <p:nvSpPr>
            <p:cNvPr id="10" name="TextBox 9"/>
            <p:cNvSpPr txBox="1"/>
            <p:nvPr/>
          </p:nvSpPr>
          <p:spPr>
            <a:xfrm>
              <a:off x="1143000" y="1404938"/>
              <a:ext cx="7029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What is this????? </a:t>
              </a:r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4572000" y="1404938"/>
              <a:ext cx="504056" cy="584775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4514" name="Picture 2" descr="Image result for pop art 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6096" y="623111"/>
            <a:ext cx="2127767" cy="251785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143000" y="4494604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Images include things like photographs or drawings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62000" y="381000"/>
            <a:ext cx="7543800" cy="533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lang="en-GB" altLang="en-US" sz="1800" dirty="0" smtClean="0">
              <a:solidFill>
                <a:srgbClr val="FFFFFF"/>
              </a:solidFill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404938"/>
            <a:ext cx="7334200" cy="4112294"/>
          </a:xfrm>
        </p:spPr>
        <p:txBody>
          <a:bodyPr/>
          <a:lstStyle/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  <a:p>
            <a:pPr eaLnBrk="1" hangingPunct="1"/>
            <a:endParaRPr lang="en-US" altLang="en-US" sz="2800" b="1" dirty="0" smtClean="0">
              <a:solidFill>
                <a:schemeClr val="folHlin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4428" y="692696"/>
            <a:ext cx="6555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Image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43000" y="658813"/>
            <a:ext cx="6629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 dirty="0" smtClean="0">
                <a:solidFill>
                  <a:schemeClr val="bg2"/>
                </a:solidFill>
              </a:rPr>
              <a:t>Image</a:t>
            </a:r>
            <a:endParaRPr lang="en-US" altLang="en-US" sz="3600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1404938"/>
            <a:ext cx="702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191919"/>
                </a:solidFill>
                <a:latin typeface="+mj-lt"/>
                <a:cs typeface="Aharoni" pitchFamily="2" charset="-79"/>
              </a:rPr>
              <a:t>In multimedia, images are classified between two types:</a:t>
            </a:r>
          </a:p>
        </p:txBody>
      </p:sp>
      <p:sp>
        <p:nvSpPr>
          <p:cNvPr id="11" name="Action Button: Back or Previous 10">
            <a:hlinkClick r:id="rId3" action="ppaction://hlinksldjump" highlightClick="1"/>
          </p:cNvPr>
          <p:cNvSpPr/>
          <p:nvPr/>
        </p:nvSpPr>
        <p:spPr>
          <a:xfrm>
            <a:off x="7380312" y="5085184"/>
            <a:ext cx="792088" cy="629816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339752" y="2708920"/>
            <a:ext cx="1800200" cy="2253275"/>
            <a:chOff x="2339752" y="2266132"/>
            <a:chExt cx="1800200" cy="2253275"/>
          </a:xfrm>
        </p:grpSpPr>
        <p:sp>
          <p:nvSpPr>
            <p:cNvPr id="13" name="TextBox 12"/>
            <p:cNvSpPr txBox="1"/>
            <p:nvPr/>
          </p:nvSpPr>
          <p:spPr>
            <a:xfrm>
              <a:off x="2483768" y="2266132"/>
              <a:ext cx="15873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Bitmap</a:t>
              </a:r>
            </a:p>
          </p:txBody>
        </p:sp>
        <p:pic>
          <p:nvPicPr>
            <p:cNvPr id="62466" name="Picture 2" descr="Image result for bitmap"/>
            <p:cNvPicPr>
              <a:picLocks noChangeAspect="1" noChangeArrowheads="1"/>
            </p:cNvPicPr>
            <p:nvPr/>
          </p:nvPicPr>
          <p:blipFill>
            <a:blip r:embed="rId4"/>
            <a:srcRect t="11564" r="50543"/>
            <a:stretch>
              <a:fillRect/>
            </a:stretch>
          </p:blipFill>
          <p:spPr bwMode="auto">
            <a:xfrm>
              <a:off x="2339752" y="2924944"/>
              <a:ext cx="1800200" cy="1594463"/>
            </a:xfrm>
            <a:prstGeom prst="rect">
              <a:avLst/>
            </a:prstGeom>
            <a:noFill/>
          </p:spPr>
        </p:pic>
      </p:grpSp>
      <p:grpSp>
        <p:nvGrpSpPr>
          <p:cNvPr id="17" name="Group 16"/>
          <p:cNvGrpSpPr/>
          <p:nvPr/>
        </p:nvGrpSpPr>
        <p:grpSpPr>
          <a:xfrm>
            <a:off x="5148064" y="2780928"/>
            <a:ext cx="1702368" cy="2174876"/>
            <a:chOff x="5148064" y="2348880"/>
            <a:chExt cx="1702368" cy="2174876"/>
          </a:xfrm>
        </p:grpSpPr>
        <p:pic>
          <p:nvPicPr>
            <p:cNvPr id="62468" name="Picture 4" descr="Image result for bitmap"/>
            <p:cNvPicPr>
              <a:picLocks noChangeAspect="1" noChangeArrowheads="1"/>
            </p:cNvPicPr>
            <p:nvPr/>
          </p:nvPicPr>
          <p:blipFill>
            <a:blip r:embed="rId4"/>
            <a:srcRect l="54782" t="14264"/>
            <a:stretch>
              <a:fillRect/>
            </a:stretch>
          </p:blipFill>
          <p:spPr bwMode="auto">
            <a:xfrm>
              <a:off x="5148064" y="2924944"/>
              <a:ext cx="1702368" cy="1598812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5364088" y="2348880"/>
              <a:ext cx="14433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solidFill>
                    <a:srgbClr val="191919"/>
                  </a:solidFill>
                  <a:latin typeface="+mj-lt"/>
                  <a:cs typeface="Aharoni" pitchFamily="2" charset="-79"/>
                </a:rPr>
                <a:t>Vector</a:t>
              </a:r>
              <a:r>
                <a:rPr lang="en-US" sz="3200" dirty="0" smtClean="0">
                  <a:solidFill>
                    <a:srgbClr val="191919"/>
                  </a:solidFill>
                  <a:latin typeface="Aharoni" pitchFamily="2" charset="-79"/>
                  <a:cs typeface="Aharoni" pitchFamily="2" charset="-79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theme/theme1.xml><?xml version="1.0" encoding="utf-8"?>
<a:theme xmlns:a="http://schemas.openxmlformats.org/drawingml/2006/main" name="Default Design">
  <a:themeElements>
    <a:clrScheme name="Custom 10">
      <a:dk1>
        <a:srgbClr val="FF8000"/>
      </a:dk1>
      <a:lt1>
        <a:srgbClr val="FFFFFF"/>
      </a:lt1>
      <a:dk2>
        <a:srgbClr val="FFFF66"/>
      </a:dk2>
      <a:lt2>
        <a:srgbClr val="FF0000"/>
      </a:lt2>
      <a:accent1>
        <a:srgbClr val="FF8000"/>
      </a:accent1>
      <a:accent2>
        <a:srgbClr val="00FF80"/>
      </a:accent2>
      <a:accent3>
        <a:srgbClr val="FFFFFF"/>
      </a:accent3>
      <a:accent4>
        <a:srgbClr val="FF8000"/>
      </a:accent4>
      <a:accent5>
        <a:srgbClr val="FF8000"/>
      </a:accent5>
      <a:accent6>
        <a:srgbClr val="00E773"/>
      </a:accent6>
      <a:hlink>
        <a:srgbClr val="0080FF"/>
      </a:hlink>
      <a:folHlink>
        <a:srgbClr val="4C4C4C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2683</TotalTime>
  <Words>560</Words>
  <Application>Microsoft Office PowerPoint</Application>
  <PresentationFormat>On-screen Show (4:3)</PresentationFormat>
  <Paragraphs>134</Paragraphs>
  <Slides>22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MS PGothic</vt:lpstr>
      <vt:lpstr>MS PGothic</vt:lpstr>
      <vt:lpstr>Aharoni</vt:lpstr>
      <vt:lpstr>Arial</vt:lpstr>
      <vt:lpstr>Arial Black</vt:lpstr>
      <vt:lpstr>Century Gothic</vt:lpstr>
      <vt:lpstr>Chiller</vt:lpstr>
      <vt:lpstr>Courier New</vt:lpstr>
      <vt:lpstr>Garamond</vt:lpstr>
      <vt:lpstr>Goudy Old Style</vt:lpstr>
      <vt:lpstr>Rockwell Extra Bold</vt:lpstr>
      <vt:lpstr>Times New Roman</vt:lpstr>
      <vt:lpstr>Vladimir Script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Works Cited</vt:lpstr>
    </vt:vector>
  </TitlesOfParts>
  <Company>Presentation Magazine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Boom - Cartoon pop art template</dc:title>
  <dc:creator>Presentation Magazine</dc:creator>
  <cp:lastModifiedBy>Sandvig, Jason</cp:lastModifiedBy>
  <cp:revision>131</cp:revision>
  <dcterms:created xsi:type="dcterms:W3CDTF">2008-04-29T14:33:14Z</dcterms:created>
  <dcterms:modified xsi:type="dcterms:W3CDTF">2016-11-14T22:45:13Z</dcterms:modified>
</cp:coreProperties>
</file>