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258" r:id="rId6"/>
    <p:sldId id="259" r:id="rId7"/>
    <p:sldId id="260" r:id="rId8"/>
    <p:sldId id="264" r:id="rId9"/>
    <p:sldId id="261" r:id="rId10"/>
    <p:sldId id="262" r:id="rId11"/>
    <p:sldId id="263" r:id="rId12"/>
    <p:sldId id="265" r:id="rId13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80" d="100"/>
          <a:sy n="80" d="100"/>
        </p:scale>
        <p:origin x="120" y="96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B4EDC-59C0-49C7-8ADA-5A781B329E02}" type="datetimeFigureOut">
              <a:rPr lang="en-US"/>
              <a:t>12/12/2016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9053-DC2A-4342-ADD4-2FD729D91E2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8D46A-B586-417D-BFBD-8C8FE0AAF762}" type="datetimeFigureOut">
              <a:rPr lang="en-US"/>
              <a:t>12/12/2016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A5BD7-F043-4D1B-AA17-CD412FC534D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Straight Connector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bottom lin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reeform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Freeform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12/12/2016</a:t>
            </a:fld>
            <a:endParaRPr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12/12/2016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12/12/2016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12/12/2016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l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12/12/2016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12/12/2016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 baseline="0"/>
            </a:lvl6pPr>
            <a:lvl7pPr>
              <a:defRPr sz="2000" baseline="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12/12/2016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12/12/2016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12/12/2016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12/12/2016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anchor="b">
            <a:normAutofit/>
          </a:bodyPr>
          <a:lstStyle>
            <a:lvl1pPr algn="l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D029-FB74-4578-B929-F66AA97659CA}" type="datetimeFigureOut">
              <a:rPr lang="en-US"/>
              <a:t>12/12/2016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4DD1E-5D91-48A3-AD6D-45FBA980D1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eft lines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reeform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Freeform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Freeform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D029-FB74-4578-B929-F66AA97659CA}" type="datetimeFigureOut">
              <a:rPr lang="en-US"/>
              <a:pPr/>
              <a:t>12/12/2016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hyperlink" Target="https://commons.wikimedia.org/wiki/File:Artificial-intelligence-155161_1280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1412" y="-228600"/>
            <a:ext cx="8686800" cy="304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0" dirty="0">
                <a:latin typeface="Cambria" panose="02040503050406030204" pitchFamily="18" charset="0"/>
              </a:rPr>
              <a:t>Artificial Intelligence</a:t>
            </a:r>
          </a:p>
          <a:p>
            <a:pPr>
              <a:lnSpc>
                <a:spcPct val="150000"/>
              </a:lnSpc>
            </a:pPr>
            <a:r>
              <a:rPr lang="en-US" sz="4000" dirty="0">
                <a:latin typeface="Cambria" panose="02040503050406030204" pitchFamily="18" charset="0"/>
              </a:rPr>
              <a:t>Paths, Dangers, Strategies</a:t>
            </a:r>
          </a:p>
          <a:p>
            <a:pPr>
              <a:lnSpc>
                <a:spcPct val="150000"/>
              </a:lnSpc>
            </a:pPr>
            <a:r>
              <a:rPr lang="en-US" sz="3200" dirty="0">
                <a:latin typeface="Cambria" panose="02040503050406030204" pitchFamily="18" charset="0"/>
              </a:rPr>
              <a:t>By Evan Longo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012" y="1981200"/>
            <a:ext cx="4953000" cy="4953000"/>
          </a:xfrm>
          <a:prstGeom prst="rect">
            <a:avLst/>
          </a:prstGeom>
        </p:spPr>
      </p:pic>
      <p:sp>
        <p:nvSpPr>
          <p:cNvPr id="4" name="Left Arrow 3">
            <a:hlinkClick r:id="rId3" action="ppaction://hlinksldjump"/>
          </p:cNvPr>
          <p:cNvSpPr/>
          <p:nvPr/>
        </p:nvSpPr>
        <p:spPr>
          <a:xfrm rot="10800000">
            <a:off x="10787107" y="6096000"/>
            <a:ext cx="1076864" cy="533400"/>
          </a:xfrm>
          <a:prstGeom prst="leftArrow">
            <a:avLst/>
          </a:prstGeom>
          <a:solidFill>
            <a:schemeClr val="accent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7612" y="2286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Cambria" panose="02040503050406030204" pitchFamily="18" charset="0"/>
              </a:rPr>
              <a:t>What is AI?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7612" y="1524000"/>
            <a:ext cx="10134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Artificial intelligence (AI) is simply put a machine that can think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The AI that we are worried about is AGI (artificial general intelligence) not ANI (</a:t>
            </a:r>
            <a:r>
              <a:rPr lang="en-US" sz="2800" dirty="0"/>
              <a:t>artificial </a:t>
            </a:r>
            <a:r>
              <a:rPr lang="en-US" sz="2800" dirty="0" smtClean="0"/>
              <a:t>narrow intelligence)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Whole Brain Emulation (WBE) – Recreating a human brain in a digital space</a:t>
            </a:r>
          </a:p>
          <a:p>
            <a:endParaRPr lang="en-US" sz="2800" dirty="0"/>
          </a:p>
          <a:p>
            <a:endParaRPr lang="en-US" sz="2800" dirty="0" smtClean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 rot="10800000">
            <a:off x="10787107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5" name="Left Arrow 4">
            <a:hlinkClick r:id="rId3" action="ppaction://hlinksldjump"/>
          </p:cNvPr>
          <p:cNvSpPr/>
          <p:nvPr/>
        </p:nvSpPr>
        <p:spPr>
          <a:xfrm>
            <a:off x="303212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8" name="Bevel 7">
            <a:hlinkClick r:id="rId3" action="ppaction://hlinksldjump"/>
          </p:cNvPr>
          <p:cNvSpPr/>
          <p:nvPr/>
        </p:nvSpPr>
        <p:spPr>
          <a:xfrm>
            <a:off x="10650559" y="228600"/>
            <a:ext cx="1349959" cy="92333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3950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7612" y="2286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latin typeface="Cambria" panose="02040503050406030204" pitchFamily="18" charset="0"/>
              </a:rPr>
              <a:t>What’s so Scary About AI?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70012" y="1524000"/>
            <a:ext cx="441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The fear of AI is often caricatured as malicious machines pointlessly attacking humans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The fear is a large gap in competence that changes how our machines treat us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212" y="1676400"/>
            <a:ext cx="6904668" cy="5181600"/>
          </a:xfrm>
          <a:prstGeom prst="rect">
            <a:avLst/>
          </a:prstGeom>
        </p:spPr>
      </p:pic>
      <p:sp>
        <p:nvSpPr>
          <p:cNvPr id="5" name="Left Arrow 4">
            <a:hlinkClick r:id="rId3" action="ppaction://hlinksldjump"/>
          </p:cNvPr>
          <p:cNvSpPr/>
          <p:nvPr/>
        </p:nvSpPr>
        <p:spPr>
          <a:xfrm rot="10800000">
            <a:off x="10787107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6" name="Left Arrow 5">
            <a:hlinkClick r:id="rId4" action="ppaction://hlinksldjump"/>
          </p:cNvPr>
          <p:cNvSpPr/>
          <p:nvPr/>
        </p:nvSpPr>
        <p:spPr>
          <a:xfrm>
            <a:off x="303212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7" name="Bevel 6">
            <a:hlinkClick r:id="rId5" action="ppaction://hlinksldjump"/>
          </p:cNvPr>
          <p:cNvSpPr/>
          <p:nvPr/>
        </p:nvSpPr>
        <p:spPr>
          <a:xfrm>
            <a:off x="10650559" y="215205"/>
            <a:ext cx="1349959" cy="92333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3101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1953" y="-55520"/>
            <a:ext cx="1036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ambria" panose="02040503050406030204" pitchFamily="18" charset="0"/>
              </a:rPr>
              <a:t>What are the </a:t>
            </a:r>
            <a:r>
              <a:rPr lang="en-US" sz="5400" dirty="0" smtClean="0">
                <a:latin typeface="Cambria" panose="02040503050406030204" pitchFamily="18" charset="0"/>
              </a:rPr>
              <a:t>Societal </a:t>
            </a:r>
            <a:r>
              <a:rPr lang="en-US" sz="5400" dirty="0">
                <a:latin typeface="Cambria" panose="02040503050406030204" pitchFamily="18" charset="0"/>
              </a:rPr>
              <a:t>C</a:t>
            </a:r>
            <a:r>
              <a:rPr lang="en-US" sz="5400" dirty="0" smtClean="0">
                <a:latin typeface="Cambria" panose="02040503050406030204" pitchFamily="18" charset="0"/>
              </a:rPr>
              <a:t>onsequences</a:t>
            </a:r>
            <a:r>
              <a:rPr lang="en-US" sz="5400" dirty="0" smtClean="0">
                <a:latin typeface="Cambria" panose="02040503050406030204" pitchFamily="18" charset="0"/>
              </a:rPr>
              <a:t>?</a:t>
            </a:r>
            <a:endParaRPr lang="en-US" sz="5400" dirty="0"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0076" y="1981200"/>
            <a:ext cx="8915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Global </a:t>
            </a:r>
            <a:r>
              <a:rPr lang="en-US" sz="2800" dirty="0" smtClean="0"/>
              <a:t>arms race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What if Russia or China is the first to reach AI?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What will our economy look like after the introduction of AI?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The only thing scarier than making AI is not making AI</a:t>
            </a:r>
            <a:endParaRPr lang="en-US" sz="2800" dirty="0"/>
          </a:p>
        </p:txBody>
      </p:sp>
      <p:sp>
        <p:nvSpPr>
          <p:cNvPr id="6" name="Left Arrow 5">
            <a:hlinkClick r:id="rId2" action="ppaction://hlinksldjump"/>
          </p:cNvPr>
          <p:cNvSpPr/>
          <p:nvPr/>
        </p:nvSpPr>
        <p:spPr>
          <a:xfrm rot="10800000">
            <a:off x="10787107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7" name="Left Arrow 6">
            <a:hlinkClick r:id="rId3" action="ppaction://hlinksldjump"/>
          </p:cNvPr>
          <p:cNvSpPr/>
          <p:nvPr/>
        </p:nvSpPr>
        <p:spPr>
          <a:xfrm>
            <a:off x="303212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8" name="Bevel 7">
            <a:hlinkClick r:id="rId4" action="ppaction://hlinksldjump"/>
          </p:cNvPr>
          <p:cNvSpPr/>
          <p:nvPr/>
        </p:nvSpPr>
        <p:spPr>
          <a:xfrm>
            <a:off x="10650559" y="228600"/>
            <a:ext cx="1349959" cy="92333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265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9024" y="-77926"/>
            <a:ext cx="929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ambria" panose="02040503050406030204" pitchFamily="18" charset="0"/>
              </a:rPr>
              <a:t>What are the </a:t>
            </a:r>
            <a:r>
              <a:rPr lang="en-US" sz="5400" dirty="0">
                <a:latin typeface="Cambria" panose="02040503050406030204" pitchFamily="18" charset="0"/>
              </a:rPr>
              <a:t>M</a:t>
            </a:r>
            <a:r>
              <a:rPr lang="en-US" sz="5400" dirty="0" smtClean="0">
                <a:latin typeface="Cambria" panose="02040503050406030204" pitchFamily="18" charset="0"/>
              </a:rPr>
              <a:t>oral Consequences</a:t>
            </a:r>
            <a:r>
              <a:rPr lang="en-US" sz="5400" dirty="0" smtClean="0">
                <a:latin typeface="Cambria" panose="02040503050406030204" pitchFamily="18" charset="0"/>
              </a:rPr>
              <a:t>?</a:t>
            </a:r>
            <a:endParaRPr lang="en-US" sz="5400" dirty="0"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32061" y="1722869"/>
            <a:ext cx="9067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End of human suffering vs human extinction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To deny this technology is to deny all the conscious flouring that could have been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What happens when a machine has to make a moral decision? (self driving cars)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How would an AI make those decisions? (perverse instantiation, ‘Do what I mean’ clause)</a:t>
            </a:r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 rot="10800000">
            <a:off x="10787107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7" name="Left Arrow 6">
            <a:hlinkClick r:id="rId3" action="ppaction://hlinksldjump"/>
          </p:cNvPr>
          <p:cNvSpPr/>
          <p:nvPr/>
        </p:nvSpPr>
        <p:spPr>
          <a:xfrm>
            <a:off x="303212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8" name="Bevel 7">
            <a:hlinkClick r:id="rId4" action="ppaction://hlinksldjump"/>
          </p:cNvPr>
          <p:cNvSpPr/>
          <p:nvPr/>
        </p:nvSpPr>
        <p:spPr>
          <a:xfrm>
            <a:off x="10650559" y="228600"/>
            <a:ext cx="1349959" cy="92333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7288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4"/>
          <p:cNvSpPr/>
          <p:nvPr/>
        </p:nvSpPr>
        <p:spPr>
          <a:xfrm rot="5400000">
            <a:off x="-4918492" y="-8574506"/>
            <a:ext cx="15015411" cy="15849600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ardrop 5"/>
          <p:cNvSpPr/>
          <p:nvPr/>
        </p:nvSpPr>
        <p:spPr>
          <a:xfrm rot="8100000">
            <a:off x="3747318" y="5025654"/>
            <a:ext cx="1266776" cy="1266776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694906" y="5397432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Animals</a:t>
            </a:r>
            <a:endParaRPr lang="en-US" sz="2800" dirty="0"/>
          </a:p>
        </p:txBody>
      </p:sp>
      <p:sp>
        <p:nvSpPr>
          <p:cNvPr id="10" name="Teardrop 9"/>
          <p:cNvSpPr/>
          <p:nvPr/>
        </p:nvSpPr>
        <p:spPr>
          <a:xfrm rot="8100000">
            <a:off x="8979281" y="1139066"/>
            <a:ext cx="1266776" cy="1266776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11" name="Teardrop 10"/>
          <p:cNvSpPr/>
          <p:nvPr/>
        </p:nvSpPr>
        <p:spPr>
          <a:xfrm rot="8100000">
            <a:off x="7023916" y="3462758"/>
            <a:ext cx="1266776" cy="1266776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926869" y="1295400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Isaac Newton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971504" y="3619092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You and Me</a:t>
            </a:r>
            <a:endParaRPr lang="en-US" sz="2800" dirty="0"/>
          </a:p>
        </p:txBody>
      </p:sp>
      <p:sp>
        <p:nvSpPr>
          <p:cNvPr id="14" name="Left Arrow 13">
            <a:hlinkClick r:id="rId2" action="ppaction://hlinksldjump"/>
          </p:cNvPr>
          <p:cNvSpPr/>
          <p:nvPr/>
        </p:nvSpPr>
        <p:spPr>
          <a:xfrm rot="10800000">
            <a:off x="10787107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15" name="Left Arrow 14">
            <a:hlinkClick r:id="rId3" action="ppaction://hlinksldjump"/>
          </p:cNvPr>
          <p:cNvSpPr/>
          <p:nvPr/>
        </p:nvSpPr>
        <p:spPr>
          <a:xfrm>
            <a:off x="303212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16" name="Bevel 15">
            <a:hlinkClick r:id="rId4" action="ppaction://hlinksldjump"/>
          </p:cNvPr>
          <p:cNvSpPr/>
          <p:nvPr/>
        </p:nvSpPr>
        <p:spPr>
          <a:xfrm>
            <a:off x="10650559" y="228600"/>
            <a:ext cx="1349959" cy="92333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9811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ardrop 10"/>
          <p:cNvSpPr/>
          <p:nvPr/>
        </p:nvSpPr>
        <p:spPr>
          <a:xfrm rot="8100000">
            <a:off x="2859701" y="5860647"/>
            <a:ext cx="793315" cy="793315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4" name="Arc 3"/>
          <p:cNvSpPr/>
          <p:nvPr/>
        </p:nvSpPr>
        <p:spPr>
          <a:xfrm rot="5400000">
            <a:off x="-4918492" y="-8574506"/>
            <a:ext cx="15015411" cy="15849600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761838" y="6072638"/>
            <a:ext cx="989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Animals</a:t>
            </a:r>
            <a:endParaRPr lang="en-US" sz="1800" dirty="0"/>
          </a:p>
        </p:txBody>
      </p:sp>
      <p:sp>
        <p:nvSpPr>
          <p:cNvPr id="12" name="Teardrop 11"/>
          <p:cNvSpPr/>
          <p:nvPr/>
        </p:nvSpPr>
        <p:spPr>
          <a:xfrm rot="8100000">
            <a:off x="3820319" y="5675981"/>
            <a:ext cx="793315" cy="793315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13" name="Teardrop 12"/>
          <p:cNvSpPr/>
          <p:nvPr/>
        </p:nvSpPr>
        <p:spPr>
          <a:xfrm rot="8100000">
            <a:off x="4780937" y="5391822"/>
            <a:ext cx="793315" cy="793315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683074" y="5468694"/>
            <a:ext cx="989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Isaac Newton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3732649" y="5880612"/>
            <a:ext cx="989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You and Me</a:t>
            </a:r>
            <a:endParaRPr lang="en-US" sz="1800" dirty="0"/>
          </a:p>
        </p:txBody>
      </p:sp>
      <p:sp>
        <p:nvSpPr>
          <p:cNvPr id="9" name="Left Arrow 8">
            <a:hlinkClick r:id="rId2" action="ppaction://hlinksldjump"/>
          </p:cNvPr>
          <p:cNvSpPr/>
          <p:nvPr/>
        </p:nvSpPr>
        <p:spPr>
          <a:xfrm rot="10800000">
            <a:off x="10787107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10" name="Left Arrow 9">
            <a:hlinkClick r:id="rId3" action="ppaction://hlinksldjump"/>
          </p:cNvPr>
          <p:cNvSpPr/>
          <p:nvPr/>
        </p:nvSpPr>
        <p:spPr>
          <a:xfrm>
            <a:off x="303212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16" name="Bevel 15">
            <a:hlinkClick r:id="rId4" action="ppaction://hlinksldjump"/>
          </p:cNvPr>
          <p:cNvSpPr/>
          <p:nvPr/>
        </p:nvSpPr>
        <p:spPr>
          <a:xfrm>
            <a:off x="10650559" y="228600"/>
            <a:ext cx="1349959" cy="92333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1403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7612" y="2286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ambria" panose="02040503050406030204" pitchFamily="18" charset="0"/>
              </a:rPr>
              <a:t>When Will This Happen?</a:t>
            </a:r>
            <a:endParaRPr lang="en-US" sz="5400" dirty="0"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6212" y="1752600"/>
            <a:ext cx="8991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When talking to experts the time horizon is often referenced but this should not matter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Moore’s law is not necessary for this to be a threat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It will be easier to create AI than it will be to create conditions to create AI safely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The only thing remembered of our generation will be weather or not we get this right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 rot="10800000">
            <a:off x="10787107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7" name="Left Arrow 6">
            <a:hlinkClick r:id="rId3" action="ppaction://hlinksldjump"/>
          </p:cNvPr>
          <p:cNvSpPr/>
          <p:nvPr/>
        </p:nvSpPr>
        <p:spPr>
          <a:xfrm>
            <a:off x="303212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8" name="Bevel 7">
            <a:hlinkClick r:id="rId4" action="ppaction://hlinksldjump"/>
          </p:cNvPr>
          <p:cNvSpPr/>
          <p:nvPr/>
        </p:nvSpPr>
        <p:spPr>
          <a:xfrm>
            <a:off x="10650559" y="228600"/>
            <a:ext cx="1349959" cy="92333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1593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4412" y="1524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ambria" panose="02040503050406030204" pitchFamily="18" charset="0"/>
              </a:rPr>
              <a:t>Sources</a:t>
            </a:r>
            <a:endParaRPr lang="en-US" sz="5400" dirty="0">
              <a:latin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5812" y="19812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commons.wikimedia.org/wiki/File:Artificial-intelligence-155161_1280.png</a:t>
            </a: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https://commons.wikimedia.org/wiki/File:Terminator.JPG</a:t>
            </a:r>
          </a:p>
        </p:txBody>
      </p:sp>
      <p:sp>
        <p:nvSpPr>
          <p:cNvPr id="6" name="Left Arrow 5">
            <a:hlinkClick r:id="rId3" action="ppaction://hlinksldjump"/>
          </p:cNvPr>
          <p:cNvSpPr/>
          <p:nvPr/>
        </p:nvSpPr>
        <p:spPr>
          <a:xfrm>
            <a:off x="303212" y="6096000"/>
            <a:ext cx="1076864" cy="533400"/>
          </a:xfrm>
          <a:prstGeom prst="leftArrow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7" name="Bevel 6">
            <a:hlinkClick r:id="rId4" action="ppaction://hlinksldjump"/>
          </p:cNvPr>
          <p:cNvSpPr/>
          <p:nvPr/>
        </p:nvSpPr>
        <p:spPr>
          <a:xfrm>
            <a:off x="10666412" y="228600"/>
            <a:ext cx="1349959" cy="92333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269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2787990.potx" id="{BDB9CD5E-36EC-45F3-B87D-6D062B8A3823}" vid="{51682E2F-7C85-4D6F-AD40-072EFC83910D}"/>
    </a:ext>
  </a:extLst>
</a:theme>
</file>

<file path=ppt/theme/theme2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C67BEE-D13F-4BD2-98A5-34D8A0977F68}">
  <ds:schemaRefs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4873beb7-5857-4685-be1f-d57550cc96c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Triple circuit lines presentation (widescreen)</Template>
  <TotalTime>631</TotalTime>
  <Words>298</Words>
  <Application>Microsoft Office PowerPoint</Application>
  <PresentationFormat>Custom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</vt:lpstr>
      <vt:lpstr>Tech 16x9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 Longo</dc:creator>
  <cp:lastModifiedBy>Longo, Evan</cp:lastModifiedBy>
  <cp:revision>16</cp:revision>
  <dcterms:created xsi:type="dcterms:W3CDTF">2016-12-10T22:38:05Z</dcterms:created>
  <dcterms:modified xsi:type="dcterms:W3CDTF">2016-12-13T00:15:18Z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