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118" r:id="rId1"/>
  </p:sldMasterIdLst>
  <p:notesMasterIdLst>
    <p:notesMasterId r:id="rId20"/>
  </p:notesMasterIdLst>
  <p:sldIdLst>
    <p:sldId id="256" r:id="rId2"/>
    <p:sldId id="257" r:id="rId3"/>
    <p:sldId id="258" r:id="rId4"/>
    <p:sldId id="263" r:id="rId5"/>
    <p:sldId id="275" r:id="rId6"/>
    <p:sldId id="264" r:id="rId7"/>
    <p:sldId id="259" r:id="rId8"/>
    <p:sldId id="260" r:id="rId9"/>
    <p:sldId id="261" r:id="rId10"/>
    <p:sldId id="262" r:id="rId11"/>
    <p:sldId id="274" r:id="rId12"/>
    <p:sldId id="267" r:id="rId13"/>
    <p:sldId id="268" r:id="rId14"/>
    <p:sldId id="269" r:id="rId15"/>
    <p:sldId id="265" r:id="rId16"/>
    <p:sldId id="276" r:id="rId17"/>
    <p:sldId id="277"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85C09-CF9F-4574-8D1B-B06F2654348D}" type="datetimeFigureOut">
              <a:rPr lang="en-US"/>
              <a:t>11/14/2016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B46A5B-8B09-4F58-82EF-7349D1C9F6D3}" type="slidenum">
              <a:rPr lang="en-US"/>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1</a:t>
            </a:fld>
            <a:endParaRPr lang="en-US"/>
          </a:p>
        </p:txBody>
      </p:sp>
    </p:spTree>
    <p:extLst>
      <p:ext uri="{BB962C8B-B14F-4D97-AF65-F5344CB8AC3E}">
        <p14:creationId xmlns:p14="http://schemas.microsoft.com/office/powerpoint/2010/main" val="31302553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46A5B-8B09-4F58-82EF-7349D1C9F6D3}" type="slidenum">
              <a:rPr lang="en-US"/>
              <a:t>12</a:t>
            </a:fld>
            <a:endParaRPr lang="en-US" dirty="0"/>
          </a:p>
        </p:txBody>
      </p:sp>
    </p:spTree>
    <p:extLst>
      <p:ext uri="{BB962C8B-B14F-4D97-AF65-F5344CB8AC3E}">
        <p14:creationId xmlns:p14="http://schemas.microsoft.com/office/powerpoint/2010/main" val="14703995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46A5B-8B09-4F58-82EF-7349D1C9F6D3}" type="slidenum">
              <a:rPr lang="en-US"/>
              <a:t>13</a:t>
            </a:fld>
            <a:endParaRPr lang="en-US" dirty="0"/>
          </a:p>
        </p:txBody>
      </p:sp>
    </p:spTree>
    <p:extLst>
      <p:ext uri="{BB962C8B-B14F-4D97-AF65-F5344CB8AC3E}">
        <p14:creationId xmlns:p14="http://schemas.microsoft.com/office/powerpoint/2010/main" val="17411940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14</a:t>
            </a:fld>
            <a:endParaRPr lang="en-US"/>
          </a:p>
        </p:txBody>
      </p:sp>
    </p:spTree>
    <p:extLst>
      <p:ext uri="{BB962C8B-B14F-4D97-AF65-F5344CB8AC3E}">
        <p14:creationId xmlns:p14="http://schemas.microsoft.com/office/powerpoint/2010/main" val="2889827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15</a:t>
            </a:fld>
            <a:endParaRPr lang="en-US"/>
          </a:p>
        </p:txBody>
      </p:sp>
    </p:spTree>
    <p:extLst>
      <p:ext uri="{BB962C8B-B14F-4D97-AF65-F5344CB8AC3E}">
        <p14:creationId xmlns:p14="http://schemas.microsoft.com/office/powerpoint/2010/main" val="3238690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16</a:t>
            </a:fld>
            <a:endParaRPr lang="en-US"/>
          </a:p>
        </p:txBody>
      </p:sp>
    </p:spTree>
    <p:extLst>
      <p:ext uri="{BB962C8B-B14F-4D97-AF65-F5344CB8AC3E}">
        <p14:creationId xmlns:p14="http://schemas.microsoft.com/office/powerpoint/2010/main" val="13624312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17</a:t>
            </a:fld>
            <a:endParaRPr lang="en-US"/>
          </a:p>
        </p:txBody>
      </p:sp>
    </p:spTree>
    <p:extLst>
      <p:ext uri="{BB962C8B-B14F-4D97-AF65-F5344CB8AC3E}">
        <p14:creationId xmlns:p14="http://schemas.microsoft.com/office/powerpoint/2010/main" val="42808516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2</a:t>
            </a:fld>
            <a:endParaRPr lang="en-US"/>
          </a:p>
        </p:txBody>
      </p:sp>
    </p:spTree>
    <p:extLst>
      <p:ext uri="{BB962C8B-B14F-4D97-AF65-F5344CB8AC3E}">
        <p14:creationId xmlns:p14="http://schemas.microsoft.com/office/powerpoint/2010/main" val="7287719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3</a:t>
            </a:fld>
            <a:endParaRPr lang="en-US"/>
          </a:p>
        </p:txBody>
      </p:sp>
    </p:spTree>
    <p:extLst>
      <p:ext uri="{BB962C8B-B14F-4D97-AF65-F5344CB8AC3E}">
        <p14:creationId xmlns:p14="http://schemas.microsoft.com/office/powerpoint/2010/main" val="21527018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4</a:t>
            </a:fld>
            <a:endParaRPr lang="en-US"/>
          </a:p>
        </p:txBody>
      </p:sp>
    </p:spTree>
    <p:extLst>
      <p:ext uri="{BB962C8B-B14F-4D97-AF65-F5344CB8AC3E}">
        <p14:creationId xmlns:p14="http://schemas.microsoft.com/office/powerpoint/2010/main" val="3483973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5</a:t>
            </a:fld>
            <a:endParaRPr lang="en-US"/>
          </a:p>
        </p:txBody>
      </p:sp>
    </p:spTree>
    <p:extLst>
      <p:ext uri="{BB962C8B-B14F-4D97-AF65-F5344CB8AC3E}">
        <p14:creationId xmlns:p14="http://schemas.microsoft.com/office/powerpoint/2010/main" val="657948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B46A5B-8B09-4F58-82EF-7349D1C9F6D3}" type="slidenum">
              <a:rPr lang="en-US"/>
              <a:t>6</a:t>
            </a:fld>
            <a:endParaRPr lang="en-US"/>
          </a:p>
        </p:txBody>
      </p:sp>
    </p:spTree>
    <p:extLst>
      <p:ext uri="{BB962C8B-B14F-4D97-AF65-F5344CB8AC3E}">
        <p14:creationId xmlns:p14="http://schemas.microsoft.com/office/powerpoint/2010/main" val="14794179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46A5B-8B09-4F58-82EF-7349D1C9F6D3}" type="slidenum">
              <a:rPr lang="en-US"/>
              <a:t>7</a:t>
            </a:fld>
            <a:endParaRPr lang="en-US" dirty="0"/>
          </a:p>
        </p:txBody>
      </p:sp>
    </p:spTree>
    <p:extLst>
      <p:ext uri="{BB962C8B-B14F-4D97-AF65-F5344CB8AC3E}">
        <p14:creationId xmlns:p14="http://schemas.microsoft.com/office/powerpoint/2010/main" val="12042000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46A5B-8B09-4F58-82EF-7349D1C9F6D3}" type="slidenum">
              <a:rPr lang="en-US"/>
              <a:t>8</a:t>
            </a:fld>
            <a:endParaRPr lang="en-US" dirty="0"/>
          </a:p>
        </p:txBody>
      </p:sp>
    </p:spTree>
    <p:extLst>
      <p:ext uri="{BB962C8B-B14F-4D97-AF65-F5344CB8AC3E}">
        <p14:creationId xmlns:p14="http://schemas.microsoft.com/office/powerpoint/2010/main" val="6411155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B46A5B-8B09-4F58-82EF-7349D1C9F6D3}" type="slidenum">
              <a:rPr lang="en-US"/>
              <a:t>9</a:t>
            </a:fld>
            <a:endParaRPr lang="en-US" dirty="0"/>
          </a:p>
        </p:txBody>
      </p:sp>
    </p:spTree>
    <p:extLst>
      <p:ext uri="{BB962C8B-B14F-4D97-AF65-F5344CB8AC3E}">
        <p14:creationId xmlns:p14="http://schemas.microsoft.com/office/powerpoint/2010/main" val="25839300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a:t>Click to edit Master title style</a:t>
            </a:r>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846CE7D5-CF57-46EF-B807-FDD0502418D4}" type="datetimeFigureOut">
              <a:rPr lang="en-US" smtClean="0"/>
              <a:t>11/14/2016</a:t>
            </a:fld>
            <a:endParaRPr lang="en-US"/>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330EA680-D336-4FF7-8B7A-9848BB0A1C32}"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1636723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748214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343369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430985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a:t>Click to edit Master title style</a:t>
            </a:r>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11/14/2016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2921540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334671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11/14/2016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4212932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11/14/2016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644027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11/14/2016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78636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a:t>Click to edit Master title style</a:t>
            </a:r>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6182646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a:t>Click to edit Master title style</a:t>
            </a:r>
          </a:p>
        </p:txBody>
      </p:sp>
      <p:sp>
        <p:nvSpPr>
          <p:cNvPr id="3" name="Picture Placeholder 2"/>
          <p:cNvSpPr>
            <a:spLocks noGrp="1" noChangeAspect="1"/>
          </p:cNvSpPr>
          <p:nvPr>
            <p:ph type="pic" idx="1"/>
          </p:nvPr>
        </p:nvSpPr>
        <p:spPr>
          <a:xfrm>
            <a:off x="0" y="0"/>
            <a:ext cx="11292840" cy="5128923"/>
          </a:xfrm>
          <a:blipFill>
            <a:blip r:embed="rId2"/>
            <a:stretch>
              <a:fillRect/>
            </a:stretch>
          </a:blip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11/14/2016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568256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846CE7D5-CF57-46EF-B807-FDD0502418D4}" type="datetimeFigureOut">
              <a:rPr lang="en-US" smtClean="0"/>
              <a:t>11/14/2016</a:t>
            </a:fld>
            <a:endParaRPr lang="en-US"/>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3684842746"/>
      </p:ext>
    </p:extLst>
  </p:cSld>
  <p:clrMap bg1="lt1" tx1="dk1" bg2="lt2" tx2="dk2" accent1="accent1" accent2="accent2" accent3="accent3" accent4="accent4" accent5="accent5" accent6="accent6" hlink="hlink" folHlink="folHlink"/>
  <p:sldLayoutIdLst>
    <p:sldLayoutId id="2147484119" r:id="rId1"/>
    <p:sldLayoutId id="2147484120" r:id="rId2"/>
    <p:sldLayoutId id="2147484121" r:id="rId3"/>
    <p:sldLayoutId id="2147484122" r:id="rId4"/>
    <p:sldLayoutId id="2147484123" r:id="rId5"/>
    <p:sldLayoutId id="2147484124" r:id="rId6"/>
    <p:sldLayoutId id="2147484125" r:id="rId7"/>
    <p:sldLayoutId id="2147484126" r:id="rId8"/>
    <p:sldLayoutId id="2147484127" r:id="rId9"/>
    <p:sldLayoutId id="2147484128" r:id="rId10"/>
    <p:sldLayoutId id="2147484129" r:id="rId11"/>
  </p:sldLayoutIdLst>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2" Type="http://schemas.openxmlformats.org/officeDocument/2006/relationships/slide" Target="slide3.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lAIGb1lfpBw" TargetMode="External"/><Relationship Id="rId6" Type="http://schemas.openxmlformats.org/officeDocument/2006/relationships/image" Target="../media/image11.jpeg"/><Relationship Id="rId5"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4" Type="http://schemas.openxmlformats.org/officeDocument/2006/relationships/slide" Target="slide3.xml"/></Relationships>
</file>

<file path=ppt/slides/_rels/slide13.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1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39RYrucTvGo" TargetMode="External"/><Relationship Id="rId6" Type="http://schemas.openxmlformats.org/officeDocument/2006/relationships/image" Target="../media/image13.jpeg"/><Relationship Id="rId5"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4" Type="http://schemas.openxmlformats.org/officeDocument/2006/relationships/slide" Target="slide3.xml"/></Relationships>
</file>

<file path=ppt/slides/_rels/slide1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4" Type="http://schemas.openxmlformats.org/officeDocument/2006/relationships/slide" Target="slide3.xml"/></Relationships>
</file>

<file path=ppt/slides/_rels/slide18.xml.rels><?xml version="1.0" encoding="UTF-8" standalone="yes"?>
<Relationships xmlns="http://schemas.openxmlformats.org/package/2006/relationships"><Relationship Id="rId8" Type="http://schemas.openxmlformats.org/officeDocument/2006/relationships/hyperlink" Target="https://www.youtube.com/watch?v=39RYrucTvGo" TargetMode="External"/><Relationship Id="rId13" Type="http://schemas.openxmlformats.org/officeDocument/2006/relationships/hyperlink" Target="https://savvywifehappylife.com/blog/2011/07/07/free-autograph-from-a-disney-character/" TargetMode="External"/><Relationship Id="rId3" Type="http://schemas.openxmlformats.org/officeDocument/2006/relationships/hyperlink" Target="https://upload.wikimedia.org/wikipedia/commons/6/6b/VELAnalysis_1.3.png" TargetMode="External"/><Relationship Id="rId7" Type="http://schemas.openxmlformats.org/officeDocument/2006/relationships/hyperlink" Target="http://www.catipsum.com/index.php#.WCemWmWMD-Y" TargetMode="External"/><Relationship Id="rId12" Type="http://schemas.openxmlformats.org/officeDocument/2006/relationships/hyperlink" Target="https://upload.wikimedia.org/wikipedia/commons/4/41/Headphones_256.png" TargetMode="External"/><Relationship Id="rId2" Type="http://schemas.openxmlformats.org/officeDocument/2006/relationships/hyperlink" Target="https://upload.wikimedia.org/wikipedia/commons/0/01/Magnified_bitmap_becomes_blurry.svg" TargetMode="External"/><Relationship Id="rId1" Type="http://schemas.openxmlformats.org/officeDocument/2006/relationships/slideLayout" Target="../slideLayouts/slideLayout2.xml"/><Relationship Id="rId6" Type="http://schemas.openxmlformats.org/officeDocument/2006/relationships/hyperlink" Target="https://commons.wikimedia.org/wiki/Category:Unicode_0080&#8211;00FF_C1_Controls_and_Latin-1_Supplement#/media/File:UCB_Latin-1_Supplement.png" TargetMode="External"/><Relationship Id="rId11" Type="http://schemas.openxmlformats.org/officeDocument/2006/relationships/hyperlink" Target="https://commons.wikimedia.org/wiki/File:Bitmap_vs_vector.svg" TargetMode="External"/><Relationship Id="rId5" Type="http://schemas.openxmlformats.org/officeDocument/2006/relationships/hyperlink" Target="https://commons.wikimedia.org/wiki/Dog#/media/File:Sleeping_Pups.jpg" TargetMode="External"/><Relationship Id="rId15"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10" Type="http://schemas.openxmlformats.org/officeDocument/2006/relationships/hyperlink" Target="https://upload.wikimedia.org/wikipedia/commons/b/bd/DCP_logo.jpg" TargetMode="External"/><Relationship Id="rId4" Type="http://schemas.openxmlformats.org/officeDocument/2006/relationships/hyperlink" Target="https://commons.wikimedia.org/wiki/File:Antu_kdenlive-show-audio.svg" TargetMode="External"/><Relationship Id="rId9" Type="http://schemas.openxmlformats.org/officeDocument/2006/relationships/hyperlink" Target="https://commons.wikimedia.org/wiki/File:Digital_camera_(icon).jpg" TargetMode="External"/><Relationship Id="rId14" Type="http://schemas.openxmlformats.org/officeDocument/2006/relationships/slide" Target="slide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 Target="slide12.xml"/><Relationship Id="rId7"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slide" Target="slide10.xml"/><Relationship Id="rId5" Type="http://schemas.openxmlformats.org/officeDocument/2006/relationships/slide" Target="slide16.xml"/><Relationship Id="rId10" Type="http://schemas.openxmlformats.org/officeDocument/2006/relationships/image" Target="../media/image4.png"/><Relationship Id="rId4" Type="http://schemas.openxmlformats.org/officeDocument/2006/relationships/slide" Target="slide7.xml"/><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8.xml"/><Relationship Id="rId5"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 Id="rId4" Type="http://schemas.openxmlformats.org/officeDocument/2006/relationships/slide" Target="slide3.xml"/></Relationships>
</file>

<file path=ppt/slides/_rels/slide6.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7.xml"/><Relationship Id="rId1" Type="http://schemas.openxmlformats.org/officeDocument/2006/relationships/slideLayout" Target="../slideLayouts/slideLayout8.xml"/><Relationship Id="rId5" Type="http://schemas.openxmlformats.org/officeDocument/2006/relationships/image" Target="../media/image6.jpeg"/><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https://raritanval-my.sharepoint.com/personal/g00258434_stu_raritanval_edu/_layouts/15/WopiFrame.aspx?sourcedoc=%7b5148D1C8-BB28-48AA-BC4B-7AB0D12FBEE0%7d&amp;file=Presentation.pptx&amp;action=defaul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114300"/>
            <a:ext cx="9418637" cy="3553993"/>
          </a:xfrm>
        </p:spPr>
        <p:txBody>
          <a:bodyPr/>
          <a:lstStyle/>
          <a:p>
            <a:pPr algn="ctr"/>
            <a:r>
              <a:rPr lang="EN-US" dirty="0">
                <a:solidFill>
                  <a:srgbClr val="FFFF00"/>
                </a:solidFill>
                <a:latin typeface="Arial Black" panose="020B0A04020102020204" pitchFamily="34" charset="0"/>
              </a:rPr>
              <a:t>Multimedia</a:t>
            </a:r>
            <a:r>
              <a:rPr lang="en-US" dirty="0"/>
              <a:t/>
            </a:r>
            <a:br>
              <a:rPr lang="en-US" dirty="0"/>
            </a:br>
            <a:r>
              <a:rPr lang="EN-US" dirty="0">
                <a:solidFill>
                  <a:srgbClr val="FFFF00"/>
                </a:solidFill>
                <a:latin typeface="Arial Black" panose="020B0A04020102020204" pitchFamily="34" charset="0"/>
              </a:rPr>
              <a:t>For Kids</a:t>
            </a:r>
          </a:p>
        </p:txBody>
      </p:sp>
      <p:sp>
        <p:nvSpPr>
          <p:cNvPr id="3" name="Subtitle 2"/>
          <p:cNvSpPr>
            <a:spLocks noGrp="1"/>
          </p:cNvSpPr>
          <p:nvPr>
            <p:ph type="subTitle" idx="1"/>
          </p:nvPr>
        </p:nvSpPr>
        <p:spPr>
          <a:xfrm>
            <a:off x="1261872" y="4943475"/>
            <a:ext cx="9418320" cy="1691640"/>
          </a:xfrm>
        </p:spPr>
        <p:txBody>
          <a:bodyPr vert="horz" lIns="91440" tIns="45720" rIns="91440" bIns="45720" rtlCol="0" anchor="t">
            <a:normAutofit/>
          </a:bodyPr>
          <a:lstStyle/>
          <a:p>
            <a:r>
              <a:rPr lang="EN-US" dirty="0">
                <a:solidFill>
                  <a:srgbClr val="FFFF00"/>
                </a:solidFill>
              </a:rPr>
              <a:t>By: </a:t>
            </a:r>
            <a:r>
              <a:rPr lang="EN-US" dirty="0" err="1">
                <a:solidFill>
                  <a:srgbClr val="FFFF00"/>
                </a:solidFill>
              </a:rPr>
              <a:t>Andrès</a:t>
            </a:r>
            <a:r>
              <a:rPr lang="EN-US">
                <a:solidFill>
                  <a:srgbClr val="FFFF00"/>
                </a:solidFill>
              </a:rPr>
              <a:t> Torres</a:t>
            </a:r>
            <a:endParaRPr lang="en-US">
              <a:solidFill>
                <a:srgbClr val="FFFF00"/>
              </a:solidFill>
            </a:endParaRPr>
          </a:p>
        </p:txBody>
      </p:sp>
    </p:spTree>
    <p:extLst>
      <p:ext uri="{BB962C8B-B14F-4D97-AF65-F5344CB8AC3E}">
        <p14:creationId xmlns:p14="http://schemas.microsoft.com/office/powerpoint/2010/main" val="109857222"/>
      </p:ext>
    </p:extLst>
  </p:cSld>
  <p:clrMapOvr>
    <a:masterClrMapping/>
  </p:clrMapOvr>
  <mc:AlternateContent xmlns:mc="http://schemas.openxmlformats.org/markup-compatibility/2006" xmlns:p14="http://schemas.microsoft.com/office/powerpoint/2010/main">
    <mc:Choice Requires="p14">
      <p:transition spd="slow" p14:dur="1250">
        <p14:revea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a:rPr>
              <a:t>Can You Hear Me Now?</a:t>
            </a:r>
          </a:p>
        </p:txBody>
      </p:sp>
      <p:sp>
        <p:nvSpPr>
          <p:cNvPr id="3" name="Content Placeholder 2"/>
          <p:cNvSpPr>
            <a:spLocks noGrp="1"/>
          </p:cNvSpPr>
          <p:nvPr>
            <p:ph idx="1"/>
          </p:nvPr>
        </p:nvSpPr>
        <p:spPr/>
        <p:txBody>
          <a:bodyPr vert="horz" lIns="91440" tIns="45720" rIns="91440" bIns="45720" rtlCol="0" anchor="t">
            <a:normAutofit/>
          </a:bodyPr>
          <a:lstStyle/>
          <a:p>
            <a:r>
              <a:rPr lang="EN-US" dirty="0">
                <a:latin typeface="Arial Black"/>
              </a:rPr>
              <a:t>Audio is another way of saying the sound we hear</a:t>
            </a:r>
          </a:p>
          <a:p>
            <a:r>
              <a:rPr lang="EN-US" dirty="0">
                <a:latin typeface="Arial Black"/>
              </a:rPr>
              <a:t>Audio is used in many ways to help cue us in on something that happens</a:t>
            </a:r>
            <a:endParaRPr lang="en-US" dirty="0">
              <a:latin typeface="Arial Black"/>
            </a:endParaRPr>
          </a:p>
          <a:p>
            <a:r>
              <a:rPr lang="EN-US" dirty="0">
                <a:latin typeface="Arial Black"/>
              </a:rPr>
              <a:t>When you pause a song on Spotify you hear </a:t>
            </a:r>
            <a:r>
              <a:rPr lang="EN-US" i="1" dirty="0">
                <a:latin typeface="Arial Black"/>
              </a:rPr>
              <a:t>da-do-do, </a:t>
            </a:r>
            <a:r>
              <a:rPr lang="EN-US" dirty="0">
                <a:latin typeface="Arial Black"/>
              </a:rPr>
              <a:t>and when you un-pause you hear </a:t>
            </a:r>
            <a:r>
              <a:rPr lang="EN-US" i="1" dirty="0">
                <a:latin typeface="Arial Black"/>
              </a:rPr>
              <a:t>do-do-da</a:t>
            </a:r>
            <a:endParaRPr lang="en-US" i="1" dirty="0">
              <a:latin typeface="Arial Black"/>
            </a:endParaRPr>
          </a:p>
          <a:p>
            <a:r>
              <a:rPr lang="EN-US" dirty="0">
                <a:latin typeface="Arial Black"/>
              </a:rPr>
              <a:t>This is an example of an audio cue</a:t>
            </a:r>
            <a:endParaRPr lang="en-US" dirty="0">
              <a:latin typeface="Arial Black"/>
            </a:endParaRPr>
          </a:p>
          <a:p>
            <a:endParaRPr lang="en-US" dirty="0"/>
          </a:p>
          <a:p>
            <a:endParaRPr lang="en-US" dirty="0"/>
          </a:p>
          <a:p>
            <a:endParaRPr lang="en-US" dirty="0"/>
          </a:p>
          <a:p>
            <a:endParaRPr lang="en-US" dirty="0"/>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2" action="ppaction://hlinksldjump"/>
              </a:rPr>
              <a:t>HOME</a:t>
            </a:r>
            <a:endParaRPr lang="en-US" dirty="0">
              <a:hlinkClick r:id="rId3"/>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5" name="Picture 4"/>
          <p:cNvPicPr>
            <a:picLocks noChangeAspect="1"/>
          </p:cNvPicPr>
          <p:nvPr/>
        </p:nvPicPr>
        <p:blipFill>
          <a:blip r:embed="rId4"/>
          <a:stretch>
            <a:fillRect/>
          </a:stretch>
        </p:blipFill>
        <p:spPr>
          <a:xfrm>
            <a:off x="1410415" y="4295775"/>
            <a:ext cx="8214610" cy="2488367"/>
          </a:xfrm>
          <a:prstGeom prst="rect">
            <a:avLst/>
          </a:prstGeom>
        </p:spPr>
      </p:pic>
    </p:spTree>
    <p:extLst>
      <p:ext uri="{BB962C8B-B14F-4D97-AF65-F5344CB8AC3E}">
        <p14:creationId xmlns:p14="http://schemas.microsoft.com/office/powerpoint/2010/main" val="1727867532"/>
      </p:ext>
    </p:extLst>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Black"/>
              </a:rPr>
              <a:t>Hope Your Ears Don't </a:t>
            </a:r>
            <a:r>
              <a:rPr lang="EN-US" i="1" dirty="0">
                <a:latin typeface="Arial Black"/>
              </a:rPr>
              <a:t>HERT(z)</a:t>
            </a:r>
            <a:endParaRPr lang="en-US" dirty="0">
              <a:latin typeface="Arial Black"/>
            </a:endParaRPr>
          </a:p>
        </p:txBody>
      </p:sp>
      <p:sp>
        <p:nvSpPr>
          <p:cNvPr id="3" name="Content Placeholder 2"/>
          <p:cNvSpPr>
            <a:spLocks noGrp="1"/>
          </p:cNvSpPr>
          <p:nvPr>
            <p:ph idx="1"/>
          </p:nvPr>
        </p:nvSpPr>
        <p:spPr>
          <a:xfrm>
            <a:off x="1262063" y="1828800"/>
            <a:ext cx="5923800" cy="4351338"/>
          </a:xfrm>
        </p:spPr>
        <p:txBody>
          <a:bodyPr vert="horz" lIns="91440" tIns="45720" rIns="91440" bIns="45720" rtlCol="0" anchor="t">
            <a:normAutofit/>
          </a:bodyPr>
          <a:lstStyle/>
          <a:p>
            <a:pPr lvl="1"/>
            <a:r>
              <a:rPr lang="EN-US" sz="2400" dirty="0">
                <a:solidFill>
                  <a:schemeClr val="tx1"/>
                </a:solidFill>
                <a:latin typeface="Arial Black"/>
              </a:rPr>
              <a:t>So how does a computer hear?</a:t>
            </a:r>
            <a:endParaRPr lang="en-US" sz="2400" dirty="0">
              <a:solidFill>
                <a:schemeClr val="tx1"/>
              </a:solidFill>
              <a:latin typeface="Arial Black"/>
            </a:endParaRPr>
          </a:p>
          <a:p>
            <a:pPr lvl="1"/>
            <a:r>
              <a:rPr lang="EN-US" sz="2400" dirty="0">
                <a:solidFill>
                  <a:schemeClr val="tx1"/>
                </a:solidFill>
                <a:latin typeface="Arial Black"/>
              </a:rPr>
              <a:t>Using a microphone it turns audio into sound waves</a:t>
            </a:r>
            <a:endParaRPr lang="en-US" sz="2400" dirty="0">
              <a:solidFill>
                <a:schemeClr val="tx1"/>
              </a:solidFill>
              <a:latin typeface="Arial Black"/>
            </a:endParaRPr>
          </a:p>
          <a:p>
            <a:pPr lvl="1"/>
            <a:r>
              <a:rPr lang="EN-US" sz="2400" dirty="0">
                <a:solidFill>
                  <a:schemeClr val="tx1"/>
                </a:solidFill>
                <a:latin typeface="Arial Black"/>
              </a:rPr>
              <a:t>We uses Hertz and Decibels to measure sound</a:t>
            </a:r>
            <a:endParaRPr lang="en-US" sz="2400" dirty="0">
              <a:solidFill>
                <a:schemeClr val="tx1"/>
              </a:solidFill>
              <a:latin typeface="Arial Black"/>
            </a:endParaRPr>
          </a:p>
          <a:p>
            <a:pPr lvl="1"/>
            <a:r>
              <a:rPr lang="EN-US" sz="2400" dirty="0">
                <a:solidFill>
                  <a:schemeClr val="tx1"/>
                </a:solidFill>
                <a:latin typeface="Arial Black"/>
              </a:rPr>
              <a:t>Hertz: </a:t>
            </a:r>
            <a:endParaRPr lang="en-US" sz="2400" dirty="0">
              <a:solidFill>
                <a:schemeClr val="tx1"/>
              </a:solidFill>
              <a:latin typeface="Arial Black"/>
            </a:endParaRPr>
          </a:p>
          <a:p>
            <a:pPr lvl="2"/>
            <a:r>
              <a:rPr lang="EN-US" sz="2200" dirty="0">
                <a:solidFill>
                  <a:schemeClr val="tx1"/>
                </a:solidFill>
                <a:latin typeface="Arial Black"/>
              </a:rPr>
              <a:t>The number of waves per second</a:t>
            </a:r>
            <a:endParaRPr lang="en-US" sz="2200" dirty="0">
              <a:solidFill>
                <a:schemeClr val="tx1"/>
              </a:solidFill>
              <a:latin typeface="Arial Black"/>
            </a:endParaRPr>
          </a:p>
          <a:p>
            <a:pPr lvl="1"/>
            <a:r>
              <a:rPr lang="EN-US" sz="2400" dirty="0">
                <a:solidFill>
                  <a:schemeClr val="tx1"/>
                </a:solidFill>
                <a:latin typeface="Arial Black"/>
              </a:rPr>
              <a:t>Decibels: </a:t>
            </a:r>
            <a:endParaRPr lang="en-US" sz="2400" dirty="0">
              <a:solidFill>
                <a:schemeClr val="tx1"/>
              </a:solidFill>
              <a:latin typeface="Arial Black"/>
            </a:endParaRPr>
          </a:p>
          <a:p>
            <a:pPr lvl="2"/>
            <a:r>
              <a:rPr lang="EN-US" sz="2200" dirty="0">
                <a:solidFill>
                  <a:schemeClr val="tx1"/>
                </a:solidFill>
                <a:latin typeface="Arial Black"/>
              </a:rPr>
              <a:t>How loud the sound is</a:t>
            </a:r>
            <a:endParaRPr lang="en-US" sz="2200" dirty="0">
              <a:solidFill>
                <a:schemeClr val="tx1"/>
              </a:solidFill>
              <a:latin typeface="Arial Black"/>
            </a:endParaRPr>
          </a:p>
          <a:p>
            <a:endParaRPr lang="en-US" dirty="0"/>
          </a:p>
          <a:p>
            <a:pPr marL="0" indent="0">
              <a:buNone/>
            </a:pPr>
            <a:endParaRPr lang="en-US" dirty="0"/>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2" action="ppaction://hlinksldjump"/>
              </a:rPr>
              <a:t>HOME</a:t>
            </a:r>
            <a:endParaRPr lang="en-US" dirty="0">
              <a:hlinkClick r:id="rId3"/>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5" name="Picture 4" descr="Headphones_256.jpg"/>
          <p:cNvPicPr>
            <a:picLocks noChangeAspect="1"/>
          </p:cNvPicPr>
          <p:nvPr/>
        </p:nvPicPr>
        <p:blipFill>
          <a:blip r:embed="rId4"/>
          <a:stretch>
            <a:fillRect/>
          </a:stretch>
        </p:blipFill>
        <p:spPr>
          <a:xfrm>
            <a:off x="7248628" y="1962150"/>
            <a:ext cx="3898797" cy="3787775"/>
          </a:xfrm>
          <a:prstGeom prst="rect">
            <a:avLst/>
          </a:prstGeom>
        </p:spPr>
      </p:pic>
    </p:spTree>
    <p:extLst>
      <p:ext uri="{BB962C8B-B14F-4D97-AF65-F5344CB8AC3E}">
        <p14:creationId xmlns:p14="http://schemas.microsoft.com/office/powerpoint/2010/main" val="6903159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latin typeface="Arial Black" panose="020B0A04020102020204" pitchFamily="34" charset="0"/>
              </a:rPr>
              <a:t>CATSSSSSSSSSS</a:t>
            </a:r>
            <a:endParaRPr lang="en-US" dirty="0">
              <a:solidFill>
                <a:srgbClr val="FFFFFF"/>
              </a:solidFill>
              <a:latin typeface="Arial Black" panose="020B0A04020102020204" pitchFamily="34" charset="0"/>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4" action="ppaction://hlinksldjump"/>
              </a:rPr>
              <a:t>HOME</a:t>
            </a:r>
            <a:endParaRPr lang="en-US" dirty="0">
              <a:hlinkClick r:id="rId5"/>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5" name="Content Placeholder 4"/>
          <p:cNvPicPr>
            <a:picLocks noGrp="1"/>
          </p:cNvPicPr>
          <p:nvPr>
            <p:ph idx="1"/>
            <a:videoFile r:link="rId1"/>
          </p:nvPr>
        </p:nvPicPr>
        <p:blipFill>
          <a:blip r:embed="rId6"/>
          <a:stretch>
            <a:fillRect/>
          </a:stretch>
        </p:blipFill>
        <p:spPr>
          <a:xfrm>
            <a:off x="624093" y="1990725"/>
            <a:ext cx="10109200" cy="4156161"/>
          </a:xfrm>
          <a:prstGeom prst="rect">
            <a:avLst/>
          </a:prstGeom>
        </p:spPr>
      </p:pic>
    </p:spTree>
    <p:extLst>
      <p:ext uri="{BB962C8B-B14F-4D97-AF65-F5344CB8AC3E}">
        <p14:creationId xmlns:p14="http://schemas.microsoft.com/office/powerpoint/2010/main" val="15881839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FF"/>
                </a:solidFill>
                <a:latin typeface="Arial Black"/>
              </a:rPr>
              <a:t>Animation</a:t>
            </a:r>
            <a:endParaRPr lang="en-US" dirty="0">
              <a:solidFill>
                <a:srgbClr val="FFFFFF"/>
              </a:solidFill>
              <a:latin typeface="Arial Black"/>
            </a:endParaRPr>
          </a:p>
        </p:txBody>
      </p:sp>
      <p:sp>
        <p:nvSpPr>
          <p:cNvPr id="3" name="Content Placeholder 2"/>
          <p:cNvSpPr>
            <a:spLocks noGrp="1"/>
          </p:cNvSpPr>
          <p:nvPr>
            <p:ph idx="1"/>
          </p:nvPr>
        </p:nvSpPr>
        <p:spPr/>
        <p:txBody>
          <a:bodyPr vert="horz" lIns="91440" tIns="45720" rIns="91440" bIns="45720" rtlCol="0" anchor="t">
            <a:normAutofit/>
          </a:bodyPr>
          <a:lstStyle/>
          <a:p>
            <a:r>
              <a:rPr lang="EN-US" sz="2000" dirty="0">
                <a:solidFill>
                  <a:srgbClr val="FFFFFF"/>
                </a:solidFill>
                <a:latin typeface="Arial Black"/>
              </a:rPr>
              <a:t>Animation is just moving pictures</a:t>
            </a:r>
            <a:endParaRPr lang="en-US" sz="2000" dirty="0">
              <a:solidFill>
                <a:srgbClr val="FFFFFF"/>
              </a:solidFill>
              <a:latin typeface="Arial Black"/>
            </a:endParaRPr>
          </a:p>
          <a:p>
            <a:r>
              <a:rPr lang="EN-US" sz="2000" dirty="0">
                <a:solidFill>
                  <a:srgbClr val="FFFFFF"/>
                </a:solidFill>
                <a:latin typeface="Arial Black"/>
              </a:rPr>
              <a:t>You can layer pictures on to of each other in order for them to come to life</a:t>
            </a:r>
            <a:endParaRPr lang="en-US" sz="2000" dirty="0">
              <a:solidFill>
                <a:srgbClr val="FFFFFF"/>
              </a:solidFill>
              <a:latin typeface="Arial Black"/>
            </a:endParaRPr>
          </a:p>
          <a:p>
            <a:r>
              <a:rPr lang="EN-US" sz="2000" dirty="0">
                <a:solidFill>
                  <a:srgbClr val="FFFFFF"/>
                </a:solidFill>
                <a:latin typeface="Arial Black"/>
              </a:rPr>
              <a:t>Three of the most basic animation are things you do in math class</a:t>
            </a:r>
            <a:endParaRPr lang="en-US" sz="2000" dirty="0">
              <a:solidFill>
                <a:srgbClr val="FFFFFF"/>
              </a:solidFill>
              <a:latin typeface="Arial Black"/>
            </a:endParaRPr>
          </a:p>
          <a:p>
            <a:pPr lvl="1"/>
            <a:r>
              <a:rPr lang="EN-US" sz="2000" dirty="0">
                <a:solidFill>
                  <a:srgbClr val="FFFFFF"/>
                </a:solidFill>
                <a:latin typeface="Arial Black"/>
              </a:rPr>
              <a:t>Translation</a:t>
            </a:r>
            <a:endParaRPr lang="en-US" sz="2000" dirty="0">
              <a:solidFill>
                <a:srgbClr val="FFFFFF"/>
              </a:solidFill>
              <a:latin typeface="Arial Black"/>
            </a:endParaRPr>
          </a:p>
          <a:p>
            <a:pPr lvl="2"/>
            <a:r>
              <a:rPr lang="EN-US" sz="2000" dirty="0">
                <a:solidFill>
                  <a:srgbClr val="FFFFFF"/>
                </a:solidFill>
                <a:latin typeface="Arial Black"/>
              </a:rPr>
              <a:t>Moving an object in any direction</a:t>
            </a:r>
            <a:endParaRPr lang="en-US" sz="2000" dirty="0">
              <a:solidFill>
                <a:srgbClr val="FFFFFF"/>
              </a:solidFill>
              <a:latin typeface="Arial Black"/>
            </a:endParaRPr>
          </a:p>
          <a:p>
            <a:pPr lvl="1"/>
            <a:r>
              <a:rPr lang="EN-US" sz="2000" dirty="0">
                <a:solidFill>
                  <a:srgbClr val="FFFFFF"/>
                </a:solidFill>
                <a:latin typeface="Arial Black"/>
              </a:rPr>
              <a:t>Rotation</a:t>
            </a:r>
            <a:endParaRPr lang="en-US" sz="2000" dirty="0">
              <a:solidFill>
                <a:srgbClr val="FFFFFF"/>
              </a:solidFill>
              <a:latin typeface="Arial Black"/>
            </a:endParaRPr>
          </a:p>
          <a:p>
            <a:pPr lvl="2"/>
            <a:r>
              <a:rPr lang="EN-US" sz="2000" dirty="0">
                <a:solidFill>
                  <a:srgbClr val="FFFFFF"/>
                </a:solidFill>
                <a:latin typeface="Arial Black"/>
              </a:rPr>
              <a:t>Turning the object around itself</a:t>
            </a:r>
            <a:endParaRPr lang="en-US" sz="2000" dirty="0">
              <a:solidFill>
                <a:srgbClr val="FFFFFF"/>
              </a:solidFill>
              <a:latin typeface="Arial Black"/>
            </a:endParaRPr>
          </a:p>
          <a:p>
            <a:pPr lvl="1"/>
            <a:r>
              <a:rPr lang="EN-US" sz="2000" dirty="0">
                <a:solidFill>
                  <a:srgbClr val="FFFFFF"/>
                </a:solidFill>
                <a:latin typeface="Arial Black"/>
              </a:rPr>
              <a:t>Scaling</a:t>
            </a:r>
            <a:endParaRPr lang="en-US" sz="2000" dirty="0">
              <a:solidFill>
                <a:srgbClr val="FFFFFF"/>
              </a:solidFill>
              <a:latin typeface="Arial Black"/>
            </a:endParaRPr>
          </a:p>
          <a:p>
            <a:pPr lvl="2"/>
            <a:r>
              <a:rPr lang="EN-US" sz="2000" dirty="0">
                <a:solidFill>
                  <a:srgbClr val="FFFFFF"/>
                </a:solidFill>
                <a:latin typeface="Arial Black"/>
              </a:rPr>
              <a:t>Making the object bigger or smaller</a:t>
            </a:r>
            <a:endParaRPr lang="en-US" sz="2000" dirty="0">
              <a:solidFill>
                <a:srgbClr val="FFFFFF"/>
              </a:solidFill>
              <a:latin typeface="Arial Black"/>
            </a:endParaRPr>
          </a:p>
          <a:p>
            <a:pPr lvl="1"/>
            <a:endParaRPr lang="en-US" dirty="0">
              <a:solidFill>
                <a:schemeClr val="tx1"/>
              </a:solidFill>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spTree>
    <p:extLst>
      <p:ext uri="{BB962C8B-B14F-4D97-AF65-F5344CB8AC3E}">
        <p14:creationId xmlns:p14="http://schemas.microsoft.com/office/powerpoint/2010/main" val="1575251175"/>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xEl>
                                              <p:pRg st="0" end="0"/>
                                            </p:txEl>
                                          </p:spTgt>
                                        </p:tgtEl>
                                        <p:attrNameLst>
                                          <p:attrName>r</p:attrName>
                                        </p:attrNameLst>
                                      </p:cBhvr>
                                    </p:animRot>
                                  </p:childTnLst>
                                </p:cTn>
                              </p:par>
                              <p:par>
                                <p:cTn id="7" presetID="8" presetClass="emph" presetSubtype="0" fill="hold" nodeType="withEffect">
                                  <p:stCondLst>
                                    <p:cond delay="0"/>
                                  </p:stCondLst>
                                  <p:childTnLst>
                                    <p:animRot by="21600000">
                                      <p:cBhvr>
                                        <p:cTn id="8" dur="2000" fill="hold"/>
                                        <p:tgtEl>
                                          <p:spTgt spid="3">
                                            <p:txEl>
                                              <p:pRg st="1" end="1"/>
                                            </p:txEl>
                                          </p:spTgt>
                                        </p:tgtEl>
                                        <p:attrNameLst>
                                          <p:attrName>r</p:attrName>
                                        </p:attrNameLst>
                                      </p:cBhvr>
                                    </p:animRot>
                                  </p:childTnLst>
                                </p:cTn>
                              </p:par>
                              <p:par>
                                <p:cTn id="9" presetID="8" presetClass="emph" presetSubtype="0" fill="hold" nodeType="withEffect">
                                  <p:stCondLst>
                                    <p:cond delay="0"/>
                                  </p:stCondLst>
                                  <p:childTnLst>
                                    <p:animRot by="21600000">
                                      <p:cBhvr>
                                        <p:cTn id="10" dur="2000" fill="hold"/>
                                        <p:tgtEl>
                                          <p:spTgt spid="3">
                                            <p:txEl>
                                              <p:pRg st="2" end="2"/>
                                            </p:txEl>
                                          </p:spTgt>
                                        </p:tgtEl>
                                        <p:attrNameLst>
                                          <p:attrName>r</p:attrName>
                                        </p:attrNameLst>
                                      </p:cBhvr>
                                    </p:animRot>
                                  </p:childTnLst>
                                </p:cTn>
                              </p:par>
                              <p:par>
                                <p:cTn id="11" presetID="8" presetClass="emph" presetSubtype="0" fill="hold" nodeType="withEffect">
                                  <p:stCondLst>
                                    <p:cond delay="0"/>
                                  </p:stCondLst>
                                  <p:childTnLst>
                                    <p:animRot by="21600000">
                                      <p:cBhvr>
                                        <p:cTn id="12" dur="2000" fill="hold"/>
                                        <p:tgtEl>
                                          <p:spTgt spid="3">
                                            <p:txEl>
                                              <p:pRg st="3" end="3"/>
                                            </p:txEl>
                                          </p:spTgt>
                                        </p:tgtEl>
                                        <p:attrNameLst>
                                          <p:attrName>r</p:attrName>
                                        </p:attrNameLst>
                                      </p:cBhvr>
                                    </p:animRot>
                                  </p:childTnLst>
                                </p:cTn>
                              </p:par>
                              <p:par>
                                <p:cTn id="13" presetID="8" presetClass="emph" presetSubtype="0" fill="hold" nodeType="withEffect">
                                  <p:stCondLst>
                                    <p:cond delay="0"/>
                                  </p:stCondLst>
                                  <p:childTnLst>
                                    <p:animRot by="21600000">
                                      <p:cBhvr>
                                        <p:cTn id="14" dur="2000" fill="hold"/>
                                        <p:tgtEl>
                                          <p:spTgt spid="3">
                                            <p:txEl>
                                              <p:pRg st="4" end="4"/>
                                            </p:txEl>
                                          </p:spTgt>
                                        </p:tgtEl>
                                        <p:attrNameLst>
                                          <p:attrName>r</p:attrName>
                                        </p:attrNameLst>
                                      </p:cBhvr>
                                    </p:animRot>
                                  </p:childTnLst>
                                </p:cTn>
                              </p:par>
                              <p:par>
                                <p:cTn id="15" presetID="8" presetClass="emph" presetSubtype="0" fill="hold" nodeType="withEffect">
                                  <p:stCondLst>
                                    <p:cond delay="0"/>
                                  </p:stCondLst>
                                  <p:childTnLst>
                                    <p:animRot by="21600000">
                                      <p:cBhvr>
                                        <p:cTn id="16" dur="2000" fill="hold"/>
                                        <p:tgtEl>
                                          <p:spTgt spid="3">
                                            <p:txEl>
                                              <p:pRg st="5" end="5"/>
                                            </p:txEl>
                                          </p:spTgt>
                                        </p:tgtEl>
                                        <p:attrNameLst>
                                          <p:attrName>r</p:attrName>
                                        </p:attrNameLst>
                                      </p:cBhvr>
                                    </p:animRot>
                                  </p:childTnLst>
                                </p:cTn>
                              </p:par>
                              <p:par>
                                <p:cTn id="17" presetID="8" presetClass="emph" presetSubtype="0" fill="hold" nodeType="withEffect">
                                  <p:stCondLst>
                                    <p:cond delay="0"/>
                                  </p:stCondLst>
                                  <p:childTnLst>
                                    <p:animRot by="21600000">
                                      <p:cBhvr>
                                        <p:cTn id="18" dur="2000" fill="hold"/>
                                        <p:tgtEl>
                                          <p:spTgt spid="3">
                                            <p:txEl>
                                              <p:pRg st="6" end="6"/>
                                            </p:txEl>
                                          </p:spTgt>
                                        </p:tgtEl>
                                        <p:attrNameLst>
                                          <p:attrName>r</p:attrName>
                                        </p:attrNameLst>
                                      </p:cBhvr>
                                    </p:animRot>
                                  </p:childTnLst>
                                </p:cTn>
                              </p:par>
                              <p:par>
                                <p:cTn id="19" presetID="8" presetClass="emph" presetSubtype="0" fill="hold" nodeType="withEffect">
                                  <p:stCondLst>
                                    <p:cond delay="0"/>
                                  </p:stCondLst>
                                  <p:childTnLst>
                                    <p:animRot by="21600000">
                                      <p:cBhvr>
                                        <p:cTn id="20" dur="2000" fill="hold"/>
                                        <p:tgtEl>
                                          <p:spTgt spid="3">
                                            <p:txEl>
                                              <p:pRg st="7" end="7"/>
                                            </p:txEl>
                                          </p:spTgt>
                                        </p:tgtEl>
                                        <p:attrNameLst>
                                          <p:attrName>r</p:attrName>
                                        </p:attrNameLst>
                                      </p:cBhvr>
                                    </p:animRot>
                                  </p:childTnLst>
                                </p:cTn>
                              </p:par>
                              <p:par>
                                <p:cTn id="21" presetID="8" presetClass="emph" presetSubtype="0" fill="hold" nodeType="withEffect">
                                  <p:stCondLst>
                                    <p:cond delay="0"/>
                                  </p:stCondLst>
                                  <p:childTnLst>
                                    <p:animRot by="21600000">
                                      <p:cBhvr>
                                        <p:cTn id="22" dur="2000" fill="hold"/>
                                        <p:tgtEl>
                                          <p:spTgt spid="3">
                                            <p:txEl>
                                              <p:pRg st="8" end="8"/>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rgbClr val="FFFFFF"/>
                </a:solidFill>
                <a:latin typeface="Arial Black"/>
              </a:rPr>
              <a:t>Types of Animation</a:t>
            </a:r>
            <a:endParaRPr lang="en-US" sz="4000" dirty="0">
              <a:solidFill>
                <a:srgbClr val="FFFFFF"/>
              </a:solidFill>
              <a:latin typeface="Arial Black"/>
            </a:endParaRPr>
          </a:p>
        </p:txBody>
      </p:sp>
      <p:sp>
        <p:nvSpPr>
          <p:cNvPr id="3" name="Content Placeholder 2"/>
          <p:cNvSpPr>
            <a:spLocks noGrp="1"/>
          </p:cNvSpPr>
          <p:nvPr>
            <p:ph idx="1"/>
          </p:nvPr>
        </p:nvSpPr>
        <p:spPr>
          <a:xfrm>
            <a:off x="1134328" y="1691322"/>
            <a:ext cx="5934384" cy="4351338"/>
          </a:xfrm>
        </p:spPr>
        <p:txBody>
          <a:bodyPr vert="horz" lIns="91440" tIns="45720" rIns="91440" bIns="45720" rtlCol="0" anchor="t">
            <a:normAutofit/>
          </a:bodyPr>
          <a:lstStyle/>
          <a:p>
            <a:r>
              <a:rPr lang="EN-US" dirty="0">
                <a:solidFill>
                  <a:srgbClr val="FFFFFF"/>
                </a:solidFill>
                <a:latin typeface="Arial Black"/>
              </a:rPr>
              <a:t>2D Animation</a:t>
            </a:r>
            <a:endParaRPr lang="en-US" dirty="0">
              <a:solidFill>
                <a:srgbClr val="FFFFFF"/>
              </a:solidFill>
              <a:latin typeface="Arial Black"/>
            </a:endParaRPr>
          </a:p>
          <a:p>
            <a:pPr lvl="1"/>
            <a:r>
              <a:rPr lang="EN-US" sz="1800" dirty="0">
                <a:solidFill>
                  <a:srgbClr val="FFFFFF"/>
                </a:solidFill>
                <a:latin typeface="Arial Black"/>
              </a:rPr>
              <a:t>How Disney does it</a:t>
            </a:r>
            <a:endParaRPr lang="en-US" sz="1800" dirty="0">
              <a:solidFill>
                <a:srgbClr val="FFFFFF"/>
              </a:solidFill>
              <a:latin typeface="Arial Black"/>
            </a:endParaRPr>
          </a:p>
          <a:p>
            <a:pPr lvl="1"/>
            <a:r>
              <a:rPr lang="EN-US" sz="1800" dirty="0">
                <a:solidFill>
                  <a:srgbClr val="FFFFFF"/>
                </a:solidFill>
                <a:latin typeface="Arial Black"/>
              </a:rPr>
              <a:t>Hand drawn pictures layered onto of each other</a:t>
            </a:r>
            <a:endParaRPr lang="en-US" sz="1800" dirty="0">
              <a:solidFill>
                <a:srgbClr val="FFFFFF"/>
              </a:solidFill>
              <a:latin typeface="Arial Black"/>
            </a:endParaRPr>
          </a:p>
          <a:p>
            <a:pPr lvl="1"/>
            <a:r>
              <a:rPr lang="EN-US" sz="1800" dirty="0">
                <a:solidFill>
                  <a:srgbClr val="FFFFFF"/>
                </a:solidFill>
                <a:latin typeface="Arial Black"/>
              </a:rPr>
              <a:t>Snow White, The Jungle Book, The Lion King, etc.</a:t>
            </a:r>
            <a:endParaRPr lang="en-US" sz="1800" dirty="0">
              <a:solidFill>
                <a:srgbClr val="FFFFFF"/>
              </a:solidFill>
              <a:latin typeface="Arial Black"/>
            </a:endParaRPr>
          </a:p>
          <a:p>
            <a:r>
              <a:rPr lang="EN-US" dirty="0">
                <a:solidFill>
                  <a:srgbClr val="FFFFFF"/>
                </a:solidFill>
                <a:latin typeface="Arial Black"/>
              </a:rPr>
              <a:t>3D Animation</a:t>
            </a:r>
            <a:endParaRPr lang="en-US" dirty="0">
              <a:solidFill>
                <a:srgbClr val="FFFFFF"/>
              </a:solidFill>
              <a:latin typeface="Arial Black"/>
            </a:endParaRPr>
          </a:p>
          <a:p>
            <a:pPr lvl="1"/>
            <a:r>
              <a:rPr lang="EN-US" sz="1800" dirty="0">
                <a:solidFill>
                  <a:srgbClr val="FFFFFF"/>
                </a:solidFill>
                <a:latin typeface="Arial Black"/>
              </a:rPr>
              <a:t>How </a:t>
            </a:r>
            <a:r>
              <a:rPr lang="EN-US" sz="1800" dirty="0" err="1">
                <a:solidFill>
                  <a:srgbClr val="FFFFFF"/>
                </a:solidFill>
                <a:latin typeface="Arial Black"/>
              </a:rPr>
              <a:t>Dreamworks</a:t>
            </a:r>
            <a:r>
              <a:rPr lang="EN-US" sz="1800" dirty="0">
                <a:solidFill>
                  <a:srgbClr val="FFFFFF"/>
                </a:solidFill>
                <a:latin typeface="Arial Black"/>
              </a:rPr>
              <a:t> does it</a:t>
            </a:r>
            <a:endParaRPr lang="en-US" sz="1800" dirty="0">
              <a:solidFill>
                <a:srgbClr val="FFFFFF"/>
              </a:solidFill>
              <a:latin typeface="Arial Black"/>
            </a:endParaRPr>
          </a:p>
          <a:p>
            <a:pPr lvl="1"/>
            <a:r>
              <a:rPr lang="EN-US" sz="1800" dirty="0">
                <a:solidFill>
                  <a:srgbClr val="FFFFFF"/>
                </a:solidFill>
                <a:latin typeface="Arial Black"/>
              </a:rPr>
              <a:t>All done on the computer</a:t>
            </a:r>
            <a:endParaRPr lang="en-US" sz="1800" dirty="0">
              <a:solidFill>
                <a:srgbClr val="FFFFFF"/>
              </a:solidFill>
              <a:latin typeface="Arial Black"/>
            </a:endParaRPr>
          </a:p>
          <a:p>
            <a:pPr lvl="1"/>
            <a:r>
              <a:rPr lang="EN-US" sz="1800" dirty="0">
                <a:solidFill>
                  <a:srgbClr val="FFFFFF"/>
                </a:solidFill>
                <a:latin typeface="Arial Black"/>
              </a:rPr>
              <a:t>They make the frame of the object then add on top of it</a:t>
            </a:r>
            <a:endParaRPr lang="en-US" sz="1800" dirty="0">
              <a:solidFill>
                <a:srgbClr val="FFFFFF"/>
              </a:solidFill>
              <a:latin typeface="Arial Black"/>
            </a:endParaRPr>
          </a:p>
          <a:p>
            <a:pPr lvl="1"/>
            <a:r>
              <a:rPr lang="EN-US" sz="1800" dirty="0">
                <a:solidFill>
                  <a:srgbClr val="FFFFFF"/>
                </a:solidFill>
                <a:latin typeface="Arial Black"/>
              </a:rPr>
              <a:t> Shrek, Madagascar, How to Train Your Dragon, etc.</a:t>
            </a:r>
            <a:endParaRPr lang="en-US" sz="1800" dirty="0">
              <a:solidFill>
                <a:srgbClr val="FFFFFF"/>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3" action="ppaction://hlinksldjump"/>
              </a:rPr>
              <a:t>HOME</a:t>
            </a:r>
            <a:endParaRPr lang="en-US">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68712" y="807086"/>
            <a:ext cx="4013343" cy="4964322"/>
          </a:xfrm>
          <a:prstGeom prst="rect">
            <a:avLst/>
          </a:prstGeom>
        </p:spPr>
      </p:pic>
    </p:spTree>
    <p:extLst>
      <p:ext uri="{BB962C8B-B14F-4D97-AF65-F5344CB8AC3E}">
        <p14:creationId xmlns:p14="http://schemas.microsoft.com/office/powerpoint/2010/main" val="2799770709"/>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wipe(down)">
                                      <p:cBhvr>
                                        <p:cTn id="23" dur="580">
                                          <p:stCondLst>
                                            <p:cond delay="0"/>
                                          </p:stCondLst>
                                        </p:cTn>
                                        <p:tgtEl>
                                          <p:spTgt spid="3">
                                            <p:txEl>
                                              <p:pRg st="1" end="1"/>
                                            </p:txEl>
                                          </p:spTgt>
                                        </p:tgtEl>
                                      </p:cBhvr>
                                    </p:animEffect>
                                    <p:anim calcmode="lin" valueType="num">
                                      <p:cBhvr>
                                        <p:cTn id="2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xEl>
                                              <p:pRg st="1" end="1"/>
                                            </p:txEl>
                                          </p:spTgt>
                                        </p:tgtEl>
                                      </p:cBhvr>
                                      <p:to x="100000" y="60000"/>
                                    </p:animScale>
                                    <p:animScale>
                                      <p:cBhvr>
                                        <p:cTn id="30" dur="166" decel="50000">
                                          <p:stCondLst>
                                            <p:cond delay="676"/>
                                          </p:stCondLst>
                                        </p:cTn>
                                        <p:tgtEl>
                                          <p:spTgt spid="3">
                                            <p:txEl>
                                              <p:pRg st="1" end="1"/>
                                            </p:txEl>
                                          </p:spTgt>
                                        </p:tgtEl>
                                      </p:cBhvr>
                                      <p:to x="100000" y="100000"/>
                                    </p:animScale>
                                    <p:animScale>
                                      <p:cBhvr>
                                        <p:cTn id="31" dur="26">
                                          <p:stCondLst>
                                            <p:cond delay="1312"/>
                                          </p:stCondLst>
                                        </p:cTn>
                                        <p:tgtEl>
                                          <p:spTgt spid="3">
                                            <p:txEl>
                                              <p:pRg st="1" end="1"/>
                                            </p:txEl>
                                          </p:spTgt>
                                        </p:tgtEl>
                                      </p:cBhvr>
                                      <p:to x="100000" y="80000"/>
                                    </p:animScale>
                                    <p:animScale>
                                      <p:cBhvr>
                                        <p:cTn id="32" dur="166" decel="50000">
                                          <p:stCondLst>
                                            <p:cond delay="1338"/>
                                          </p:stCondLst>
                                        </p:cTn>
                                        <p:tgtEl>
                                          <p:spTgt spid="3">
                                            <p:txEl>
                                              <p:pRg st="1" end="1"/>
                                            </p:txEl>
                                          </p:spTgt>
                                        </p:tgtEl>
                                      </p:cBhvr>
                                      <p:to x="100000" y="100000"/>
                                    </p:animScale>
                                    <p:animScale>
                                      <p:cBhvr>
                                        <p:cTn id="33" dur="26">
                                          <p:stCondLst>
                                            <p:cond delay="1642"/>
                                          </p:stCondLst>
                                        </p:cTn>
                                        <p:tgtEl>
                                          <p:spTgt spid="3">
                                            <p:txEl>
                                              <p:pRg st="1" end="1"/>
                                            </p:txEl>
                                          </p:spTgt>
                                        </p:tgtEl>
                                      </p:cBhvr>
                                      <p:to x="100000" y="90000"/>
                                    </p:animScale>
                                    <p:animScale>
                                      <p:cBhvr>
                                        <p:cTn id="34" dur="166" decel="50000">
                                          <p:stCondLst>
                                            <p:cond delay="1668"/>
                                          </p:stCondLst>
                                        </p:cTn>
                                        <p:tgtEl>
                                          <p:spTgt spid="3">
                                            <p:txEl>
                                              <p:pRg st="1" end="1"/>
                                            </p:txEl>
                                          </p:spTgt>
                                        </p:tgtEl>
                                      </p:cBhvr>
                                      <p:to x="100000" y="100000"/>
                                    </p:animScale>
                                    <p:animScale>
                                      <p:cBhvr>
                                        <p:cTn id="35" dur="26">
                                          <p:stCondLst>
                                            <p:cond delay="1808"/>
                                          </p:stCondLst>
                                        </p:cTn>
                                        <p:tgtEl>
                                          <p:spTgt spid="3">
                                            <p:txEl>
                                              <p:pRg st="1" end="1"/>
                                            </p:txEl>
                                          </p:spTgt>
                                        </p:tgtEl>
                                      </p:cBhvr>
                                      <p:to x="100000" y="95000"/>
                                    </p:animScale>
                                    <p:animScale>
                                      <p:cBhvr>
                                        <p:cTn id="36" dur="166" decel="50000">
                                          <p:stCondLst>
                                            <p:cond delay="1834"/>
                                          </p:stCondLst>
                                        </p:cTn>
                                        <p:tgtEl>
                                          <p:spTgt spid="3">
                                            <p:txEl>
                                              <p:pRg st="1" end="1"/>
                                            </p:txEl>
                                          </p:spTgt>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wipe(down)">
                                      <p:cBhvr>
                                        <p:cTn id="39" dur="580">
                                          <p:stCondLst>
                                            <p:cond delay="0"/>
                                          </p:stCondLst>
                                        </p:cTn>
                                        <p:tgtEl>
                                          <p:spTgt spid="3">
                                            <p:txEl>
                                              <p:pRg st="2" end="2"/>
                                            </p:txEl>
                                          </p:spTgt>
                                        </p:tgtEl>
                                      </p:cBhvr>
                                    </p:animEffect>
                                    <p:anim calcmode="lin" valueType="num">
                                      <p:cBhvr>
                                        <p:cTn id="40"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5" dur="26">
                                          <p:stCondLst>
                                            <p:cond delay="650"/>
                                          </p:stCondLst>
                                        </p:cTn>
                                        <p:tgtEl>
                                          <p:spTgt spid="3">
                                            <p:txEl>
                                              <p:pRg st="2" end="2"/>
                                            </p:txEl>
                                          </p:spTgt>
                                        </p:tgtEl>
                                      </p:cBhvr>
                                      <p:to x="100000" y="60000"/>
                                    </p:animScale>
                                    <p:animScale>
                                      <p:cBhvr>
                                        <p:cTn id="46" dur="166" decel="50000">
                                          <p:stCondLst>
                                            <p:cond delay="676"/>
                                          </p:stCondLst>
                                        </p:cTn>
                                        <p:tgtEl>
                                          <p:spTgt spid="3">
                                            <p:txEl>
                                              <p:pRg st="2" end="2"/>
                                            </p:txEl>
                                          </p:spTgt>
                                        </p:tgtEl>
                                      </p:cBhvr>
                                      <p:to x="100000" y="100000"/>
                                    </p:animScale>
                                    <p:animScale>
                                      <p:cBhvr>
                                        <p:cTn id="47" dur="26">
                                          <p:stCondLst>
                                            <p:cond delay="1312"/>
                                          </p:stCondLst>
                                        </p:cTn>
                                        <p:tgtEl>
                                          <p:spTgt spid="3">
                                            <p:txEl>
                                              <p:pRg st="2" end="2"/>
                                            </p:txEl>
                                          </p:spTgt>
                                        </p:tgtEl>
                                      </p:cBhvr>
                                      <p:to x="100000" y="80000"/>
                                    </p:animScale>
                                    <p:animScale>
                                      <p:cBhvr>
                                        <p:cTn id="48" dur="166" decel="50000">
                                          <p:stCondLst>
                                            <p:cond delay="1338"/>
                                          </p:stCondLst>
                                        </p:cTn>
                                        <p:tgtEl>
                                          <p:spTgt spid="3">
                                            <p:txEl>
                                              <p:pRg st="2" end="2"/>
                                            </p:txEl>
                                          </p:spTgt>
                                        </p:tgtEl>
                                      </p:cBhvr>
                                      <p:to x="100000" y="100000"/>
                                    </p:animScale>
                                    <p:animScale>
                                      <p:cBhvr>
                                        <p:cTn id="49" dur="26">
                                          <p:stCondLst>
                                            <p:cond delay="1642"/>
                                          </p:stCondLst>
                                        </p:cTn>
                                        <p:tgtEl>
                                          <p:spTgt spid="3">
                                            <p:txEl>
                                              <p:pRg st="2" end="2"/>
                                            </p:txEl>
                                          </p:spTgt>
                                        </p:tgtEl>
                                      </p:cBhvr>
                                      <p:to x="100000" y="90000"/>
                                    </p:animScale>
                                    <p:animScale>
                                      <p:cBhvr>
                                        <p:cTn id="50" dur="166" decel="50000">
                                          <p:stCondLst>
                                            <p:cond delay="1668"/>
                                          </p:stCondLst>
                                        </p:cTn>
                                        <p:tgtEl>
                                          <p:spTgt spid="3">
                                            <p:txEl>
                                              <p:pRg st="2" end="2"/>
                                            </p:txEl>
                                          </p:spTgt>
                                        </p:tgtEl>
                                      </p:cBhvr>
                                      <p:to x="100000" y="100000"/>
                                    </p:animScale>
                                    <p:animScale>
                                      <p:cBhvr>
                                        <p:cTn id="51" dur="26">
                                          <p:stCondLst>
                                            <p:cond delay="1808"/>
                                          </p:stCondLst>
                                        </p:cTn>
                                        <p:tgtEl>
                                          <p:spTgt spid="3">
                                            <p:txEl>
                                              <p:pRg st="2" end="2"/>
                                            </p:txEl>
                                          </p:spTgt>
                                        </p:tgtEl>
                                      </p:cBhvr>
                                      <p:to x="100000" y="95000"/>
                                    </p:animScale>
                                    <p:animScale>
                                      <p:cBhvr>
                                        <p:cTn id="52" dur="166" decel="50000">
                                          <p:stCondLst>
                                            <p:cond delay="1834"/>
                                          </p:stCondLst>
                                        </p:cTn>
                                        <p:tgtEl>
                                          <p:spTgt spid="3">
                                            <p:txEl>
                                              <p:pRg st="2" end="2"/>
                                            </p:txEl>
                                          </p:spTgt>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wipe(down)">
                                      <p:cBhvr>
                                        <p:cTn id="55" dur="580">
                                          <p:stCondLst>
                                            <p:cond delay="0"/>
                                          </p:stCondLst>
                                        </p:cTn>
                                        <p:tgtEl>
                                          <p:spTgt spid="3">
                                            <p:txEl>
                                              <p:pRg st="3" end="3"/>
                                            </p:txEl>
                                          </p:spTgt>
                                        </p:tgtEl>
                                      </p:cBhvr>
                                    </p:animEffect>
                                    <p:anim calcmode="lin" valueType="num">
                                      <p:cBhvr>
                                        <p:cTn id="5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1" dur="26">
                                          <p:stCondLst>
                                            <p:cond delay="650"/>
                                          </p:stCondLst>
                                        </p:cTn>
                                        <p:tgtEl>
                                          <p:spTgt spid="3">
                                            <p:txEl>
                                              <p:pRg st="3" end="3"/>
                                            </p:txEl>
                                          </p:spTgt>
                                        </p:tgtEl>
                                      </p:cBhvr>
                                      <p:to x="100000" y="60000"/>
                                    </p:animScale>
                                    <p:animScale>
                                      <p:cBhvr>
                                        <p:cTn id="62" dur="166" decel="50000">
                                          <p:stCondLst>
                                            <p:cond delay="676"/>
                                          </p:stCondLst>
                                        </p:cTn>
                                        <p:tgtEl>
                                          <p:spTgt spid="3">
                                            <p:txEl>
                                              <p:pRg st="3" end="3"/>
                                            </p:txEl>
                                          </p:spTgt>
                                        </p:tgtEl>
                                      </p:cBhvr>
                                      <p:to x="100000" y="100000"/>
                                    </p:animScale>
                                    <p:animScale>
                                      <p:cBhvr>
                                        <p:cTn id="63" dur="26">
                                          <p:stCondLst>
                                            <p:cond delay="1312"/>
                                          </p:stCondLst>
                                        </p:cTn>
                                        <p:tgtEl>
                                          <p:spTgt spid="3">
                                            <p:txEl>
                                              <p:pRg st="3" end="3"/>
                                            </p:txEl>
                                          </p:spTgt>
                                        </p:tgtEl>
                                      </p:cBhvr>
                                      <p:to x="100000" y="80000"/>
                                    </p:animScale>
                                    <p:animScale>
                                      <p:cBhvr>
                                        <p:cTn id="64" dur="166" decel="50000">
                                          <p:stCondLst>
                                            <p:cond delay="1338"/>
                                          </p:stCondLst>
                                        </p:cTn>
                                        <p:tgtEl>
                                          <p:spTgt spid="3">
                                            <p:txEl>
                                              <p:pRg st="3" end="3"/>
                                            </p:txEl>
                                          </p:spTgt>
                                        </p:tgtEl>
                                      </p:cBhvr>
                                      <p:to x="100000" y="100000"/>
                                    </p:animScale>
                                    <p:animScale>
                                      <p:cBhvr>
                                        <p:cTn id="65" dur="26">
                                          <p:stCondLst>
                                            <p:cond delay="1642"/>
                                          </p:stCondLst>
                                        </p:cTn>
                                        <p:tgtEl>
                                          <p:spTgt spid="3">
                                            <p:txEl>
                                              <p:pRg st="3" end="3"/>
                                            </p:txEl>
                                          </p:spTgt>
                                        </p:tgtEl>
                                      </p:cBhvr>
                                      <p:to x="100000" y="90000"/>
                                    </p:animScale>
                                    <p:animScale>
                                      <p:cBhvr>
                                        <p:cTn id="66" dur="166" decel="50000">
                                          <p:stCondLst>
                                            <p:cond delay="1668"/>
                                          </p:stCondLst>
                                        </p:cTn>
                                        <p:tgtEl>
                                          <p:spTgt spid="3">
                                            <p:txEl>
                                              <p:pRg st="3" end="3"/>
                                            </p:txEl>
                                          </p:spTgt>
                                        </p:tgtEl>
                                      </p:cBhvr>
                                      <p:to x="100000" y="100000"/>
                                    </p:animScale>
                                    <p:animScale>
                                      <p:cBhvr>
                                        <p:cTn id="67" dur="26">
                                          <p:stCondLst>
                                            <p:cond delay="1808"/>
                                          </p:stCondLst>
                                        </p:cTn>
                                        <p:tgtEl>
                                          <p:spTgt spid="3">
                                            <p:txEl>
                                              <p:pRg st="3" end="3"/>
                                            </p:txEl>
                                          </p:spTgt>
                                        </p:tgtEl>
                                      </p:cBhvr>
                                      <p:to x="100000" y="95000"/>
                                    </p:animScale>
                                    <p:animScale>
                                      <p:cBhvr>
                                        <p:cTn id="68" dur="166" decel="50000">
                                          <p:stCondLst>
                                            <p:cond delay="1834"/>
                                          </p:stCondLst>
                                        </p:cTn>
                                        <p:tgtEl>
                                          <p:spTgt spid="3">
                                            <p:txEl>
                                              <p:pRg st="3" end="3"/>
                                            </p:txEl>
                                          </p:spTgt>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
                                            <p:txEl>
                                              <p:pRg st="4" end="4"/>
                                            </p:txEl>
                                          </p:spTgt>
                                        </p:tgtEl>
                                        <p:attrNameLst>
                                          <p:attrName>style.visibility</p:attrName>
                                        </p:attrNameLst>
                                      </p:cBhvr>
                                      <p:to>
                                        <p:strVal val="visible"/>
                                      </p:to>
                                    </p:set>
                                    <p:animEffect transition="in" filter="wipe(down)">
                                      <p:cBhvr>
                                        <p:cTn id="71" dur="580">
                                          <p:stCondLst>
                                            <p:cond delay="0"/>
                                          </p:stCondLst>
                                        </p:cTn>
                                        <p:tgtEl>
                                          <p:spTgt spid="3">
                                            <p:txEl>
                                              <p:pRg st="4" end="4"/>
                                            </p:txEl>
                                          </p:spTgt>
                                        </p:tgtEl>
                                      </p:cBhvr>
                                    </p:animEffect>
                                    <p:anim calcmode="lin" valueType="num">
                                      <p:cBhvr>
                                        <p:cTn id="72"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77" dur="26">
                                          <p:stCondLst>
                                            <p:cond delay="650"/>
                                          </p:stCondLst>
                                        </p:cTn>
                                        <p:tgtEl>
                                          <p:spTgt spid="3">
                                            <p:txEl>
                                              <p:pRg st="4" end="4"/>
                                            </p:txEl>
                                          </p:spTgt>
                                        </p:tgtEl>
                                      </p:cBhvr>
                                      <p:to x="100000" y="60000"/>
                                    </p:animScale>
                                    <p:animScale>
                                      <p:cBhvr>
                                        <p:cTn id="78" dur="166" decel="50000">
                                          <p:stCondLst>
                                            <p:cond delay="676"/>
                                          </p:stCondLst>
                                        </p:cTn>
                                        <p:tgtEl>
                                          <p:spTgt spid="3">
                                            <p:txEl>
                                              <p:pRg st="4" end="4"/>
                                            </p:txEl>
                                          </p:spTgt>
                                        </p:tgtEl>
                                      </p:cBhvr>
                                      <p:to x="100000" y="100000"/>
                                    </p:animScale>
                                    <p:animScale>
                                      <p:cBhvr>
                                        <p:cTn id="79" dur="26">
                                          <p:stCondLst>
                                            <p:cond delay="1312"/>
                                          </p:stCondLst>
                                        </p:cTn>
                                        <p:tgtEl>
                                          <p:spTgt spid="3">
                                            <p:txEl>
                                              <p:pRg st="4" end="4"/>
                                            </p:txEl>
                                          </p:spTgt>
                                        </p:tgtEl>
                                      </p:cBhvr>
                                      <p:to x="100000" y="80000"/>
                                    </p:animScale>
                                    <p:animScale>
                                      <p:cBhvr>
                                        <p:cTn id="80" dur="166" decel="50000">
                                          <p:stCondLst>
                                            <p:cond delay="1338"/>
                                          </p:stCondLst>
                                        </p:cTn>
                                        <p:tgtEl>
                                          <p:spTgt spid="3">
                                            <p:txEl>
                                              <p:pRg st="4" end="4"/>
                                            </p:txEl>
                                          </p:spTgt>
                                        </p:tgtEl>
                                      </p:cBhvr>
                                      <p:to x="100000" y="100000"/>
                                    </p:animScale>
                                    <p:animScale>
                                      <p:cBhvr>
                                        <p:cTn id="81" dur="26">
                                          <p:stCondLst>
                                            <p:cond delay="1642"/>
                                          </p:stCondLst>
                                        </p:cTn>
                                        <p:tgtEl>
                                          <p:spTgt spid="3">
                                            <p:txEl>
                                              <p:pRg st="4" end="4"/>
                                            </p:txEl>
                                          </p:spTgt>
                                        </p:tgtEl>
                                      </p:cBhvr>
                                      <p:to x="100000" y="90000"/>
                                    </p:animScale>
                                    <p:animScale>
                                      <p:cBhvr>
                                        <p:cTn id="82" dur="166" decel="50000">
                                          <p:stCondLst>
                                            <p:cond delay="1668"/>
                                          </p:stCondLst>
                                        </p:cTn>
                                        <p:tgtEl>
                                          <p:spTgt spid="3">
                                            <p:txEl>
                                              <p:pRg st="4" end="4"/>
                                            </p:txEl>
                                          </p:spTgt>
                                        </p:tgtEl>
                                      </p:cBhvr>
                                      <p:to x="100000" y="100000"/>
                                    </p:animScale>
                                    <p:animScale>
                                      <p:cBhvr>
                                        <p:cTn id="83" dur="26">
                                          <p:stCondLst>
                                            <p:cond delay="1808"/>
                                          </p:stCondLst>
                                        </p:cTn>
                                        <p:tgtEl>
                                          <p:spTgt spid="3">
                                            <p:txEl>
                                              <p:pRg st="4" end="4"/>
                                            </p:txEl>
                                          </p:spTgt>
                                        </p:tgtEl>
                                      </p:cBhvr>
                                      <p:to x="100000" y="95000"/>
                                    </p:animScale>
                                    <p:animScale>
                                      <p:cBhvr>
                                        <p:cTn id="84" dur="166" decel="50000">
                                          <p:stCondLst>
                                            <p:cond delay="1834"/>
                                          </p:stCondLst>
                                        </p:cTn>
                                        <p:tgtEl>
                                          <p:spTgt spid="3">
                                            <p:txEl>
                                              <p:pRg st="4" end="4"/>
                                            </p:txEl>
                                          </p:spTgt>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3">
                                            <p:txEl>
                                              <p:pRg st="5" end="5"/>
                                            </p:txEl>
                                          </p:spTgt>
                                        </p:tgtEl>
                                        <p:attrNameLst>
                                          <p:attrName>style.visibility</p:attrName>
                                        </p:attrNameLst>
                                      </p:cBhvr>
                                      <p:to>
                                        <p:strVal val="visible"/>
                                      </p:to>
                                    </p:set>
                                    <p:animEffect transition="in" filter="wipe(down)">
                                      <p:cBhvr>
                                        <p:cTn id="87" dur="580">
                                          <p:stCondLst>
                                            <p:cond delay="0"/>
                                          </p:stCondLst>
                                        </p:cTn>
                                        <p:tgtEl>
                                          <p:spTgt spid="3">
                                            <p:txEl>
                                              <p:pRg st="5" end="5"/>
                                            </p:txEl>
                                          </p:spTgt>
                                        </p:tgtEl>
                                      </p:cBhvr>
                                    </p:animEffect>
                                    <p:anim calcmode="lin" valueType="num">
                                      <p:cBhvr>
                                        <p:cTn id="88" dur="1822" tmFilter="0,0; 0.14,0.36; 0.43,0.73; 0.71,0.91; 1.0,1.0">
                                          <p:stCondLst>
                                            <p:cond delay="0"/>
                                          </p:stCondLst>
                                        </p:cTn>
                                        <p:tgtEl>
                                          <p:spTgt spid="3">
                                            <p:txEl>
                                              <p:pRg st="5" end="5"/>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
                                            <p:txEl>
                                              <p:pRg st="5" end="5"/>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
                                            <p:txEl>
                                              <p:pRg st="5" end="5"/>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
                                            <p:txEl>
                                              <p:pRg st="5" end="5"/>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
                                            <p:txEl>
                                              <p:pRg st="5" end="5"/>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3">
                                            <p:txEl>
                                              <p:pRg st="5" end="5"/>
                                            </p:txEl>
                                          </p:spTgt>
                                        </p:tgtEl>
                                      </p:cBhvr>
                                      <p:to x="100000" y="60000"/>
                                    </p:animScale>
                                    <p:animScale>
                                      <p:cBhvr>
                                        <p:cTn id="94" dur="166" decel="50000">
                                          <p:stCondLst>
                                            <p:cond delay="676"/>
                                          </p:stCondLst>
                                        </p:cTn>
                                        <p:tgtEl>
                                          <p:spTgt spid="3">
                                            <p:txEl>
                                              <p:pRg st="5" end="5"/>
                                            </p:txEl>
                                          </p:spTgt>
                                        </p:tgtEl>
                                      </p:cBhvr>
                                      <p:to x="100000" y="100000"/>
                                    </p:animScale>
                                    <p:animScale>
                                      <p:cBhvr>
                                        <p:cTn id="95" dur="26">
                                          <p:stCondLst>
                                            <p:cond delay="1312"/>
                                          </p:stCondLst>
                                        </p:cTn>
                                        <p:tgtEl>
                                          <p:spTgt spid="3">
                                            <p:txEl>
                                              <p:pRg st="5" end="5"/>
                                            </p:txEl>
                                          </p:spTgt>
                                        </p:tgtEl>
                                      </p:cBhvr>
                                      <p:to x="100000" y="80000"/>
                                    </p:animScale>
                                    <p:animScale>
                                      <p:cBhvr>
                                        <p:cTn id="96" dur="166" decel="50000">
                                          <p:stCondLst>
                                            <p:cond delay="1338"/>
                                          </p:stCondLst>
                                        </p:cTn>
                                        <p:tgtEl>
                                          <p:spTgt spid="3">
                                            <p:txEl>
                                              <p:pRg st="5" end="5"/>
                                            </p:txEl>
                                          </p:spTgt>
                                        </p:tgtEl>
                                      </p:cBhvr>
                                      <p:to x="100000" y="100000"/>
                                    </p:animScale>
                                    <p:animScale>
                                      <p:cBhvr>
                                        <p:cTn id="97" dur="26">
                                          <p:stCondLst>
                                            <p:cond delay="1642"/>
                                          </p:stCondLst>
                                        </p:cTn>
                                        <p:tgtEl>
                                          <p:spTgt spid="3">
                                            <p:txEl>
                                              <p:pRg st="5" end="5"/>
                                            </p:txEl>
                                          </p:spTgt>
                                        </p:tgtEl>
                                      </p:cBhvr>
                                      <p:to x="100000" y="90000"/>
                                    </p:animScale>
                                    <p:animScale>
                                      <p:cBhvr>
                                        <p:cTn id="98" dur="166" decel="50000">
                                          <p:stCondLst>
                                            <p:cond delay="1668"/>
                                          </p:stCondLst>
                                        </p:cTn>
                                        <p:tgtEl>
                                          <p:spTgt spid="3">
                                            <p:txEl>
                                              <p:pRg st="5" end="5"/>
                                            </p:txEl>
                                          </p:spTgt>
                                        </p:tgtEl>
                                      </p:cBhvr>
                                      <p:to x="100000" y="100000"/>
                                    </p:animScale>
                                    <p:animScale>
                                      <p:cBhvr>
                                        <p:cTn id="99" dur="26">
                                          <p:stCondLst>
                                            <p:cond delay="1808"/>
                                          </p:stCondLst>
                                        </p:cTn>
                                        <p:tgtEl>
                                          <p:spTgt spid="3">
                                            <p:txEl>
                                              <p:pRg st="5" end="5"/>
                                            </p:txEl>
                                          </p:spTgt>
                                        </p:tgtEl>
                                      </p:cBhvr>
                                      <p:to x="100000" y="95000"/>
                                    </p:animScale>
                                    <p:animScale>
                                      <p:cBhvr>
                                        <p:cTn id="100" dur="166" decel="50000">
                                          <p:stCondLst>
                                            <p:cond delay="1834"/>
                                          </p:stCondLst>
                                        </p:cTn>
                                        <p:tgtEl>
                                          <p:spTgt spid="3">
                                            <p:txEl>
                                              <p:pRg st="5" end="5"/>
                                            </p:txEl>
                                          </p:spTgt>
                                        </p:tgtEl>
                                      </p:cBhvr>
                                      <p:to x="100000" y="100000"/>
                                    </p:animScale>
                                  </p:childTnLst>
                                </p:cTn>
                              </p:par>
                              <p:par>
                                <p:cTn id="101" presetID="26" presetClass="entr" presetSubtype="0" fill="hold" nodeType="withEffect">
                                  <p:stCondLst>
                                    <p:cond delay="0"/>
                                  </p:stCondLst>
                                  <p:childTnLst>
                                    <p:set>
                                      <p:cBhvr>
                                        <p:cTn id="102" dur="1" fill="hold">
                                          <p:stCondLst>
                                            <p:cond delay="0"/>
                                          </p:stCondLst>
                                        </p:cTn>
                                        <p:tgtEl>
                                          <p:spTgt spid="3">
                                            <p:txEl>
                                              <p:pRg st="6" end="6"/>
                                            </p:txEl>
                                          </p:spTgt>
                                        </p:tgtEl>
                                        <p:attrNameLst>
                                          <p:attrName>style.visibility</p:attrName>
                                        </p:attrNameLst>
                                      </p:cBhvr>
                                      <p:to>
                                        <p:strVal val="visible"/>
                                      </p:to>
                                    </p:set>
                                    <p:animEffect transition="in" filter="wipe(down)">
                                      <p:cBhvr>
                                        <p:cTn id="103" dur="580">
                                          <p:stCondLst>
                                            <p:cond delay="0"/>
                                          </p:stCondLst>
                                        </p:cTn>
                                        <p:tgtEl>
                                          <p:spTgt spid="3">
                                            <p:txEl>
                                              <p:pRg st="6" end="6"/>
                                            </p:txEl>
                                          </p:spTgt>
                                        </p:tgtEl>
                                      </p:cBhvr>
                                    </p:animEffect>
                                    <p:anim calcmode="lin" valueType="num">
                                      <p:cBhvr>
                                        <p:cTn id="104" dur="1822"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05" dur="664"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06" dur="664" tmFilter="0, 0; 0.125,0.2665; 0.25,0.4; 0.375,0.465; 0.5,0.5;  0.625,0.535; 0.75,0.6; 0.875,0.7335; 1,1">
                                          <p:stCondLst>
                                            <p:cond delay="664"/>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07" dur="332" tmFilter="0, 0; 0.125,0.2665; 0.25,0.4; 0.375,0.465; 0.5,0.5;  0.625,0.535; 0.75,0.6; 0.875,0.7335; 1,1">
                                          <p:stCondLst>
                                            <p:cond delay="1324"/>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08" dur="164" tmFilter="0, 0; 0.125,0.2665; 0.25,0.4; 0.375,0.465; 0.5,0.5;  0.625,0.535; 0.75,0.6; 0.875,0.7335; 1,1">
                                          <p:stCondLst>
                                            <p:cond delay="1656"/>
                                          </p:stCondLst>
                                        </p:cTn>
                                        <p:tgtEl>
                                          <p:spTgt spid="3">
                                            <p:txEl>
                                              <p:pRg st="6" end="6"/>
                                            </p:txEl>
                                          </p:spTgt>
                                        </p:tgtEl>
                                        <p:attrNameLst>
                                          <p:attrName>ppt_y</p:attrName>
                                        </p:attrNameLst>
                                      </p:cBhvr>
                                      <p:tavLst>
                                        <p:tav tm="0" fmla="#ppt_y-sin(pi*$)/81">
                                          <p:val>
                                            <p:fltVal val="0"/>
                                          </p:val>
                                        </p:tav>
                                        <p:tav tm="100000">
                                          <p:val>
                                            <p:fltVal val="1"/>
                                          </p:val>
                                        </p:tav>
                                      </p:tavLst>
                                    </p:anim>
                                    <p:animScale>
                                      <p:cBhvr>
                                        <p:cTn id="109" dur="26">
                                          <p:stCondLst>
                                            <p:cond delay="650"/>
                                          </p:stCondLst>
                                        </p:cTn>
                                        <p:tgtEl>
                                          <p:spTgt spid="3">
                                            <p:txEl>
                                              <p:pRg st="6" end="6"/>
                                            </p:txEl>
                                          </p:spTgt>
                                        </p:tgtEl>
                                      </p:cBhvr>
                                      <p:to x="100000" y="60000"/>
                                    </p:animScale>
                                    <p:animScale>
                                      <p:cBhvr>
                                        <p:cTn id="110" dur="166" decel="50000">
                                          <p:stCondLst>
                                            <p:cond delay="676"/>
                                          </p:stCondLst>
                                        </p:cTn>
                                        <p:tgtEl>
                                          <p:spTgt spid="3">
                                            <p:txEl>
                                              <p:pRg st="6" end="6"/>
                                            </p:txEl>
                                          </p:spTgt>
                                        </p:tgtEl>
                                      </p:cBhvr>
                                      <p:to x="100000" y="100000"/>
                                    </p:animScale>
                                    <p:animScale>
                                      <p:cBhvr>
                                        <p:cTn id="111" dur="26">
                                          <p:stCondLst>
                                            <p:cond delay="1312"/>
                                          </p:stCondLst>
                                        </p:cTn>
                                        <p:tgtEl>
                                          <p:spTgt spid="3">
                                            <p:txEl>
                                              <p:pRg st="6" end="6"/>
                                            </p:txEl>
                                          </p:spTgt>
                                        </p:tgtEl>
                                      </p:cBhvr>
                                      <p:to x="100000" y="80000"/>
                                    </p:animScale>
                                    <p:animScale>
                                      <p:cBhvr>
                                        <p:cTn id="112" dur="166" decel="50000">
                                          <p:stCondLst>
                                            <p:cond delay="1338"/>
                                          </p:stCondLst>
                                        </p:cTn>
                                        <p:tgtEl>
                                          <p:spTgt spid="3">
                                            <p:txEl>
                                              <p:pRg st="6" end="6"/>
                                            </p:txEl>
                                          </p:spTgt>
                                        </p:tgtEl>
                                      </p:cBhvr>
                                      <p:to x="100000" y="100000"/>
                                    </p:animScale>
                                    <p:animScale>
                                      <p:cBhvr>
                                        <p:cTn id="113" dur="26">
                                          <p:stCondLst>
                                            <p:cond delay="1642"/>
                                          </p:stCondLst>
                                        </p:cTn>
                                        <p:tgtEl>
                                          <p:spTgt spid="3">
                                            <p:txEl>
                                              <p:pRg st="6" end="6"/>
                                            </p:txEl>
                                          </p:spTgt>
                                        </p:tgtEl>
                                      </p:cBhvr>
                                      <p:to x="100000" y="90000"/>
                                    </p:animScale>
                                    <p:animScale>
                                      <p:cBhvr>
                                        <p:cTn id="114" dur="166" decel="50000">
                                          <p:stCondLst>
                                            <p:cond delay="1668"/>
                                          </p:stCondLst>
                                        </p:cTn>
                                        <p:tgtEl>
                                          <p:spTgt spid="3">
                                            <p:txEl>
                                              <p:pRg st="6" end="6"/>
                                            </p:txEl>
                                          </p:spTgt>
                                        </p:tgtEl>
                                      </p:cBhvr>
                                      <p:to x="100000" y="100000"/>
                                    </p:animScale>
                                    <p:animScale>
                                      <p:cBhvr>
                                        <p:cTn id="115" dur="26">
                                          <p:stCondLst>
                                            <p:cond delay="1808"/>
                                          </p:stCondLst>
                                        </p:cTn>
                                        <p:tgtEl>
                                          <p:spTgt spid="3">
                                            <p:txEl>
                                              <p:pRg st="6" end="6"/>
                                            </p:txEl>
                                          </p:spTgt>
                                        </p:tgtEl>
                                      </p:cBhvr>
                                      <p:to x="100000" y="95000"/>
                                    </p:animScale>
                                    <p:animScale>
                                      <p:cBhvr>
                                        <p:cTn id="116" dur="166" decel="50000">
                                          <p:stCondLst>
                                            <p:cond delay="1834"/>
                                          </p:stCondLst>
                                        </p:cTn>
                                        <p:tgtEl>
                                          <p:spTgt spid="3">
                                            <p:txEl>
                                              <p:pRg st="6" end="6"/>
                                            </p:txEl>
                                          </p:spTgt>
                                        </p:tgtEl>
                                      </p:cBhvr>
                                      <p:to x="100000" y="100000"/>
                                    </p:animScale>
                                  </p:childTnLst>
                                </p:cTn>
                              </p:par>
                              <p:par>
                                <p:cTn id="117" presetID="26" presetClass="entr" presetSubtype="0" fill="hold" nodeType="withEffect">
                                  <p:stCondLst>
                                    <p:cond delay="0"/>
                                  </p:stCondLst>
                                  <p:childTnLst>
                                    <p:set>
                                      <p:cBhvr>
                                        <p:cTn id="118" dur="1" fill="hold">
                                          <p:stCondLst>
                                            <p:cond delay="0"/>
                                          </p:stCondLst>
                                        </p:cTn>
                                        <p:tgtEl>
                                          <p:spTgt spid="3">
                                            <p:txEl>
                                              <p:pRg st="7" end="7"/>
                                            </p:txEl>
                                          </p:spTgt>
                                        </p:tgtEl>
                                        <p:attrNameLst>
                                          <p:attrName>style.visibility</p:attrName>
                                        </p:attrNameLst>
                                      </p:cBhvr>
                                      <p:to>
                                        <p:strVal val="visible"/>
                                      </p:to>
                                    </p:set>
                                    <p:animEffect transition="in" filter="wipe(down)">
                                      <p:cBhvr>
                                        <p:cTn id="119" dur="580">
                                          <p:stCondLst>
                                            <p:cond delay="0"/>
                                          </p:stCondLst>
                                        </p:cTn>
                                        <p:tgtEl>
                                          <p:spTgt spid="3">
                                            <p:txEl>
                                              <p:pRg st="7" end="7"/>
                                            </p:txEl>
                                          </p:spTgt>
                                        </p:tgtEl>
                                      </p:cBhvr>
                                    </p:animEffect>
                                    <p:anim calcmode="lin" valueType="num">
                                      <p:cBhvr>
                                        <p:cTn id="120" dur="1822" tmFilter="0,0; 0.14,0.36; 0.43,0.73; 0.71,0.91; 1.0,1.0">
                                          <p:stCondLst>
                                            <p:cond delay="0"/>
                                          </p:stCondLst>
                                        </p:cTn>
                                        <p:tgtEl>
                                          <p:spTgt spid="3">
                                            <p:txEl>
                                              <p:pRg st="7" end="7"/>
                                            </p:txEl>
                                          </p:spTgt>
                                        </p:tgtEl>
                                        <p:attrNameLst>
                                          <p:attrName>ppt_x</p:attrName>
                                        </p:attrNameLst>
                                      </p:cBhvr>
                                      <p:tavLst>
                                        <p:tav tm="0">
                                          <p:val>
                                            <p:strVal val="#ppt_x-0.25"/>
                                          </p:val>
                                        </p:tav>
                                        <p:tav tm="100000">
                                          <p:val>
                                            <p:strVal val="#ppt_x"/>
                                          </p:val>
                                        </p:tav>
                                      </p:tavLst>
                                    </p:anim>
                                    <p:anim calcmode="lin" valueType="num">
                                      <p:cBhvr>
                                        <p:cTn id="121" dur="664" tmFilter="0.0,0.0; 0.25,0.07; 0.50,0.2; 0.75,0.467; 1.0,1.0">
                                          <p:stCondLst>
                                            <p:cond delay="0"/>
                                          </p:stCondLst>
                                        </p:cTn>
                                        <p:tgtEl>
                                          <p:spTgt spid="3">
                                            <p:txEl>
                                              <p:pRg st="7" end="7"/>
                                            </p:txEl>
                                          </p:spTgt>
                                        </p:tgtEl>
                                        <p:attrNameLst>
                                          <p:attrName>ppt_y</p:attrName>
                                        </p:attrNameLst>
                                      </p:cBhvr>
                                      <p:tavLst>
                                        <p:tav tm="0" fmla="#ppt_y-sin(pi*$)/3">
                                          <p:val>
                                            <p:fltVal val="0.5"/>
                                          </p:val>
                                        </p:tav>
                                        <p:tav tm="100000">
                                          <p:val>
                                            <p:fltVal val="1"/>
                                          </p:val>
                                        </p:tav>
                                      </p:tavLst>
                                    </p:anim>
                                    <p:anim calcmode="lin" valueType="num">
                                      <p:cBhvr>
                                        <p:cTn id="122" dur="664" tmFilter="0, 0; 0.125,0.2665; 0.25,0.4; 0.375,0.465; 0.5,0.5;  0.625,0.535; 0.75,0.6; 0.875,0.7335; 1,1">
                                          <p:stCondLst>
                                            <p:cond delay="664"/>
                                          </p:stCondLst>
                                        </p:cTn>
                                        <p:tgtEl>
                                          <p:spTgt spid="3">
                                            <p:txEl>
                                              <p:pRg st="7" end="7"/>
                                            </p:txEl>
                                          </p:spTgt>
                                        </p:tgtEl>
                                        <p:attrNameLst>
                                          <p:attrName>ppt_y</p:attrName>
                                        </p:attrNameLst>
                                      </p:cBhvr>
                                      <p:tavLst>
                                        <p:tav tm="0" fmla="#ppt_y-sin(pi*$)/9">
                                          <p:val>
                                            <p:fltVal val="0"/>
                                          </p:val>
                                        </p:tav>
                                        <p:tav tm="100000">
                                          <p:val>
                                            <p:fltVal val="1"/>
                                          </p:val>
                                        </p:tav>
                                      </p:tavLst>
                                    </p:anim>
                                    <p:anim calcmode="lin" valueType="num">
                                      <p:cBhvr>
                                        <p:cTn id="123" dur="332" tmFilter="0, 0; 0.125,0.2665; 0.25,0.4; 0.375,0.465; 0.5,0.5;  0.625,0.535; 0.75,0.6; 0.875,0.7335; 1,1">
                                          <p:stCondLst>
                                            <p:cond delay="1324"/>
                                          </p:stCondLst>
                                        </p:cTn>
                                        <p:tgtEl>
                                          <p:spTgt spid="3">
                                            <p:txEl>
                                              <p:pRg st="7" end="7"/>
                                            </p:txEl>
                                          </p:spTgt>
                                        </p:tgtEl>
                                        <p:attrNameLst>
                                          <p:attrName>ppt_y</p:attrName>
                                        </p:attrNameLst>
                                      </p:cBhvr>
                                      <p:tavLst>
                                        <p:tav tm="0" fmla="#ppt_y-sin(pi*$)/27">
                                          <p:val>
                                            <p:fltVal val="0"/>
                                          </p:val>
                                        </p:tav>
                                        <p:tav tm="100000">
                                          <p:val>
                                            <p:fltVal val="1"/>
                                          </p:val>
                                        </p:tav>
                                      </p:tavLst>
                                    </p:anim>
                                    <p:anim calcmode="lin" valueType="num">
                                      <p:cBhvr>
                                        <p:cTn id="124" dur="164" tmFilter="0, 0; 0.125,0.2665; 0.25,0.4; 0.375,0.465; 0.5,0.5;  0.625,0.535; 0.75,0.6; 0.875,0.7335; 1,1">
                                          <p:stCondLst>
                                            <p:cond delay="1656"/>
                                          </p:stCondLst>
                                        </p:cTn>
                                        <p:tgtEl>
                                          <p:spTgt spid="3">
                                            <p:txEl>
                                              <p:pRg st="7" end="7"/>
                                            </p:txEl>
                                          </p:spTgt>
                                        </p:tgtEl>
                                        <p:attrNameLst>
                                          <p:attrName>ppt_y</p:attrName>
                                        </p:attrNameLst>
                                      </p:cBhvr>
                                      <p:tavLst>
                                        <p:tav tm="0" fmla="#ppt_y-sin(pi*$)/81">
                                          <p:val>
                                            <p:fltVal val="0"/>
                                          </p:val>
                                        </p:tav>
                                        <p:tav tm="100000">
                                          <p:val>
                                            <p:fltVal val="1"/>
                                          </p:val>
                                        </p:tav>
                                      </p:tavLst>
                                    </p:anim>
                                    <p:animScale>
                                      <p:cBhvr>
                                        <p:cTn id="125" dur="26">
                                          <p:stCondLst>
                                            <p:cond delay="650"/>
                                          </p:stCondLst>
                                        </p:cTn>
                                        <p:tgtEl>
                                          <p:spTgt spid="3">
                                            <p:txEl>
                                              <p:pRg st="7" end="7"/>
                                            </p:txEl>
                                          </p:spTgt>
                                        </p:tgtEl>
                                      </p:cBhvr>
                                      <p:to x="100000" y="60000"/>
                                    </p:animScale>
                                    <p:animScale>
                                      <p:cBhvr>
                                        <p:cTn id="126" dur="166" decel="50000">
                                          <p:stCondLst>
                                            <p:cond delay="676"/>
                                          </p:stCondLst>
                                        </p:cTn>
                                        <p:tgtEl>
                                          <p:spTgt spid="3">
                                            <p:txEl>
                                              <p:pRg st="7" end="7"/>
                                            </p:txEl>
                                          </p:spTgt>
                                        </p:tgtEl>
                                      </p:cBhvr>
                                      <p:to x="100000" y="100000"/>
                                    </p:animScale>
                                    <p:animScale>
                                      <p:cBhvr>
                                        <p:cTn id="127" dur="26">
                                          <p:stCondLst>
                                            <p:cond delay="1312"/>
                                          </p:stCondLst>
                                        </p:cTn>
                                        <p:tgtEl>
                                          <p:spTgt spid="3">
                                            <p:txEl>
                                              <p:pRg st="7" end="7"/>
                                            </p:txEl>
                                          </p:spTgt>
                                        </p:tgtEl>
                                      </p:cBhvr>
                                      <p:to x="100000" y="80000"/>
                                    </p:animScale>
                                    <p:animScale>
                                      <p:cBhvr>
                                        <p:cTn id="128" dur="166" decel="50000">
                                          <p:stCondLst>
                                            <p:cond delay="1338"/>
                                          </p:stCondLst>
                                        </p:cTn>
                                        <p:tgtEl>
                                          <p:spTgt spid="3">
                                            <p:txEl>
                                              <p:pRg st="7" end="7"/>
                                            </p:txEl>
                                          </p:spTgt>
                                        </p:tgtEl>
                                      </p:cBhvr>
                                      <p:to x="100000" y="100000"/>
                                    </p:animScale>
                                    <p:animScale>
                                      <p:cBhvr>
                                        <p:cTn id="129" dur="26">
                                          <p:stCondLst>
                                            <p:cond delay="1642"/>
                                          </p:stCondLst>
                                        </p:cTn>
                                        <p:tgtEl>
                                          <p:spTgt spid="3">
                                            <p:txEl>
                                              <p:pRg st="7" end="7"/>
                                            </p:txEl>
                                          </p:spTgt>
                                        </p:tgtEl>
                                      </p:cBhvr>
                                      <p:to x="100000" y="90000"/>
                                    </p:animScale>
                                    <p:animScale>
                                      <p:cBhvr>
                                        <p:cTn id="130" dur="166" decel="50000">
                                          <p:stCondLst>
                                            <p:cond delay="1668"/>
                                          </p:stCondLst>
                                        </p:cTn>
                                        <p:tgtEl>
                                          <p:spTgt spid="3">
                                            <p:txEl>
                                              <p:pRg st="7" end="7"/>
                                            </p:txEl>
                                          </p:spTgt>
                                        </p:tgtEl>
                                      </p:cBhvr>
                                      <p:to x="100000" y="100000"/>
                                    </p:animScale>
                                    <p:animScale>
                                      <p:cBhvr>
                                        <p:cTn id="131" dur="26">
                                          <p:stCondLst>
                                            <p:cond delay="1808"/>
                                          </p:stCondLst>
                                        </p:cTn>
                                        <p:tgtEl>
                                          <p:spTgt spid="3">
                                            <p:txEl>
                                              <p:pRg st="7" end="7"/>
                                            </p:txEl>
                                          </p:spTgt>
                                        </p:tgtEl>
                                      </p:cBhvr>
                                      <p:to x="100000" y="95000"/>
                                    </p:animScale>
                                    <p:animScale>
                                      <p:cBhvr>
                                        <p:cTn id="132" dur="166" decel="50000">
                                          <p:stCondLst>
                                            <p:cond delay="1834"/>
                                          </p:stCondLst>
                                        </p:cTn>
                                        <p:tgtEl>
                                          <p:spTgt spid="3">
                                            <p:txEl>
                                              <p:pRg st="7" end="7"/>
                                            </p:txEl>
                                          </p:spTgt>
                                        </p:tgtEl>
                                      </p:cBhvr>
                                      <p:to x="100000" y="100000"/>
                                    </p:animScale>
                                  </p:childTnLst>
                                </p:cTn>
                              </p:par>
                              <p:par>
                                <p:cTn id="133" presetID="26" presetClass="entr" presetSubtype="0" fill="hold" nodeType="withEffect">
                                  <p:stCondLst>
                                    <p:cond delay="0"/>
                                  </p:stCondLst>
                                  <p:childTnLst>
                                    <p:set>
                                      <p:cBhvr>
                                        <p:cTn id="134" dur="1" fill="hold">
                                          <p:stCondLst>
                                            <p:cond delay="0"/>
                                          </p:stCondLst>
                                        </p:cTn>
                                        <p:tgtEl>
                                          <p:spTgt spid="3">
                                            <p:txEl>
                                              <p:pRg st="8" end="8"/>
                                            </p:txEl>
                                          </p:spTgt>
                                        </p:tgtEl>
                                        <p:attrNameLst>
                                          <p:attrName>style.visibility</p:attrName>
                                        </p:attrNameLst>
                                      </p:cBhvr>
                                      <p:to>
                                        <p:strVal val="visible"/>
                                      </p:to>
                                    </p:set>
                                    <p:animEffect transition="in" filter="wipe(down)">
                                      <p:cBhvr>
                                        <p:cTn id="135" dur="580">
                                          <p:stCondLst>
                                            <p:cond delay="0"/>
                                          </p:stCondLst>
                                        </p:cTn>
                                        <p:tgtEl>
                                          <p:spTgt spid="3">
                                            <p:txEl>
                                              <p:pRg st="8" end="8"/>
                                            </p:txEl>
                                          </p:spTgt>
                                        </p:tgtEl>
                                      </p:cBhvr>
                                    </p:animEffect>
                                    <p:anim calcmode="lin" valueType="num">
                                      <p:cBhvr>
                                        <p:cTn id="136" dur="1822" tmFilter="0,0; 0.14,0.36; 0.43,0.73; 0.71,0.91; 1.0,1.0">
                                          <p:stCondLst>
                                            <p:cond delay="0"/>
                                          </p:stCondLst>
                                        </p:cTn>
                                        <p:tgtEl>
                                          <p:spTgt spid="3">
                                            <p:txEl>
                                              <p:pRg st="8" end="8"/>
                                            </p:txEl>
                                          </p:spTgt>
                                        </p:tgtEl>
                                        <p:attrNameLst>
                                          <p:attrName>ppt_x</p:attrName>
                                        </p:attrNameLst>
                                      </p:cBhvr>
                                      <p:tavLst>
                                        <p:tav tm="0">
                                          <p:val>
                                            <p:strVal val="#ppt_x-0.25"/>
                                          </p:val>
                                        </p:tav>
                                        <p:tav tm="100000">
                                          <p:val>
                                            <p:strVal val="#ppt_x"/>
                                          </p:val>
                                        </p:tav>
                                      </p:tavLst>
                                    </p:anim>
                                    <p:anim calcmode="lin" valueType="num">
                                      <p:cBhvr>
                                        <p:cTn id="137" dur="664" tmFilter="0.0,0.0; 0.25,0.07; 0.50,0.2; 0.75,0.467; 1.0,1.0">
                                          <p:stCondLst>
                                            <p:cond delay="0"/>
                                          </p:stCondLst>
                                        </p:cTn>
                                        <p:tgtEl>
                                          <p:spTgt spid="3">
                                            <p:txEl>
                                              <p:pRg st="8" end="8"/>
                                            </p:txEl>
                                          </p:spTgt>
                                        </p:tgtEl>
                                        <p:attrNameLst>
                                          <p:attrName>ppt_y</p:attrName>
                                        </p:attrNameLst>
                                      </p:cBhvr>
                                      <p:tavLst>
                                        <p:tav tm="0" fmla="#ppt_y-sin(pi*$)/3">
                                          <p:val>
                                            <p:fltVal val="0.5"/>
                                          </p:val>
                                        </p:tav>
                                        <p:tav tm="100000">
                                          <p:val>
                                            <p:fltVal val="1"/>
                                          </p:val>
                                        </p:tav>
                                      </p:tavLst>
                                    </p:anim>
                                    <p:anim calcmode="lin" valueType="num">
                                      <p:cBhvr>
                                        <p:cTn id="138" dur="664" tmFilter="0, 0; 0.125,0.2665; 0.25,0.4; 0.375,0.465; 0.5,0.5;  0.625,0.535; 0.75,0.6; 0.875,0.7335; 1,1">
                                          <p:stCondLst>
                                            <p:cond delay="664"/>
                                          </p:stCondLst>
                                        </p:cTn>
                                        <p:tgtEl>
                                          <p:spTgt spid="3">
                                            <p:txEl>
                                              <p:pRg st="8" end="8"/>
                                            </p:txEl>
                                          </p:spTgt>
                                        </p:tgtEl>
                                        <p:attrNameLst>
                                          <p:attrName>ppt_y</p:attrName>
                                        </p:attrNameLst>
                                      </p:cBhvr>
                                      <p:tavLst>
                                        <p:tav tm="0" fmla="#ppt_y-sin(pi*$)/9">
                                          <p:val>
                                            <p:fltVal val="0"/>
                                          </p:val>
                                        </p:tav>
                                        <p:tav tm="100000">
                                          <p:val>
                                            <p:fltVal val="1"/>
                                          </p:val>
                                        </p:tav>
                                      </p:tavLst>
                                    </p:anim>
                                    <p:anim calcmode="lin" valueType="num">
                                      <p:cBhvr>
                                        <p:cTn id="139" dur="332" tmFilter="0, 0; 0.125,0.2665; 0.25,0.4; 0.375,0.465; 0.5,0.5;  0.625,0.535; 0.75,0.6; 0.875,0.7335; 1,1">
                                          <p:stCondLst>
                                            <p:cond delay="1324"/>
                                          </p:stCondLst>
                                        </p:cTn>
                                        <p:tgtEl>
                                          <p:spTgt spid="3">
                                            <p:txEl>
                                              <p:pRg st="8" end="8"/>
                                            </p:txEl>
                                          </p:spTgt>
                                        </p:tgtEl>
                                        <p:attrNameLst>
                                          <p:attrName>ppt_y</p:attrName>
                                        </p:attrNameLst>
                                      </p:cBhvr>
                                      <p:tavLst>
                                        <p:tav tm="0" fmla="#ppt_y-sin(pi*$)/27">
                                          <p:val>
                                            <p:fltVal val="0"/>
                                          </p:val>
                                        </p:tav>
                                        <p:tav tm="100000">
                                          <p:val>
                                            <p:fltVal val="1"/>
                                          </p:val>
                                        </p:tav>
                                      </p:tavLst>
                                    </p:anim>
                                    <p:anim calcmode="lin" valueType="num">
                                      <p:cBhvr>
                                        <p:cTn id="140" dur="164" tmFilter="0, 0; 0.125,0.2665; 0.25,0.4; 0.375,0.465; 0.5,0.5;  0.625,0.535; 0.75,0.6; 0.875,0.7335; 1,1">
                                          <p:stCondLst>
                                            <p:cond delay="1656"/>
                                          </p:stCondLst>
                                        </p:cTn>
                                        <p:tgtEl>
                                          <p:spTgt spid="3">
                                            <p:txEl>
                                              <p:pRg st="8" end="8"/>
                                            </p:txEl>
                                          </p:spTgt>
                                        </p:tgtEl>
                                        <p:attrNameLst>
                                          <p:attrName>ppt_y</p:attrName>
                                        </p:attrNameLst>
                                      </p:cBhvr>
                                      <p:tavLst>
                                        <p:tav tm="0" fmla="#ppt_y-sin(pi*$)/81">
                                          <p:val>
                                            <p:fltVal val="0"/>
                                          </p:val>
                                        </p:tav>
                                        <p:tav tm="100000">
                                          <p:val>
                                            <p:fltVal val="1"/>
                                          </p:val>
                                        </p:tav>
                                      </p:tavLst>
                                    </p:anim>
                                    <p:animScale>
                                      <p:cBhvr>
                                        <p:cTn id="141" dur="26">
                                          <p:stCondLst>
                                            <p:cond delay="650"/>
                                          </p:stCondLst>
                                        </p:cTn>
                                        <p:tgtEl>
                                          <p:spTgt spid="3">
                                            <p:txEl>
                                              <p:pRg st="8" end="8"/>
                                            </p:txEl>
                                          </p:spTgt>
                                        </p:tgtEl>
                                      </p:cBhvr>
                                      <p:to x="100000" y="60000"/>
                                    </p:animScale>
                                    <p:animScale>
                                      <p:cBhvr>
                                        <p:cTn id="142" dur="166" decel="50000">
                                          <p:stCondLst>
                                            <p:cond delay="676"/>
                                          </p:stCondLst>
                                        </p:cTn>
                                        <p:tgtEl>
                                          <p:spTgt spid="3">
                                            <p:txEl>
                                              <p:pRg st="8" end="8"/>
                                            </p:txEl>
                                          </p:spTgt>
                                        </p:tgtEl>
                                      </p:cBhvr>
                                      <p:to x="100000" y="100000"/>
                                    </p:animScale>
                                    <p:animScale>
                                      <p:cBhvr>
                                        <p:cTn id="143" dur="26">
                                          <p:stCondLst>
                                            <p:cond delay="1312"/>
                                          </p:stCondLst>
                                        </p:cTn>
                                        <p:tgtEl>
                                          <p:spTgt spid="3">
                                            <p:txEl>
                                              <p:pRg st="8" end="8"/>
                                            </p:txEl>
                                          </p:spTgt>
                                        </p:tgtEl>
                                      </p:cBhvr>
                                      <p:to x="100000" y="80000"/>
                                    </p:animScale>
                                    <p:animScale>
                                      <p:cBhvr>
                                        <p:cTn id="144" dur="166" decel="50000">
                                          <p:stCondLst>
                                            <p:cond delay="1338"/>
                                          </p:stCondLst>
                                        </p:cTn>
                                        <p:tgtEl>
                                          <p:spTgt spid="3">
                                            <p:txEl>
                                              <p:pRg st="8" end="8"/>
                                            </p:txEl>
                                          </p:spTgt>
                                        </p:tgtEl>
                                      </p:cBhvr>
                                      <p:to x="100000" y="100000"/>
                                    </p:animScale>
                                    <p:animScale>
                                      <p:cBhvr>
                                        <p:cTn id="145" dur="26">
                                          <p:stCondLst>
                                            <p:cond delay="1642"/>
                                          </p:stCondLst>
                                        </p:cTn>
                                        <p:tgtEl>
                                          <p:spTgt spid="3">
                                            <p:txEl>
                                              <p:pRg st="8" end="8"/>
                                            </p:txEl>
                                          </p:spTgt>
                                        </p:tgtEl>
                                      </p:cBhvr>
                                      <p:to x="100000" y="90000"/>
                                    </p:animScale>
                                    <p:animScale>
                                      <p:cBhvr>
                                        <p:cTn id="146" dur="166" decel="50000">
                                          <p:stCondLst>
                                            <p:cond delay="1668"/>
                                          </p:stCondLst>
                                        </p:cTn>
                                        <p:tgtEl>
                                          <p:spTgt spid="3">
                                            <p:txEl>
                                              <p:pRg st="8" end="8"/>
                                            </p:txEl>
                                          </p:spTgt>
                                        </p:tgtEl>
                                      </p:cBhvr>
                                      <p:to x="100000" y="100000"/>
                                    </p:animScale>
                                    <p:animScale>
                                      <p:cBhvr>
                                        <p:cTn id="147" dur="26">
                                          <p:stCondLst>
                                            <p:cond delay="1808"/>
                                          </p:stCondLst>
                                        </p:cTn>
                                        <p:tgtEl>
                                          <p:spTgt spid="3">
                                            <p:txEl>
                                              <p:pRg st="8" end="8"/>
                                            </p:txEl>
                                          </p:spTgt>
                                        </p:tgtEl>
                                      </p:cBhvr>
                                      <p:to x="100000" y="95000"/>
                                    </p:animScale>
                                    <p:animScale>
                                      <p:cBhvr>
                                        <p:cTn id="148" dur="166" decel="50000">
                                          <p:stCondLst>
                                            <p:cond delay="1834"/>
                                          </p:stCondLst>
                                        </p:cTn>
                                        <p:tgtEl>
                                          <p:spTgt spid="3">
                                            <p:txEl>
                                              <p:pRg st="8" end="8"/>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C00000"/>
                </a:solidFill>
                <a:latin typeface="Arial Black"/>
              </a:rPr>
              <a:t>Now Dogs!!!!</a:t>
            </a:r>
            <a:endParaRPr lang="en-US">
              <a:solidFill>
                <a:srgbClr val="C00000"/>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4" action="ppaction://hlinksldjump"/>
              </a:rPr>
              <a:t>HOME</a:t>
            </a:r>
            <a:endParaRPr lang="en-US">
              <a:hlinkClick r:id="rId5"/>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0"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pic>
        <p:nvPicPr>
          <p:cNvPr id="9" name="Content Placeholder 8"/>
          <p:cNvPicPr>
            <a:picLocks noGrp="1"/>
          </p:cNvPicPr>
          <p:nvPr>
            <p:ph idx="1"/>
            <a:videoFile r:link="rId1"/>
          </p:nvPr>
        </p:nvPicPr>
        <p:blipFill>
          <a:blip r:embed="rId6"/>
          <a:stretch>
            <a:fillRect/>
          </a:stretch>
        </p:blipFill>
        <p:spPr>
          <a:xfrm>
            <a:off x="484670" y="1913890"/>
            <a:ext cx="10554282" cy="3933825"/>
          </a:xfrm>
          <a:prstGeom prst="rect">
            <a:avLst/>
          </a:prstGeom>
        </p:spPr>
      </p:pic>
    </p:spTree>
    <p:extLst>
      <p:ext uri="{BB962C8B-B14F-4D97-AF65-F5344CB8AC3E}">
        <p14:creationId xmlns:p14="http://schemas.microsoft.com/office/powerpoint/2010/main" val="4547343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C00000"/>
                </a:solidFill>
                <a:latin typeface="Arial Black"/>
              </a:rPr>
              <a:t>Video </a:t>
            </a:r>
            <a:endParaRPr lang="en-US">
              <a:solidFill>
                <a:srgbClr val="C00000"/>
              </a:solidFill>
              <a:latin typeface="Arial Black"/>
            </a:endParaRPr>
          </a:p>
        </p:txBody>
      </p:sp>
      <p:sp>
        <p:nvSpPr>
          <p:cNvPr id="3" name="Content Placeholder 2"/>
          <p:cNvSpPr>
            <a:spLocks noGrp="1"/>
          </p:cNvSpPr>
          <p:nvPr>
            <p:ph idx="1"/>
          </p:nvPr>
        </p:nvSpPr>
        <p:spPr/>
        <p:txBody>
          <a:bodyPr vert="horz" lIns="91440" tIns="45720" rIns="91440" bIns="45720" rtlCol="0" anchor="t">
            <a:normAutofit/>
          </a:bodyPr>
          <a:lstStyle/>
          <a:p>
            <a:r>
              <a:rPr lang="EN-US">
                <a:solidFill>
                  <a:srgbClr val="C00000"/>
                </a:solidFill>
                <a:latin typeface="Arial Black"/>
              </a:rPr>
              <a:t>Video is a mix of images and audio </a:t>
            </a:r>
            <a:endParaRPr lang="en-US">
              <a:latin typeface="Arial Black"/>
            </a:endParaRPr>
          </a:p>
          <a:p>
            <a:r>
              <a:rPr lang="EN-US">
                <a:solidFill>
                  <a:srgbClr val="C00000"/>
                </a:solidFill>
                <a:latin typeface="Arial Black"/>
              </a:rPr>
              <a:t>We use video to help people see and hear things we want them to </a:t>
            </a:r>
            <a:endParaRPr lang="en-US">
              <a:solidFill>
                <a:srgbClr val="C00000"/>
              </a:solidFill>
              <a:latin typeface="Arial Black"/>
            </a:endParaRPr>
          </a:p>
          <a:p>
            <a:r>
              <a:rPr lang="EN-US">
                <a:solidFill>
                  <a:srgbClr val="C00000"/>
                </a:solidFill>
                <a:latin typeface="Arial Black"/>
              </a:rPr>
              <a:t>Video can include text, audio, images and animation all mixed together</a:t>
            </a:r>
            <a:endParaRPr lang="en-US">
              <a:solidFill>
                <a:srgbClr val="C00000"/>
              </a:solidFill>
              <a:latin typeface="Arial Black"/>
            </a:endParaRPr>
          </a:p>
          <a:p>
            <a:r>
              <a:rPr lang="EN-US">
                <a:solidFill>
                  <a:srgbClr val="C00000"/>
                </a:solidFill>
                <a:latin typeface="Arial Black"/>
              </a:rPr>
              <a:t>With all that crammed into one file usually makes it an humongous file size</a:t>
            </a:r>
            <a:endParaRPr lang="en-US">
              <a:solidFill>
                <a:srgbClr val="C00000"/>
              </a:solidFill>
              <a:latin typeface="Arial Black"/>
            </a:endParaRPr>
          </a:p>
          <a:p>
            <a:r>
              <a:rPr lang="EN-US">
                <a:solidFill>
                  <a:srgbClr val="C00000"/>
                </a:solidFill>
                <a:latin typeface="Arial Black"/>
              </a:rPr>
              <a:t>So we need to find ways to shrink the file</a:t>
            </a:r>
            <a:endParaRPr lang="en-US">
              <a:solidFill>
                <a:srgbClr val="C00000"/>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3" action="ppaction://hlinksldjump"/>
              </a:rPr>
              <a:t>HOME</a:t>
            </a:r>
            <a:endParaRPr lang="en-US">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0"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pic>
        <p:nvPicPr>
          <p:cNvPr id="5" name="Picture 4" descr="Digital_camera_(icon).jpg"/>
          <p:cNvPicPr>
            <a:picLocks noChangeAspect="1"/>
          </p:cNvPicPr>
          <p:nvPr/>
        </p:nvPicPr>
        <p:blipFill>
          <a:blip r:embed="rId5"/>
          <a:stretch>
            <a:fillRect/>
          </a:stretch>
        </p:blipFill>
        <p:spPr>
          <a:xfrm>
            <a:off x="7023100" y="4144963"/>
            <a:ext cx="2866915" cy="2287587"/>
          </a:xfrm>
          <a:prstGeom prst="rect">
            <a:avLst/>
          </a:prstGeom>
        </p:spPr>
      </p:pic>
    </p:spTree>
    <p:extLst>
      <p:ext uri="{BB962C8B-B14F-4D97-AF65-F5344CB8AC3E}">
        <p14:creationId xmlns:p14="http://schemas.microsoft.com/office/powerpoint/2010/main" val="3882893202"/>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solidFill>
                  <a:srgbClr val="C00000"/>
                </a:solidFill>
                <a:latin typeface="Arial Black"/>
              </a:rPr>
              <a:t>File size</a:t>
            </a:r>
            <a:endParaRPr lang="en-US">
              <a:solidFill>
                <a:srgbClr val="C00000"/>
              </a:solidFill>
              <a:latin typeface="Arial Black"/>
            </a:endParaRPr>
          </a:p>
        </p:txBody>
      </p:sp>
      <p:pic>
        <p:nvPicPr>
          <p:cNvPr id="5" name="Content Placeholder 4" descr="DCP_logo.jpg"/>
          <p:cNvPicPr>
            <a:picLocks noGrp="1" noChangeAspect="1"/>
          </p:cNvPicPr>
          <p:nvPr>
            <p:ph sz="half" idx="1"/>
          </p:nvPr>
        </p:nvPicPr>
        <p:blipFill>
          <a:blip r:embed="rId3"/>
          <a:stretch>
            <a:fillRect/>
          </a:stretch>
        </p:blipFill>
        <p:spPr>
          <a:xfrm>
            <a:off x="6868758" y="1044575"/>
            <a:ext cx="4285017" cy="4935538"/>
          </a:xfrm>
        </p:spPr>
      </p:pic>
      <p:sp>
        <p:nvSpPr>
          <p:cNvPr id="6" name="Content Placeholder 5"/>
          <p:cNvSpPr>
            <a:spLocks noGrp="1"/>
          </p:cNvSpPr>
          <p:nvPr>
            <p:ph sz="half" idx="2"/>
          </p:nvPr>
        </p:nvSpPr>
        <p:spPr>
          <a:xfrm>
            <a:off x="200025" y="1653722"/>
            <a:ext cx="5805451" cy="4351338"/>
          </a:xfrm>
        </p:spPr>
        <p:txBody>
          <a:bodyPr vert="horz" lIns="91440" tIns="45720" rIns="91440" bIns="45720" rtlCol="0" anchor="t">
            <a:normAutofit/>
          </a:bodyPr>
          <a:lstStyle/>
          <a:p>
            <a:r>
              <a:rPr lang="EN-US" dirty="0">
                <a:solidFill>
                  <a:srgbClr val="C00000"/>
                </a:solidFill>
                <a:latin typeface="Arial Black"/>
              </a:rPr>
              <a:t>So how do we make the file size smaller?</a:t>
            </a:r>
            <a:endParaRPr lang="en-US" dirty="0">
              <a:solidFill>
                <a:srgbClr val="C00000"/>
              </a:solidFill>
              <a:latin typeface="Arial Black"/>
            </a:endParaRPr>
          </a:p>
          <a:p>
            <a:r>
              <a:rPr lang="EN-US" dirty="0">
                <a:solidFill>
                  <a:srgbClr val="C00000"/>
                </a:solidFill>
                <a:latin typeface="Arial Black"/>
              </a:rPr>
              <a:t>First you can lower the resolution</a:t>
            </a:r>
            <a:endParaRPr lang="en-US" dirty="0">
              <a:solidFill>
                <a:srgbClr val="C00000"/>
              </a:solidFill>
              <a:latin typeface="Arial Black"/>
            </a:endParaRPr>
          </a:p>
          <a:p>
            <a:pPr lvl="1"/>
            <a:r>
              <a:rPr lang="EN-US" dirty="0">
                <a:solidFill>
                  <a:srgbClr val="C00000"/>
                </a:solidFill>
                <a:latin typeface="Arial Black"/>
              </a:rPr>
              <a:t>The resolution is how wide and long the video screen is</a:t>
            </a:r>
            <a:endParaRPr lang="en-US" dirty="0">
              <a:solidFill>
                <a:srgbClr val="C00000"/>
              </a:solidFill>
              <a:latin typeface="Arial Black"/>
            </a:endParaRPr>
          </a:p>
          <a:p>
            <a:r>
              <a:rPr lang="EN-US" dirty="0">
                <a:solidFill>
                  <a:srgbClr val="C00000"/>
                </a:solidFill>
                <a:latin typeface="Arial Black"/>
              </a:rPr>
              <a:t>The standard resolution is (720p, 1080i) </a:t>
            </a:r>
            <a:endParaRPr lang="en-US" dirty="0">
              <a:solidFill>
                <a:srgbClr val="C00000"/>
              </a:solidFill>
              <a:latin typeface="Arial Black"/>
            </a:endParaRPr>
          </a:p>
          <a:p>
            <a:r>
              <a:rPr lang="EN-US" dirty="0">
                <a:solidFill>
                  <a:srgbClr val="C00000"/>
                </a:solidFill>
                <a:latin typeface="Arial Black"/>
              </a:rPr>
              <a:t>You can take out frames that mark the beginning and end of a scene called Key Frames</a:t>
            </a:r>
            <a:endParaRPr lang="en-US" dirty="0">
              <a:solidFill>
                <a:srgbClr val="C00000"/>
              </a:solidFill>
              <a:latin typeface="Arial Black"/>
            </a:endParaRPr>
          </a:p>
          <a:p>
            <a:r>
              <a:rPr lang="EN-US" dirty="0">
                <a:solidFill>
                  <a:srgbClr val="C00000"/>
                </a:solidFill>
                <a:latin typeface="Arial Black"/>
              </a:rPr>
              <a:t>If you take out the Key Frames beware of a major drop in the quality of your video</a:t>
            </a:r>
            <a:endParaRPr lang="en-US" dirty="0">
              <a:solidFill>
                <a:srgbClr val="C00000"/>
              </a:solidFill>
              <a:latin typeface="Arial Black"/>
            </a:endParaRPr>
          </a:p>
          <a:p>
            <a:endParaRPr lang="en-US" dirty="0"/>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4" action="ppaction://hlinksldjump"/>
              </a:rPr>
              <a:t>HOME</a:t>
            </a:r>
            <a:endParaRPr lang="en-US">
              <a:hlinkClick r:id="rId5"/>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0"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spTree>
    <p:extLst>
      <p:ext uri="{BB962C8B-B14F-4D97-AF65-F5344CB8AC3E}">
        <p14:creationId xmlns:p14="http://schemas.microsoft.com/office/powerpoint/2010/main" val="1351195761"/>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Content Placeholder 2"/>
          <p:cNvSpPr>
            <a:spLocks noGrp="1"/>
          </p:cNvSpPr>
          <p:nvPr>
            <p:ph idx="1"/>
          </p:nvPr>
        </p:nvSpPr>
        <p:spPr>
          <a:xfrm>
            <a:off x="0" y="1691323"/>
            <a:ext cx="11182075" cy="4304364"/>
          </a:xfrm>
        </p:spPr>
        <p:txBody>
          <a:bodyPr vert="horz" lIns="91440" tIns="45720" rIns="91440" bIns="45720" rtlCol="0" anchor="t">
            <a:normAutofit lnSpcReduction="10000"/>
          </a:bodyPr>
          <a:lstStyle/>
          <a:p>
            <a:pPr marL="0" indent="0">
              <a:lnSpc>
                <a:spcPct val="100000"/>
              </a:lnSpc>
              <a:buNone/>
            </a:pPr>
            <a:r>
              <a:rPr lang="EN-US" sz="1200" dirty="0">
                <a:hlinkClick r:id="rId2"/>
              </a:rPr>
              <a:t>https://upload.wikimedia.org/wikipedia/commons/0/01/Magnified_bitmap_becomes_blurry.svg</a:t>
            </a:r>
            <a:r>
              <a:rPr lang="EN-US" sz="1200" dirty="0"/>
              <a:t> </a:t>
            </a:r>
          </a:p>
          <a:p>
            <a:pPr marL="0" indent="0">
              <a:lnSpc>
                <a:spcPct val="100000"/>
              </a:lnSpc>
              <a:buNone/>
            </a:pPr>
            <a:r>
              <a:rPr lang="EN-US" sz="1200" dirty="0">
                <a:hlinkClick r:id="rId3"/>
              </a:rPr>
              <a:t>https://upload.wikimedia.org/wikipedia/commons/6/6b/VELAnalysis_1.3.png</a:t>
            </a:r>
            <a:r>
              <a:rPr lang="EN-US" sz="1200" dirty="0"/>
              <a:t> </a:t>
            </a:r>
            <a:endParaRPr lang="en-US" sz="1200" dirty="0"/>
          </a:p>
          <a:p>
            <a:pPr marL="0" indent="0">
              <a:lnSpc>
                <a:spcPct val="100000"/>
              </a:lnSpc>
              <a:buNone/>
            </a:pPr>
            <a:r>
              <a:rPr lang="EN-US" sz="1200" dirty="0">
                <a:hlinkClick r:id="rId4"/>
              </a:rPr>
              <a:t>https://commons.wikimedia.org/wiki/File:Antu_kdenlive-show-audio.svg </a:t>
            </a:r>
            <a:endParaRPr lang="en-US" sz="1200" dirty="0">
              <a:hlinkClick r:id="rId4"/>
            </a:endParaRPr>
          </a:p>
          <a:p>
            <a:pPr marL="0" indent="0">
              <a:lnSpc>
                <a:spcPct val="100000"/>
              </a:lnSpc>
              <a:buNone/>
            </a:pPr>
            <a:r>
              <a:rPr lang="EN-US" sz="1200" dirty="0">
                <a:hlinkClick r:id="rId5"/>
              </a:rPr>
              <a:t>https://commons.wikimedia.org/wiki/Dog#/media/File:Sleeping_Pups.jpg</a:t>
            </a:r>
            <a:r>
              <a:rPr lang="EN-US" sz="1200" dirty="0"/>
              <a:t> </a:t>
            </a:r>
            <a:endParaRPr lang="en-US" sz="1200" dirty="0"/>
          </a:p>
          <a:p>
            <a:pPr marL="0" indent="0">
              <a:lnSpc>
                <a:spcPct val="100000"/>
              </a:lnSpc>
              <a:buNone/>
            </a:pPr>
            <a:r>
              <a:rPr lang="EN-US" sz="1200" dirty="0">
                <a:hlinkClick r:id="rId6"/>
              </a:rPr>
              <a:t>https://commons.wikimedia.org/wiki/Category:Unicode_0080–00FF_C1_Controls_and_Latin-1_Supplement#/media/File:UCB_Latin-1_Supplement.png</a:t>
            </a:r>
            <a:r>
              <a:rPr lang="EN-US" sz="1200" dirty="0"/>
              <a:t> </a:t>
            </a:r>
            <a:endParaRPr lang="en-US" sz="1200" dirty="0"/>
          </a:p>
          <a:p>
            <a:pPr marL="0" indent="0">
              <a:lnSpc>
                <a:spcPct val="100000"/>
              </a:lnSpc>
              <a:buNone/>
            </a:pPr>
            <a:r>
              <a:rPr lang="EN-US" sz="1200" dirty="0">
                <a:hlinkClick r:id="rId7"/>
              </a:rPr>
              <a:t>http://www.catipsum.com/index.php#.WCemWmWMD-Y </a:t>
            </a:r>
            <a:endParaRPr lang="en-US" sz="1200" dirty="0">
              <a:hlinkClick r:id="rId7"/>
            </a:endParaRPr>
          </a:p>
          <a:p>
            <a:pPr marL="0" indent="0">
              <a:lnSpc>
                <a:spcPct val="100000"/>
              </a:lnSpc>
              <a:buNone/>
            </a:pPr>
            <a:r>
              <a:rPr lang="EN-US" sz="1200" dirty="0">
                <a:hlinkClick r:id="rId8"/>
              </a:rPr>
              <a:t>https://www.youtube.com/watch?v=39RYrucTvGo</a:t>
            </a:r>
            <a:r>
              <a:rPr lang="EN-US" sz="1200" dirty="0"/>
              <a:t> </a:t>
            </a:r>
            <a:endParaRPr lang="en-US" sz="1200" dirty="0"/>
          </a:p>
          <a:p>
            <a:pPr marL="0" indent="0">
              <a:lnSpc>
                <a:spcPct val="100000"/>
              </a:lnSpc>
              <a:buNone/>
            </a:pPr>
            <a:r>
              <a:rPr lang="EN-US" sz="1200" dirty="0">
                <a:hlinkClick r:id="rId9"/>
              </a:rPr>
              <a:t>https://commons.wikimedia.org/wiki/File:Digital_camera_(icon).jpg </a:t>
            </a:r>
            <a:endParaRPr lang="en-US" sz="1200" dirty="0">
              <a:hlinkClick r:id="rId9"/>
            </a:endParaRPr>
          </a:p>
          <a:p>
            <a:pPr marL="0" indent="0">
              <a:lnSpc>
                <a:spcPct val="100000"/>
              </a:lnSpc>
              <a:buNone/>
            </a:pPr>
            <a:r>
              <a:rPr lang="EN-US" sz="1200" dirty="0">
                <a:hlinkClick r:id="rId10"/>
              </a:rPr>
              <a:t>https://upload.wikimedia.org/wikipedia/commons/b/bd/DCP_logo.jpg</a:t>
            </a:r>
            <a:r>
              <a:rPr lang="EN-US" sz="1200" dirty="0"/>
              <a:t> </a:t>
            </a:r>
            <a:endParaRPr lang="en-US" sz="1200" dirty="0"/>
          </a:p>
          <a:p>
            <a:pPr marL="0" indent="0">
              <a:lnSpc>
                <a:spcPct val="100000"/>
              </a:lnSpc>
              <a:buNone/>
            </a:pPr>
            <a:r>
              <a:rPr lang="EN-US" sz="1200" dirty="0">
                <a:hlinkClick r:id="rId11"/>
              </a:rPr>
              <a:t>https://commons.wikimedia.org/wiki/File:Bitmap_vs_vector.svg </a:t>
            </a:r>
            <a:r>
              <a:rPr lang="EN-US" sz="1200" dirty="0"/>
              <a:t> </a:t>
            </a:r>
          </a:p>
          <a:p>
            <a:pPr marL="0" indent="0">
              <a:lnSpc>
                <a:spcPct val="100000"/>
              </a:lnSpc>
              <a:buNone/>
            </a:pPr>
            <a:r>
              <a:rPr lang="EN-US" sz="1200" dirty="0">
                <a:hlinkClick r:id="rId12"/>
              </a:rPr>
              <a:t>https://upload.wikimedia.org/wikipedia/commons/4/41/Headphones_256.png</a:t>
            </a:r>
            <a:r>
              <a:rPr lang="EN-US" sz="1200" dirty="0"/>
              <a:t> </a:t>
            </a:r>
            <a:endParaRPr lang="EN-US" sz="1200" dirty="0" smtClean="0"/>
          </a:p>
          <a:p>
            <a:pPr marL="0" indent="0">
              <a:lnSpc>
                <a:spcPct val="100000"/>
              </a:lnSpc>
              <a:buNone/>
            </a:pPr>
            <a:r>
              <a:rPr lang="en-US" sz="1200" dirty="0">
                <a:hlinkClick r:id="rId13"/>
              </a:rPr>
              <a:t>https://savvywifehappylife.com/blog/2011/07/07/free-autograph-from-a-disney-character</a:t>
            </a:r>
            <a:r>
              <a:rPr lang="en-US" sz="1200" dirty="0" smtClean="0">
                <a:hlinkClick r:id="rId13"/>
              </a:rPr>
              <a:t>/</a:t>
            </a:r>
            <a:r>
              <a:rPr lang="en-US" sz="1200" dirty="0" smtClean="0"/>
              <a:t> </a:t>
            </a:r>
            <a:endParaRPr lang="EN-US" sz="1200" dirty="0"/>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14" action="ppaction://hlinksldjump"/>
              </a:rPr>
              <a:t>HOME</a:t>
            </a:r>
            <a:endParaRPr lang="en-US">
              <a:hlinkClick r:id="rId15"/>
            </a:endParaRPr>
          </a:p>
        </p:txBody>
      </p:sp>
      <p:sp>
        <p:nvSpPr>
          <p:cNvPr id="5" name="Left Arrow 4">
            <a:hlinkClick r:id="" action="ppaction://hlinkshowjump?jump=previousslide"/>
          </p:cNvPr>
          <p:cNvSpPr/>
          <p:nvPr/>
        </p:nvSpPr>
        <p:spPr>
          <a:xfrm>
            <a:off x="0"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spTree>
    <p:extLst>
      <p:ext uri="{BB962C8B-B14F-4D97-AF65-F5344CB8AC3E}">
        <p14:creationId xmlns:p14="http://schemas.microsoft.com/office/powerpoint/2010/main" val="185689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FF00"/>
                </a:solidFill>
                <a:latin typeface="Arial Black"/>
              </a:rPr>
              <a:t>So What Is Multimedia?</a:t>
            </a:r>
            <a:endParaRPr lang="en-US" dirty="0">
              <a:solidFill>
                <a:srgbClr val="FFFF00"/>
              </a:solidFill>
              <a:latin typeface="Arial Black"/>
            </a:endParaRPr>
          </a:p>
        </p:txBody>
      </p:sp>
      <p:sp>
        <p:nvSpPr>
          <p:cNvPr id="3" name="Content Placeholder 2"/>
          <p:cNvSpPr>
            <a:spLocks noGrp="1"/>
          </p:cNvSpPr>
          <p:nvPr>
            <p:ph idx="1"/>
          </p:nvPr>
        </p:nvSpPr>
        <p:spPr/>
        <p:txBody>
          <a:bodyPr vert="horz" lIns="91440" tIns="45720" rIns="91440" bIns="45720" rtlCol="0" anchor="t">
            <a:normAutofit/>
          </a:bodyPr>
          <a:lstStyle/>
          <a:p>
            <a:r>
              <a:rPr lang="EN-US" sz="2000" dirty="0">
                <a:solidFill>
                  <a:srgbClr val="FFFF00"/>
                </a:solidFill>
                <a:latin typeface="Arial Black"/>
              </a:rPr>
              <a:t>Multimedia is a combination of different tools in order to create something new.</a:t>
            </a:r>
            <a:endParaRPr lang="en-US" sz="2000" dirty="0">
              <a:solidFill>
                <a:srgbClr val="FFFF00"/>
              </a:solidFill>
              <a:latin typeface="Arial Black"/>
            </a:endParaRPr>
          </a:p>
          <a:p>
            <a:r>
              <a:rPr lang="EN-US" sz="2000" dirty="0">
                <a:solidFill>
                  <a:srgbClr val="FFFF00"/>
                </a:solidFill>
                <a:latin typeface="Arial Black"/>
              </a:rPr>
              <a:t>There are 5 major tools in Multimedia</a:t>
            </a:r>
            <a:endParaRPr lang="en-US" sz="2000" dirty="0">
              <a:solidFill>
                <a:srgbClr val="FFFF00"/>
              </a:solidFill>
              <a:latin typeface="Arial Black"/>
            </a:endParaRPr>
          </a:p>
          <a:p>
            <a:pPr lvl="1"/>
            <a:r>
              <a:rPr lang="EN-US" sz="2000" dirty="0">
                <a:solidFill>
                  <a:srgbClr val="FFFF00"/>
                </a:solidFill>
                <a:latin typeface="Arial Black"/>
              </a:rPr>
              <a:t>Text</a:t>
            </a:r>
            <a:endParaRPr lang="en-US" sz="2000" dirty="0">
              <a:solidFill>
                <a:srgbClr val="FFFF00"/>
              </a:solidFill>
              <a:latin typeface="Arial Black"/>
            </a:endParaRPr>
          </a:p>
          <a:p>
            <a:pPr lvl="1"/>
            <a:r>
              <a:rPr lang="EN-US" sz="2000" dirty="0">
                <a:solidFill>
                  <a:srgbClr val="FFFF00"/>
                </a:solidFill>
                <a:latin typeface="Arial Black"/>
              </a:rPr>
              <a:t>Images</a:t>
            </a:r>
            <a:endParaRPr lang="en-US" sz="2000" dirty="0">
              <a:solidFill>
                <a:srgbClr val="FFFF00"/>
              </a:solidFill>
              <a:latin typeface="Arial Black"/>
            </a:endParaRPr>
          </a:p>
          <a:p>
            <a:pPr lvl="1"/>
            <a:r>
              <a:rPr lang="EN-US" sz="2000" dirty="0">
                <a:solidFill>
                  <a:srgbClr val="FFFF00"/>
                </a:solidFill>
                <a:latin typeface="Arial Black"/>
              </a:rPr>
              <a:t>Audio</a:t>
            </a:r>
          </a:p>
          <a:p>
            <a:pPr lvl="1"/>
            <a:r>
              <a:rPr lang="EN-US" sz="2000" dirty="0">
                <a:solidFill>
                  <a:srgbClr val="FFFF00"/>
                </a:solidFill>
                <a:latin typeface="Arial Black"/>
              </a:rPr>
              <a:t>Animation</a:t>
            </a:r>
            <a:endParaRPr lang="en-US" sz="2000" dirty="0">
              <a:solidFill>
                <a:srgbClr val="FFFF00"/>
              </a:solidFill>
              <a:latin typeface="Arial Black"/>
            </a:endParaRPr>
          </a:p>
          <a:p>
            <a:pPr lvl="1"/>
            <a:r>
              <a:rPr lang="EN-US" sz="2000" dirty="0">
                <a:solidFill>
                  <a:srgbClr val="FFFF00"/>
                </a:solidFill>
                <a:latin typeface="Arial Black"/>
              </a:rPr>
              <a:t>Video</a:t>
            </a:r>
            <a:endParaRPr lang="en-US" sz="2000" dirty="0">
              <a:solidFill>
                <a:srgbClr val="FFFF00"/>
              </a:solidFill>
              <a:latin typeface="Arial Black"/>
            </a:endParaRPr>
          </a:p>
          <a:p>
            <a:r>
              <a:rPr lang="EN-US" sz="2000" dirty="0">
                <a:solidFill>
                  <a:srgbClr val="FFFF00"/>
                </a:solidFill>
                <a:latin typeface="Arial Black"/>
              </a:rPr>
              <a:t>These 5 tools can be mixed and matched in order to make cool presentations for toys or new games.</a:t>
            </a:r>
            <a:endParaRPr lang="en-US" sz="2000" dirty="0">
              <a:solidFill>
                <a:srgbClr val="FFFF00"/>
              </a:solidFill>
              <a:latin typeface="Arial Black"/>
            </a:endParaRPr>
          </a:p>
          <a:p>
            <a:endParaRPr lang="en-US" dirty="0">
              <a:solidFill>
                <a:srgbClr val="000000"/>
              </a:solidFill>
            </a:endParaRPr>
          </a:p>
          <a:p>
            <a:pPr marL="0" indent="0">
              <a:buNone/>
            </a:pPr>
            <a:endParaRPr lang="en-US" dirty="0">
              <a:solidFill>
                <a:srgbClr val="FFFF00"/>
              </a:solidFill>
            </a:endParaRPr>
          </a:p>
          <a:p>
            <a:endParaRPr lang="en-US" dirty="0">
              <a:solidFill>
                <a:srgbClr val="000000"/>
              </a:solidFill>
            </a:endParaRPr>
          </a:p>
        </p:txBody>
      </p:sp>
    </p:spTree>
    <p:extLst>
      <p:ext uri="{BB962C8B-B14F-4D97-AF65-F5344CB8AC3E}">
        <p14:creationId xmlns:p14="http://schemas.microsoft.com/office/powerpoint/2010/main" val="13724684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4000">
        <p15:prstTrans prst="curtains"/>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7030A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solidFill>
                  <a:srgbClr val="FFFF00"/>
                </a:solidFill>
                <a:latin typeface="Arial Black" panose="020B0A04020102020204" pitchFamily="34" charset="0"/>
              </a:rPr>
              <a:t>5 Types of Multimedia</a:t>
            </a:r>
            <a:endParaRPr lang="en-US" dirty="0">
              <a:solidFill>
                <a:srgbClr val="FFFF00"/>
              </a:solidFill>
              <a:latin typeface="Arial Black" panose="020B0A04020102020204" pitchFamily="34" charset="0"/>
            </a:endParaRPr>
          </a:p>
        </p:txBody>
      </p:sp>
      <p:sp>
        <p:nvSpPr>
          <p:cNvPr id="4" name="Smiley Face 3"/>
          <p:cNvSpPr/>
          <p:nvPr/>
        </p:nvSpPr>
        <p:spPr>
          <a:xfrm>
            <a:off x="1261872" y="3971925"/>
            <a:ext cx="1498651" cy="1261992"/>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642215" y="5486400"/>
            <a:ext cx="2743200" cy="369332"/>
          </a:xfrm>
          <a:prstGeom prst="rect">
            <a:avLst/>
          </a:prstGeom>
        </p:spPr>
        <p:txBody>
          <a:bodyPr rtlCol="0">
            <a:spAutoFit/>
          </a:bodyPr>
          <a:lstStyle/>
          <a:p>
            <a:pPr algn="ctr"/>
            <a:r>
              <a:rPr lang="EN-US" dirty="0">
                <a:solidFill>
                  <a:srgbClr val="FFFF00"/>
                </a:solidFill>
                <a:hlinkClick r:id="rId3" action="ppaction://hlinksldjump"/>
              </a:rPr>
              <a:t>Animation</a:t>
            </a:r>
            <a:endParaRPr lang="en-US" dirty="0">
              <a:solidFill>
                <a:srgbClr val="FFFF00"/>
              </a:solidFill>
            </a:endParaRPr>
          </a:p>
        </p:txBody>
      </p:sp>
      <p:sp>
        <p:nvSpPr>
          <p:cNvPr id="6" name="TextBox 5"/>
          <p:cNvSpPr txBox="1"/>
          <p:nvPr/>
        </p:nvSpPr>
        <p:spPr>
          <a:xfrm>
            <a:off x="4547860" y="4358243"/>
            <a:ext cx="2743200" cy="369332"/>
          </a:xfrm>
          <a:prstGeom prst="rect">
            <a:avLst/>
          </a:prstGeom>
        </p:spPr>
        <p:txBody>
          <a:bodyPr rtlCol="0">
            <a:spAutoFit/>
          </a:bodyPr>
          <a:lstStyle/>
          <a:p>
            <a:pPr algn="ctr"/>
            <a:r>
              <a:rPr lang="EN-US" dirty="0">
                <a:solidFill>
                  <a:srgbClr val="FFFF00"/>
                </a:solidFill>
                <a:hlinkClick r:id="rId4" action="ppaction://hlinksldjump"/>
              </a:rPr>
              <a:t>Images</a:t>
            </a:r>
            <a:endParaRPr lang="en-US" dirty="0">
              <a:solidFill>
                <a:srgbClr val="FFFF00"/>
              </a:solidFill>
            </a:endParaRPr>
          </a:p>
        </p:txBody>
      </p:sp>
      <p:sp>
        <p:nvSpPr>
          <p:cNvPr id="7" name="TextBox 6"/>
          <p:cNvSpPr txBox="1"/>
          <p:nvPr/>
        </p:nvSpPr>
        <p:spPr>
          <a:xfrm>
            <a:off x="8211312" y="5486400"/>
            <a:ext cx="2743200" cy="369332"/>
          </a:xfrm>
          <a:prstGeom prst="rect">
            <a:avLst/>
          </a:prstGeom>
        </p:spPr>
        <p:txBody>
          <a:bodyPr rtlCol="0">
            <a:spAutoFit/>
          </a:bodyPr>
          <a:lstStyle/>
          <a:p>
            <a:pPr algn="ctr"/>
            <a:r>
              <a:rPr lang="EN-US" dirty="0">
                <a:hlinkClick r:id="rId5" action="ppaction://hlinksldjump"/>
              </a:rPr>
              <a:t>Video</a:t>
            </a:r>
            <a:endParaRPr lang="en-US" dirty="0"/>
          </a:p>
        </p:txBody>
      </p:sp>
      <p:sp>
        <p:nvSpPr>
          <p:cNvPr id="8" name="TextBox 7"/>
          <p:cNvSpPr txBox="1"/>
          <p:nvPr/>
        </p:nvSpPr>
        <p:spPr>
          <a:xfrm>
            <a:off x="8211312" y="1889720"/>
            <a:ext cx="2743200" cy="369332"/>
          </a:xfrm>
          <a:prstGeom prst="rect">
            <a:avLst/>
          </a:prstGeom>
        </p:spPr>
        <p:txBody>
          <a:bodyPr rtlCol="0" anchor="t">
            <a:spAutoFit/>
          </a:bodyPr>
          <a:lstStyle/>
          <a:p>
            <a:pPr algn="ctr"/>
            <a:r>
              <a:rPr lang="en-US">
                <a:solidFill>
                  <a:srgbClr val="FFFF00"/>
                </a:solidFill>
                <a:hlinkClick r:id="rId6" action="ppaction://hlinksldjump"/>
              </a:rPr>
              <a:t>Audio</a:t>
            </a:r>
            <a:endParaRPr lang="en-US">
              <a:solidFill>
                <a:srgbClr val="FFFF00"/>
              </a:solidFill>
            </a:endParaRPr>
          </a:p>
        </p:txBody>
      </p:sp>
      <p:sp>
        <p:nvSpPr>
          <p:cNvPr id="3" name="TextBox 2"/>
          <p:cNvSpPr txBox="1"/>
          <p:nvPr/>
        </p:nvSpPr>
        <p:spPr>
          <a:xfrm>
            <a:off x="642215" y="1889720"/>
            <a:ext cx="2743200" cy="830997"/>
          </a:xfrm>
          <a:prstGeom prst="rect">
            <a:avLst/>
          </a:prstGeom>
        </p:spPr>
        <p:txBody>
          <a:bodyPr rtlCol="0" anchor="t">
            <a:spAutoFit/>
          </a:bodyPr>
          <a:lstStyle/>
          <a:p>
            <a:pPr algn="ctr"/>
            <a:r>
              <a:rPr lang="EN-US" sz="4800" dirty="0">
                <a:solidFill>
                  <a:srgbClr val="FFFF00"/>
                </a:solidFill>
                <a:hlinkClick r:id="rId7" action="ppaction://hlinksldjump"/>
              </a:rPr>
              <a:t>Text</a:t>
            </a:r>
            <a:endParaRPr lang="en-US" sz="4800" dirty="0">
              <a:solidFill>
                <a:srgbClr val="FFFF00"/>
              </a:solidFill>
            </a:endParaRPr>
          </a:p>
        </p:txBody>
      </p:sp>
      <p:pic>
        <p:nvPicPr>
          <p:cNvPr id="9" name="Picture 8" descr="Antu_kdenlive-show-audio.svg.jpg"/>
          <p:cNvPicPr>
            <a:picLocks noChangeAspect="1"/>
          </p:cNvPicPr>
          <p:nvPr/>
        </p:nvPicPr>
        <p:blipFill>
          <a:blip r:embed="rId8"/>
          <a:stretch>
            <a:fillRect/>
          </a:stretch>
        </p:blipFill>
        <p:spPr>
          <a:xfrm>
            <a:off x="8984141" y="2265501"/>
            <a:ext cx="1219200" cy="1219200"/>
          </a:xfrm>
          <a:prstGeom prst="rect">
            <a:avLst/>
          </a:prstGeom>
        </p:spPr>
      </p:pic>
      <p:pic>
        <p:nvPicPr>
          <p:cNvPr id="10" name="Content Placeholder 4" descr="DCP_logo.jpg"/>
          <p:cNvPicPr>
            <a:picLocks noChangeAspect="1"/>
          </p:cNvPicPr>
          <p:nvPr/>
        </p:nvPicPr>
        <p:blipFill>
          <a:blip r:embed="rId9"/>
          <a:stretch>
            <a:fillRect/>
          </a:stretch>
        </p:blipFill>
        <p:spPr>
          <a:xfrm>
            <a:off x="8963972" y="4358243"/>
            <a:ext cx="1237879" cy="1032201"/>
          </a:xfrm>
          <a:prstGeom prst="rect">
            <a:avLst/>
          </a:prstGeom>
        </p:spPr>
      </p:pic>
      <p:pic>
        <p:nvPicPr>
          <p:cNvPr id="11" name="Picture 10" descr="comic alien - vector Clip Art"/>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950322" y="2720717"/>
            <a:ext cx="1696083" cy="1501928"/>
          </a:xfrm>
          <a:prstGeom prst="rect">
            <a:avLst/>
          </a:prstGeom>
        </p:spPr>
      </p:pic>
    </p:spTree>
    <p:extLst>
      <p:ext uri="{BB962C8B-B14F-4D97-AF65-F5344CB8AC3E}">
        <p14:creationId xmlns:p14="http://schemas.microsoft.com/office/powerpoint/2010/main" val="2115336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FFC000"/>
                </a:solidFill>
                <a:latin typeface="Arial Black"/>
              </a:rPr>
              <a:t>TEXT me later</a:t>
            </a:r>
            <a:endParaRPr lang="en-US" dirty="0">
              <a:solidFill>
                <a:srgbClr val="FFC000"/>
              </a:solidFill>
              <a:latin typeface="Arial Black"/>
            </a:endParaRPr>
          </a:p>
        </p:txBody>
      </p:sp>
      <p:sp>
        <p:nvSpPr>
          <p:cNvPr id="3" name="Content Placeholder 2"/>
          <p:cNvSpPr>
            <a:spLocks noGrp="1"/>
          </p:cNvSpPr>
          <p:nvPr>
            <p:ph idx="1"/>
          </p:nvPr>
        </p:nvSpPr>
        <p:spPr/>
        <p:txBody>
          <a:bodyPr vert="horz" lIns="91440" tIns="45720" rIns="91440" bIns="45720" rtlCol="0" anchor="t">
            <a:normAutofit/>
          </a:bodyPr>
          <a:lstStyle/>
          <a:p>
            <a:r>
              <a:rPr lang="EN-US" sz="2400">
                <a:solidFill>
                  <a:srgbClr val="FFC000"/>
                </a:solidFill>
                <a:latin typeface="Arial Black"/>
              </a:rPr>
              <a:t>Text is something you wouldn't imagine as important but is probably the most important part if any multimedia presentation </a:t>
            </a:r>
            <a:endParaRPr lang="en-US" sz="2400">
              <a:solidFill>
                <a:srgbClr val="FFC000"/>
              </a:solidFill>
              <a:latin typeface="Arial Black"/>
            </a:endParaRPr>
          </a:p>
          <a:p>
            <a:r>
              <a:rPr lang="EN-US" sz="2400">
                <a:solidFill>
                  <a:srgbClr val="FFC000"/>
                </a:solidFill>
                <a:latin typeface="Arial Black"/>
              </a:rPr>
              <a:t>Text can add another layer of flair that helps to make any presentation pop </a:t>
            </a:r>
            <a:endParaRPr lang="en-US" sz="2400">
              <a:solidFill>
                <a:srgbClr val="FFC000"/>
              </a:solidFill>
              <a:latin typeface="Arial Black"/>
            </a:endParaRPr>
          </a:p>
          <a:p>
            <a:r>
              <a:rPr lang="EN-US" sz="2400">
                <a:solidFill>
                  <a:srgbClr val="FFC000"/>
                </a:solidFill>
                <a:latin typeface="Arial Black"/>
              </a:rPr>
              <a:t>But how do we get written word into the computer? </a:t>
            </a:r>
            <a:endParaRPr lang="en-US" sz="2400">
              <a:solidFill>
                <a:srgbClr val="FFC000"/>
              </a:solidFill>
              <a:latin typeface="Arial Black"/>
            </a:endParaRPr>
          </a:p>
          <a:p>
            <a:r>
              <a:rPr lang="EN-US" sz="2400">
                <a:solidFill>
                  <a:srgbClr val="FFC000"/>
                </a:solidFill>
                <a:latin typeface="Arial Black"/>
              </a:rPr>
              <a:t>We use something called...</a:t>
            </a:r>
            <a:r>
              <a:rPr lang="EN-US" sz="2400" b="1">
                <a:solidFill>
                  <a:srgbClr val="FFC000"/>
                </a:solidFill>
                <a:latin typeface="Arial Black"/>
              </a:rPr>
              <a:t>Unicode</a:t>
            </a:r>
            <a:endParaRPr lang="en-US" sz="2400" b="1">
              <a:solidFill>
                <a:srgbClr val="FFC000"/>
              </a:solidFill>
              <a:latin typeface="Arial Black"/>
            </a:endParaRPr>
          </a:p>
          <a:p>
            <a:endParaRPr lang="en-US"/>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3" action="ppaction://hlinksldjump"/>
              </a:rPr>
              <a:t>HOME</a:t>
            </a:r>
            <a:endParaRPr lang="en-US">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spTree>
    <p:extLst>
      <p:ext uri="{BB962C8B-B14F-4D97-AF65-F5344CB8AC3E}">
        <p14:creationId xmlns:p14="http://schemas.microsoft.com/office/powerpoint/2010/main" val="18104791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rgbClr val="FFC000"/>
                </a:solidFill>
                <a:latin typeface="Arial Black"/>
              </a:rPr>
              <a:t>Unicode the lamest </a:t>
            </a:r>
            <a:r>
              <a:rPr lang="EN-US" dirty="0" err="1">
                <a:solidFill>
                  <a:srgbClr val="FFC000"/>
                </a:solidFill>
                <a:latin typeface="Arial Black"/>
              </a:rPr>
              <a:t>Autobot</a:t>
            </a:r>
            <a:endParaRPr lang="en-US" dirty="0">
              <a:solidFill>
                <a:srgbClr val="FFC000"/>
              </a:solidFill>
              <a:latin typeface="Arial Black"/>
            </a:endParaRPr>
          </a:p>
        </p:txBody>
      </p:sp>
      <p:pic>
        <p:nvPicPr>
          <p:cNvPr id="10" name="Content Placeholder 9" descr="1280px-UCB_Latin-1_Supplement.jpg"/>
          <p:cNvPicPr>
            <a:picLocks noGrp="1" noChangeAspect="1"/>
          </p:cNvPicPr>
          <p:nvPr>
            <p:ph idx="1"/>
          </p:nvPr>
        </p:nvPicPr>
        <p:blipFill>
          <a:blip r:embed="rId3"/>
          <a:stretch>
            <a:fillRect/>
          </a:stretch>
        </p:blipFill>
        <p:spPr>
          <a:xfrm>
            <a:off x="5548241" y="857868"/>
            <a:ext cx="5537200" cy="4904835"/>
          </a:xfrm>
        </p:spPr>
      </p:pic>
      <p:sp>
        <p:nvSpPr>
          <p:cNvPr id="9" name="Text Placeholder 8"/>
          <p:cNvSpPr>
            <a:spLocks noGrp="1"/>
          </p:cNvSpPr>
          <p:nvPr>
            <p:ph type="body" sz="half" idx="2"/>
          </p:nvPr>
        </p:nvSpPr>
        <p:spPr>
          <a:xfrm>
            <a:off x="841375" y="2100263"/>
            <a:ext cx="4132420" cy="3810000"/>
          </a:xfrm>
        </p:spPr>
        <p:txBody>
          <a:bodyPr vert="horz" lIns="91440" tIns="45720" rIns="91440" bIns="45720" rtlCol="0" anchor="t">
            <a:normAutofit/>
          </a:bodyPr>
          <a:lstStyle/>
          <a:p>
            <a:r>
              <a:rPr lang="EN-US" sz="1800">
                <a:solidFill>
                  <a:srgbClr val="FFC000"/>
                </a:solidFill>
                <a:latin typeface="Arial Black"/>
              </a:rPr>
              <a:t>Unicode may seem complex but it is a rather easy concept</a:t>
            </a:r>
            <a:endParaRPr lang="en-US" sz="1800">
              <a:solidFill>
                <a:srgbClr val="FFC000"/>
              </a:solidFill>
              <a:latin typeface="Arial Black"/>
            </a:endParaRPr>
          </a:p>
          <a:p>
            <a:r>
              <a:rPr lang="EN-US" sz="1800">
                <a:solidFill>
                  <a:srgbClr val="FFC000"/>
                </a:solidFill>
                <a:latin typeface="Arial Black"/>
              </a:rPr>
              <a:t>It gives every letter, IN ALMOST EVERY LAUNGUGE, a certain symbol or code</a:t>
            </a:r>
            <a:endParaRPr lang="en-US" sz="1800">
              <a:solidFill>
                <a:srgbClr val="FFC000"/>
              </a:solidFill>
              <a:latin typeface="Arial Black"/>
            </a:endParaRPr>
          </a:p>
          <a:p>
            <a:r>
              <a:rPr lang="EN-US" sz="1800">
                <a:solidFill>
                  <a:srgbClr val="FFC000"/>
                </a:solidFill>
                <a:latin typeface="Arial Black"/>
              </a:rPr>
              <a:t>So our letter A could be 000001 while B could be 000002</a:t>
            </a:r>
            <a:endParaRPr lang="en-US" sz="1800">
              <a:solidFill>
                <a:srgbClr val="FFC000"/>
              </a:solidFill>
              <a:latin typeface="Arial Black"/>
            </a:endParaRPr>
          </a:p>
          <a:p>
            <a:r>
              <a:rPr lang="EN-US" sz="1800">
                <a:solidFill>
                  <a:srgbClr val="FFC000"/>
                </a:solidFill>
                <a:latin typeface="Arial Black"/>
              </a:rPr>
              <a:t>But how do you pick which font you want?</a:t>
            </a:r>
            <a:endParaRPr lang="en-US" sz="1800">
              <a:solidFill>
                <a:srgbClr val="FFC000"/>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4" action="ppaction://hlinksldjump"/>
              </a:rPr>
              <a:t>HOME</a:t>
            </a:r>
            <a:endParaRPr lang="en-US">
              <a:hlinkClick r:id="rId5"/>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spTree>
    <p:extLst>
      <p:ext uri="{BB962C8B-B14F-4D97-AF65-F5344CB8AC3E}">
        <p14:creationId xmlns:p14="http://schemas.microsoft.com/office/powerpoint/2010/main" val="104967570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sp>
        <p:nvSpPr>
          <p:cNvPr id="5" name="Title 4"/>
          <p:cNvSpPr>
            <a:spLocks noGrp="1"/>
          </p:cNvSpPr>
          <p:nvPr>
            <p:ph type="title"/>
          </p:nvPr>
        </p:nvSpPr>
        <p:spPr>
          <a:xfrm>
            <a:off x="743327" y="400050"/>
            <a:ext cx="9692640" cy="1325562"/>
          </a:xfrm>
        </p:spPr>
        <p:txBody>
          <a:bodyPr/>
          <a:lstStyle/>
          <a:p>
            <a:r>
              <a:rPr lang="EN-US" dirty="0">
                <a:solidFill>
                  <a:srgbClr val="FFC000"/>
                </a:solidFill>
                <a:latin typeface="Arial Black"/>
              </a:rPr>
              <a:t>Choosing A Font</a:t>
            </a:r>
            <a:endParaRPr lang="en-US" dirty="0">
              <a:solidFill>
                <a:srgbClr val="FFC000"/>
              </a:solidFill>
              <a:latin typeface="Arial Black"/>
            </a:endParaRPr>
          </a:p>
        </p:txBody>
      </p:sp>
      <p:sp>
        <p:nvSpPr>
          <p:cNvPr id="6" name="Content Placeholder 5"/>
          <p:cNvSpPr>
            <a:spLocks noGrp="1"/>
          </p:cNvSpPr>
          <p:nvPr>
            <p:ph sz="half" idx="1"/>
          </p:nvPr>
        </p:nvSpPr>
        <p:spPr/>
        <p:txBody>
          <a:bodyPr vert="horz" lIns="91440" tIns="45720" rIns="91440" bIns="45720" rtlCol="0" anchor="t">
            <a:normAutofit/>
          </a:bodyPr>
          <a:lstStyle/>
          <a:p>
            <a:r>
              <a:rPr lang="EN-US">
                <a:solidFill>
                  <a:srgbClr val="FFC000"/>
                </a:solidFill>
                <a:latin typeface="Arial Black"/>
              </a:rPr>
              <a:t>You have to be carful of which font you pick because some fonts come off as childish </a:t>
            </a:r>
            <a:endParaRPr lang="en-US">
              <a:solidFill>
                <a:srgbClr val="FFC000"/>
              </a:solidFill>
              <a:latin typeface="Arial Black"/>
            </a:endParaRPr>
          </a:p>
          <a:p>
            <a:r>
              <a:rPr lang="EN-US">
                <a:solidFill>
                  <a:srgbClr val="FFC000"/>
                </a:solidFill>
                <a:latin typeface="Arial Black"/>
              </a:rPr>
              <a:t>Comic Sans may seem fun but for an important project you may want to pick a more adult font.</a:t>
            </a:r>
            <a:endParaRPr lang="en-US">
              <a:solidFill>
                <a:srgbClr val="FFC000"/>
              </a:solidFill>
              <a:latin typeface="Arial Black"/>
            </a:endParaRPr>
          </a:p>
          <a:p>
            <a:r>
              <a:rPr lang="EN-US">
                <a:solidFill>
                  <a:srgbClr val="FFC000"/>
                </a:solidFill>
                <a:latin typeface="Arial Black"/>
              </a:rPr>
              <a:t>Times New Roman gives off a feeling of an important document. Most papers you will write use Times as the Standard.</a:t>
            </a:r>
            <a:endParaRPr lang="en-US">
              <a:solidFill>
                <a:srgbClr val="FFC000"/>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hlinkClick r:id="rId3" action="ppaction://hlinksldjump"/>
              </a:rPr>
              <a:t>HOME</a:t>
            </a:r>
            <a:endParaRPr lang="en-US">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BACK</a:t>
            </a:r>
          </a:p>
        </p:txBody>
      </p:sp>
      <p:sp>
        <p:nvSpPr>
          <p:cNvPr id="11" name="Content Placeholder 10"/>
          <p:cNvSpPr>
            <a:spLocks noGrp="1"/>
          </p:cNvSpPr>
          <p:nvPr>
            <p:ph sz="half" idx="2"/>
          </p:nvPr>
        </p:nvSpPr>
        <p:spPr>
          <a:xfrm>
            <a:off x="6115050" y="771525"/>
            <a:ext cx="4479925" cy="5352404"/>
          </a:xfrm>
        </p:spPr>
        <p:txBody>
          <a:bodyPr vert="horz" lIns="91440" tIns="45720" rIns="91440" bIns="45720" rtlCol="0" anchor="t">
            <a:normAutofit lnSpcReduction="10000"/>
          </a:bodyPr>
          <a:lstStyle/>
          <a:p>
            <a:r>
              <a:rPr lang="EN-US">
                <a:solidFill>
                  <a:srgbClr val="FFC000"/>
                </a:solidFill>
                <a:latin typeface="Arial Black"/>
              </a:rPr>
              <a:t>You can decide which is better:</a:t>
            </a:r>
            <a:endParaRPr lang="en-US">
              <a:solidFill>
                <a:srgbClr val="FFC000"/>
              </a:solidFill>
              <a:latin typeface="Arial Black"/>
            </a:endParaRPr>
          </a:p>
          <a:p>
            <a:r>
              <a:rPr lang="EN-US">
                <a:solidFill>
                  <a:srgbClr val="FFC000"/>
                </a:solidFill>
                <a:latin typeface="Comic Sans MS"/>
              </a:rPr>
              <a:t>Paw at beetle and eat it before it gets away lounge in doorway or knock over Christmas tree  cats making all the muffins but loves cheeseburgers. Give attitude then cats take over the world, climb leg, for I like big cats and I can not lie  favor packaging over toy mark territory  meow all night having their mate disturbing sleeping humans.</a:t>
            </a:r>
            <a:endParaRPr lang="en-US">
              <a:solidFill>
                <a:srgbClr val="FFC000"/>
              </a:solidFill>
              <a:latin typeface="Comic Sans MS"/>
            </a:endParaRPr>
          </a:p>
          <a:p>
            <a:r>
              <a:rPr lang="EN-US">
                <a:solidFill>
                  <a:srgbClr val="FFC000"/>
                </a:solidFill>
                <a:latin typeface="Times New Roman"/>
              </a:rPr>
              <a:t>Paw at beetle and eat it before it gets away lounge in doorway or knock over Christmas tree  cats making all the muffins but loves cheeseburgers. Give attitude then cats take over the world, climb leg, for </a:t>
            </a:r>
            <a:r>
              <a:rPr lang="EN-US" err="1">
                <a:solidFill>
                  <a:srgbClr val="FFC000"/>
                </a:solidFill>
                <a:latin typeface="Times New Roman"/>
              </a:rPr>
              <a:t>i</a:t>
            </a:r>
            <a:r>
              <a:rPr lang="EN-US">
                <a:solidFill>
                  <a:srgbClr val="FFC000"/>
                </a:solidFill>
                <a:latin typeface="Times New Roman"/>
              </a:rPr>
              <a:t> like big cats and I can not lie  favor packaging over toy mark territory  meow all night having their mate disturbing sleeping humans.</a:t>
            </a:r>
            <a:endParaRPr lang="en-US">
              <a:solidFill>
                <a:srgbClr val="FFC000"/>
              </a:solidFill>
              <a:latin typeface="Times New Roman"/>
            </a:endParaRPr>
          </a:p>
          <a:p>
            <a:endParaRPr lang="en-US">
              <a:latin typeface="Comic Sans MS"/>
            </a:endParaRPr>
          </a:p>
        </p:txBody>
      </p:sp>
    </p:spTree>
    <p:extLst>
      <p:ext uri="{BB962C8B-B14F-4D97-AF65-F5344CB8AC3E}">
        <p14:creationId xmlns:p14="http://schemas.microsoft.com/office/powerpoint/2010/main" val="2755834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1"/>
            <a:ext cx="3200400" cy="619246"/>
          </a:xfrm>
        </p:spPr>
        <p:txBody>
          <a:bodyPr/>
          <a:lstStyle/>
          <a:p>
            <a:r>
              <a:rPr lang="EN-US" dirty="0">
                <a:solidFill>
                  <a:srgbClr val="92D050"/>
                </a:solidFill>
                <a:latin typeface="Arial Black"/>
              </a:rPr>
              <a:t>Picture This</a:t>
            </a:r>
            <a:endParaRPr lang="en-US" dirty="0">
              <a:solidFill>
                <a:srgbClr val="92D050"/>
              </a:solidFill>
              <a:latin typeface="Arial Black"/>
            </a:endParaRPr>
          </a:p>
        </p:txBody>
      </p:sp>
      <p:sp>
        <p:nvSpPr>
          <p:cNvPr id="3" name="Content Placeholder 2"/>
          <p:cNvSpPr>
            <a:spLocks noGrp="1"/>
          </p:cNvSpPr>
          <p:nvPr>
            <p:ph idx="1"/>
          </p:nvPr>
        </p:nvSpPr>
        <p:spPr>
          <a:xfrm>
            <a:off x="7007673" y="1603443"/>
            <a:ext cx="3576190" cy="4568757"/>
          </a:xfrm>
        </p:spPr>
        <p:txBody>
          <a:bodyPr vert="horz" lIns="91440" tIns="45720" rIns="91440" bIns="45720" rtlCol="0" anchor="t">
            <a:normAutofit/>
          </a:bodyPr>
          <a:lstStyle/>
          <a:p>
            <a:pPr lvl="1"/>
            <a:endParaRPr lang="en-US" dirty="0"/>
          </a:p>
          <a:p>
            <a:endParaRPr lang="en-US" dirty="0"/>
          </a:p>
        </p:txBody>
      </p:sp>
      <p:sp>
        <p:nvSpPr>
          <p:cNvPr id="4" name="Text Placeholder 3"/>
          <p:cNvSpPr>
            <a:spLocks noGrp="1"/>
          </p:cNvSpPr>
          <p:nvPr>
            <p:ph type="body" sz="half" idx="2"/>
          </p:nvPr>
        </p:nvSpPr>
        <p:spPr>
          <a:xfrm>
            <a:off x="0" y="1603443"/>
            <a:ext cx="6093836" cy="3698771"/>
          </a:xfrm>
        </p:spPr>
        <p:txBody>
          <a:bodyPr vert="horz" lIns="91440" tIns="45720" rIns="91440" bIns="45720" rtlCol="0" anchor="t">
            <a:normAutofit fontScale="92500" lnSpcReduction="20000"/>
          </a:bodyPr>
          <a:lstStyle/>
          <a:p>
            <a:pPr marL="285750" indent="-285750">
              <a:buFont typeface="Arial" panose="020B0604020202020204" pitchFamily="34" charset="0"/>
              <a:buChar char="•"/>
            </a:pPr>
            <a:r>
              <a:rPr lang="EN-US" sz="2400" dirty="0">
                <a:solidFill>
                  <a:srgbClr val="92D050"/>
                </a:solidFill>
                <a:latin typeface="Arial Black"/>
              </a:rPr>
              <a:t>Images are the pictures we see on the computer.  </a:t>
            </a:r>
            <a:endParaRPr lang="en-US" sz="2400" dirty="0">
              <a:solidFill>
                <a:srgbClr val="92D050"/>
              </a:solidFill>
              <a:latin typeface="Arial Black"/>
            </a:endParaRPr>
          </a:p>
          <a:p>
            <a:pPr marL="285750" indent="-285750">
              <a:buFont typeface="Arial" panose="020B0604020202020204" pitchFamily="34" charset="0"/>
              <a:buChar char="•"/>
            </a:pPr>
            <a:r>
              <a:rPr lang="EN-US" sz="2400" dirty="0">
                <a:solidFill>
                  <a:srgbClr val="92D050"/>
                </a:solidFill>
                <a:latin typeface="Arial Black"/>
              </a:rPr>
              <a:t>Images help people to IMAGINE what something is </a:t>
            </a:r>
            <a:endParaRPr lang="en-US" sz="2400" dirty="0">
              <a:solidFill>
                <a:srgbClr val="92D050"/>
              </a:solidFill>
              <a:latin typeface="Arial Black"/>
            </a:endParaRPr>
          </a:p>
          <a:p>
            <a:pPr marL="285750" indent="-285750">
              <a:buFont typeface="Arial" panose="020B0604020202020204" pitchFamily="34" charset="0"/>
              <a:buChar char="•"/>
            </a:pPr>
            <a:r>
              <a:rPr lang="EN-US" sz="2400" dirty="0">
                <a:solidFill>
                  <a:srgbClr val="92D050"/>
                </a:solidFill>
                <a:latin typeface="Arial Black"/>
              </a:rPr>
              <a:t>Pictures can not be put into the computer directly so they have to be recreated.  </a:t>
            </a:r>
            <a:endParaRPr lang="en-US" sz="2400" dirty="0">
              <a:solidFill>
                <a:srgbClr val="92D050"/>
              </a:solidFill>
              <a:latin typeface="Arial Black"/>
            </a:endParaRPr>
          </a:p>
          <a:p>
            <a:pPr marL="285750" indent="-285750">
              <a:buFont typeface="Arial" panose="020B0604020202020204" pitchFamily="34" charset="0"/>
              <a:buChar char="•"/>
            </a:pPr>
            <a:r>
              <a:rPr lang="EN-US" sz="2400" dirty="0">
                <a:solidFill>
                  <a:srgbClr val="92D050"/>
                </a:solidFill>
                <a:latin typeface="Arial Black"/>
              </a:rPr>
              <a:t>There are two ways to do this: </a:t>
            </a:r>
            <a:endParaRPr lang="en-US" sz="2400" dirty="0">
              <a:solidFill>
                <a:srgbClr val="92D050"/>
              </a:solidFill>
              <a:latin typeface="Arial Black"/>
            </a:endParaRPr>
          </a:p>
          <a:p>
            <a:pPr marL="742950" lvl="1" indent="-285750">
              <a:buFont typeface="Arial" panose="020B0604020202020204" pitchFamily="34" charset="0"/>
              <a:buChar char="•"/>
            </a:pPr>
            <a:r>
              <a:rPr lang="EN-US" sz="2300" dirty="0">
                <a:solidFill>
                  <a:srgbClr val="92D050"/>
                </a:solidFill>
                <a:latin typeface="Arial Black"/>
              </a:rPr>
              <a:t>Bitmap  </a:t>
            </a:r>
            <a:endParaRPr lang="en-US" sz="2300" dirty="0">
              <a:solidFill>
                <a:srgbClr val="92D050"/>
              </a:solidFill>
              <a:latin typeface="Arial Black"/>
            </a:endParaRPr>
          </a:p>
          <a:p>
            <a:pPr marL="742950" lvl="1" indent="-285750">
              <a:buFont typeface="Arial" panose="020B0604020202020204" pitchFamily="34" charset="0"/>
              <a:buChar char="•"/>
            </a:pPr>
            <a:r>
              <a:rPr lang="EN-US" sz="2300" dirty="0">
                <a:solidFill>
                  <a:srgbClr val="92D050"/>
                </a:solidFill>
                <a:latin typeface="Arial Black"/>
              </a:rPr>
              <a:t>Vector</a:t>
            </a:r>
            <a:endParaRPr lang="en-US" sz="2300" dirty="0">
              <a:solidFill>
                <a:srgbClr val="92D050"/>
              </a:solidFill>
              <a:latin typeface="Arial Black"/>
            </a:endParaRPr>
          </a:p>
          <a:p>
            <a:endParaRPr lang="en-US" dirty="0"/>
          </a:p>
        </p:txBody>
      </p:sp>
      <p:sp>
        <p:nvSpPr>
          <p:cNvPr id="11" name="Rectangle 10"/>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rId4"/>
            </a:endParaRPr>
          </a:p>
        </p:txBody>
      </p:sp>
      <p:sp>
        <p:nvSpPr>
          <p:cNvPr id="5" name="Right Arrow 4">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10" name="Left Arrow 9">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6" name="Picture 5" descr="Sleeping_Pups.jpg"/>
          <p:cNvPicPr>
            <a:picLocks noChangeAspect="1"/>
          </p:cNvPicPr>
          <p:nvPr/>
        </p:nvPicPr>
        <p:blipFill>
          <a:blip r:embed="rId5"/>
          <a:stretch>
            <a:fillRect/>
          </a:stretch>
        </p:blipFill>
        <p:spPr>
          <a:xfrm>
            <a:off x="5783961" y="852488"/>
            <a:ext cx="5511102" cy="5037137"/>
          </a:xfrm>
          <a:prstGeom prst="rect">
            <a:avLst/>
          </a:prstGeom>
        </p:spPr>
      </p:pic>
    </p:spTree>
    <p:extLst>
      <p:ext uri="{BB962C8B-B14F-4D97-AF65-F5344CB8AC3E}">
        <p14:creationId xmlns:p14="http://schemas.microsoft.com/office/powerpoint/2010/main" val="37034725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92D050"/>
                </a:solidFill>
                <a:latin typeface="Arial Black"/>
              </a:rPr>
              <a:t>Bitmaps: Like Google Maps but smaller</a:t>
            </a:r>
            <a:endParaRPr lang="en-US" dirty="0">
              <a:solidFill>
                <a:srgbClr val="92D050"/>
              </a:solidFill>
              <a:latin typeface="Arial Black"/>
            </a:endParaRPr>
          </a:p>
        </p:txBody>
      </p:sp>
      <p:sp>
        <p:nvSpPr>
          <p:cNvPr id="4" name="Content Placeholder 3"/>
          <p:cNvSpPr>
            <a:spLocks noGrp="1"/>
          </p:cNvSpPr>
          <p:nvPr>
            <p:ph idx="1"/>
          </p:nvPr>
        </p:nvSpPr>
        <p:spPr>
          <a:xfrm>
            <a:off x="443165" y="1822007"/>
            <a:ext cx="7063421" cy="4042993"/>
          </a:xfrm>
        </p:spPr>
        <p:txBody>
          <a:bodyPr vert="horz" lIns="91440" tIns="45720" rIns="91440" bIns="45720" rtlCol="0" anchor="t">
            <a:normAutofit fontScale="92500" lnSpcReduction="10000"/>
          </a:bodyPr>
          <a:lstStyle/>
          <a:p>
            <a:r>
              <a:rPr lang="EN-US" sz="2400" dirty="0">
                <a:solidFill>
                  <a:srgbClr val="92D050"/>
                </a:solidFill>
                <a:latin typeface="Arial Black"/>
              </a:rPr>
              <a:t>Bitmaps are made out of little dots called pixels</a:t>
            </a:r>
            <a:endParaRPr lang="en-US" sz="2400" dirty="0">
              <a:solidFill>
                <a:srgbClr val="92D050"/>
              </a:solidFill>
              <a:latin typeface="Arial Black"/>
            </a:endParaRPr>
          </a:p>
          <a:p>
            <a:pPr lvl="1"/>
            <a:r>
              <a:rPr lang="EN-US" sz="2400" dirty="0">
                <a:solidFill>
                  <a:srgbClr val="92D050"/>
                </a:solidFill>
                <a:latin typeface="Arial Black"/>
              </a:rPr>
              <a:t>Imagine Lego blocks</a:t>
            </a:r>
            <a:endParaRPr lang="en-US" sz="2400" dirty="0">
              <a:solidFill>
                <a:srgbClr val="92D050"/>
              </a:solidFill>
              <a:latin typeface="Arial Black"/>
            </a:endParaRPr>
          </a:p>
          <a:p>
            <a:r>
              <a:rPr lang="EN-US" sz="2400" dirty="0">
                <a:solidFill>
                  <a:srgbClr val="92D050"/>
                </a:solidFill>
                <a:latin typeface="Arial Black"/>
              </a:rPr>
              <a:t>Each pixel has one job it's supposed to do like turn on or off or be a certain color</a:t>
            </a:r>
            <a:endParaRPr lang="en-US" sz="2400" dirty="0">
              <a:solidFill>
                <a:srgbClr val="92D050"/>
              </a:solidFill>
              <a:latin typeface="Arial Black"/>
            </a:endParaRPr>
          </a:p>
          <a:p>
            <a:r>
              <a:rPr lang="EN-US" sz="2400" dirty="0">
                <a:solidFill>
                  <a:srgbClr val="92D050"/>
                </a:solidFill>
                <a:latin typeface="Arial Black"/>
              </a:rPr>
              <a:t>When many pixels work together to do their own jobs they can make a picture. BUT don't get to close because they like to be seen as a team not by themselves</a:t>
            </a:r>
            <a:endParaRPr lang="en-US" sz="2400" dirty="0">
              <a:solidFill>
                <a:srgbClr val="92D050"/>
              </a:solidFill>
              <a:latin typeface="Arial Black"/>
            </a:endParaRPr>
          </a:p>
          <a:p>
            <a:r>
              <a:rPr lang="EN-US" sz="2400" dirty="0">
                <a:solidFill>
                  <a:srgbClr val="92D050"/>
                </a:solidFill>
                <a:latin typeface="Arial Black"/>
              </a:rPr>
              <a:t>Bitmaps are really big since there are so many pixels in them.</a:t>
            </a:r>
            <a:endParaRPr lang="en-US" sz="2400" dirty="0">
              <a:solidFill>
                <a:srgbClr val="92D050"/>
              </a:solidFill>
              <a:latin typeface="Arial Black"/>
            </a:endParaRPr>
          </a:p>
        </p:txBody>
      </p:sp>
      <p:sp>
        <p:nvSpPr>
          <p:cNvPr id="5" name="Rectangle 4"/>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rId4"/>
            </a:endParaRPr>
          </a:p>
        </p:txBody>
      </p:sp>
      <p:sp>
        <p:nvSpPr>
          <p:cNvPr id="9" name="Right Arrow 8">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10" name="Left Arrow 9">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1026" name="Picture 2" descr="File:Magnified bitmap becomes blurry.sv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3137" y="2031064"/>
            <a:ext cx="3381375"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7362028"/>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13003" y="-252412"/>
            <a:ext cx="9692640" cy="1325562"/>
          </a:xfrm>
        </p:spPr>
        <p:txBody>
          <a:bodyPr/>
          <a:lstStyle/>
          <a:p>
            <a:r>
              <a:rPr lang="EN-US" dirty="0"/>
              <a:t>                      </a:t>
            </a:r>
            <a:r>
              <a:rPr lang="EN-US" dirty="0">
                <a:solidFill>
                  <a:srgbClr val="92D050"/>
                </a:solidFill>
                <a:latin typeface="Arial Black"/>
              </a:rPr>
              <a:t>Vectors</a:t>
            </a:r>
            <a:endParaRPr lang="en-US" dirty="0">
              <a:solidFill>
                <a:srgbClr val="92D050"/>
              </a:solidFill>
              <a:latin typeface="Arial Black"/>
            </a:endParaRPr>
          </a:p>
        </p:txBody>
      </p:sp>
      <p:sp>
        <p:nvSpPr>
          <p:cNvPr id="3" name="Content Placeholder 2"/>
          <p:cNvSpPr>
            <a:spLocks noGrp="1"/>
          </p:cNvSpPr>
          <p:nvPr>
            <p:ph idx="1"/>
          </p:nvPr>
        </p:nvSpPr>
        <p:spPr>
          <a:xfrm>
            <a:off x="1262063" y="1676400"/>
            <a:ext cx="4797260" cy="4503738"/>
          </a:xfrm>
        </p:spPr>
        <p:txBody>
          <a:bodyPr vert="horz" lIns="91440" tIns="45720" rIns="91440" bIns="45720" rtlCol="0" anchor="t">
            <a:normAutofit/>
          </a:bodyPr>
          <a:lstStyle/>
          <a:p>
            <a:r>
              <a:rPr lang="EN-US" dirty="0">
                <a:solidFill>
                  <a:srgbClr val="92D050"/>
                </a:solidFill>
                <a:latin typeface="Arial Black"/>
              </a:rPr>
              <a:t>Vectors use lines and shapes in order to make pictures</a:t>
            </a:r>
          </a:p>
          <a:p>
            <a:r>
              <a:rPr lang="EN-US" dirty="0">
                <a:solidFill>
                  <a:srgbClr val="92D050"/>
                </a:solidFill>
                <a:latin typeface="Arial Black"/>
              </a:rPr>
              <a:t>The computer uses math in order to see which pixels need to be used in order to make the image</a:t>
            </a:r>
          </a:p>
          <a:p>
            <a:r>
              <a:rPr lang="EN-US" dirty="0">
                <a:solidFill>
                  <a:srgbClr val="92D050"/>
                </a:solidFill>
                <a:latin typeface="Arial Black"/>
              </a:rPr>
              <a:t>Then instead of turning the pixels on or off, it traces lines over them in order to make the shape.</a:t>
            </a:r>
          </a:p>
          <a:p>
            <a:r>
              <a:rPr lang="EN-US" dirty="0">
                <a:solidFill>
                  <a:srgbClr val="92D050"/>
                </a:solidFill>
                <a:latin typeface="Arial Black"/>
              </a:rPr>
              <a:t>This is how most images you see on a computer look like </a:t>
            </a:r>
            <a:endParaRPr lang="en-US" dirty="0">
              <a:solidFill>
                <a:srgbClr val="92D050"/>
              </a:solidFill>
              <a:latin typeface="Arial Black"/>
            </a:endParaRPr>
          </a:p>
          <a:p>
            <a:r>
              <a:rPr lang="EN-US" dirty="0">
                <a:solidFill>
                  <a:srgbClr val="92D050"/>
                </a:solidFill>
                <a:latin typeface="Arial Black"/>
              </a:rPr>
              <a:t>No matter how big or small you make a vector photo, it will always look good </a:t>
            </a:r>
            <a:endParaRPr lang="en-US" dirty="0">
              <a:solidFill>
                <a:srgbClr val="92D050"/>
              </a:solidFill>
              <a:latin typeface="Arial Black"/>
            </a:endParaRPr>
          </a:p>
        </p:txBody>
      </p:sp>
      <p:sp>
        <p:nvSpPr>
          <p:cNvPr id="4" name="Rectangle 3"/>
          <p:cNvSpPr/>
          <p:nvPr/>
        </p:nvSpPr>
        <p:spPr>
          <a:xfrm>
            <a:off x="9948502" y="142875"/>
            <a:ext cx="1133554" cy="44132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hlinkClick r:id="rId3" action="ppaction://hlinksldjump"/>
              </a:rPr>
              <a:t>HOME</a:t>
            </a:r>
            <a:endParaRPr lang="en-US" dirty="0">
              <a:hlinkClick r:id="rId4"/>
            </a:endParaRPr>
          </a:p>
        </p:txBody>
      </p:sp>
      <p:sp>
        <p:nvSpPr>
          <p:cNvPr id="7" name="Right Arrow 6">
            <a:hlinkClick r:id="" action="ppaction://hlinkshowjump?jump=nextslide"/>
          </p:cNvPr>
          <p:cNvSpPr/>
          <p:nvPr/>
        </p:nvSpPr>
        <p:spPr>
          <a:xfrm>
            <a:off x="9948502" y="5995686"/>
            <a:ext cx="1248819" cy="86231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NEXT</a:t>
            </a:r>
          </a:p>
        </p:txBody>
      </p:sp>
      <p:sp>
        <p:nvSpPr>
          <p:cNvPr id="8" name="Left Arrow 7">
            <a:hlinkClick r:id="" action="ppaction://hlinkshowjump?jump=previousslide"/>
          </p:cNvPr>
          <p:cNvSpPr/>
          <p:nvPr/>
        </p:nvSpPr>
        <p:spPr>
          <a:xfrm>
            <a:off x="81023" y="5995686"/>
            <a:ext cx="1088020" cy="86231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BACK</a:t>
            </a:r>
          </a:p>
        </p:txBody>
      </p:sp>
      <p:pic>
        <p:nvPicPr>
          <p:cNvPr id="5" name="Picture 4" descr="Bitmap_vs_vector.svg.jpg"/>
          <p:cNvPicPr>
            <a:picLocks noChangeAspect="1"/>
          </p:cNvPicPr>
          <p:nvPr/>
        </p:nvPicPr>
        <p:blipFill>
          <a:blip r:embed="rId5"/>
          <a:stretch>
            <a:fillRect/>
          </a:stretch>
        </p:blipFill>
        <p:spPr>
          <a:xfrm>
            <a:off x="6141873" y="1562100"/>
            <a:ext cx="5135727" cy="4379913"/>
          </a:xfrm>
          <a:prstGeom prst="rect">
            <a:avLst/>
          </a:prstGeom>
        </p:spPr>
      </p:pic>
    </p:spTree>
    <p:extLst>
      <p:ext uri="{BB962C8B-B14F-4D97-AF65-F5344CB8AC3E}">
        <p14:creationId xmlns:p14="http://schemas.microsoft.com/office/powerpoint/2010/main" val="223791564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View">
  <a:themeElements>
    <a:clrScheme name="View">
      <a:dk1>
        <a:srgbClr val="000000"/>
      </a:dk1>
      <a:lt1>
        <a:srgbClr val="FFFFFF"/>
      </a:lt1>
      <a:dk2>
        <a:srgbClr val="46464A"/>
      </a:dk2>
      <a:lt2>
        <a:srgbClr val="D6D3CC"/>
      </a:lt2>
      <a:accent1>
        <a:srgbClr val="6F6F74"/>
      </a:accent1>
      <a:accent2>
        <a:srgbClr val="92A9B9"/>
      </a:accent2>
      <a:accent3>
        <a:srgbClr val="A7B789"/>
      </a:accent3>
      <a:accent4>
        <a:srgbClr val="B9A489"/>
      </a:accent4>
      <a:accent5>
        <a:srgbClr val="8D6374"/>
      </a:accent5>
      <a:accent6>
        <a:srgbClr val="9B7362"/>
      </a:accent6>
      <a:hlink>
        <a:srgbClr val="67AABF"/>
      </a:hlink>
      <a:folHlink>
        <a:srgbClr val="ABAFA5"/>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iew">
      <a:fillStyleLst>
        <a:solidFill>
          <a:schemeClr val="phClr"/>
        </a:solidFill>
        <a:solidFill>
          <a:schemeClr val="phClr">
            <a:tint val="60000"/>
            <a:satMod val="120000"/>
          </a:schemeClr>
        </a:solidFill>
        <a:solidFill>
          <a:schemeClr val="phClr">
            <a:shade val="75000"/>
            <a:satMod val="160000"/>
          </a:schemeClr>
        </a:solidFill>
      </a:fillStyleLst>
      <a:lnStyleLst>
        <a:ln w="9525" cap="flat" cmpd="sng" algn="ctr">
          <a:solidFill>
            <a:schemeClr val="phClr"/>
          </a:solidFill>
          <a:prstDash val="solid"/>
        </a:ln>
        <a:ln w="13970" cap="flat" cmpd="sng" algn="ctr">
          <a:solidFill>
            <a:schemeClr val="phClr"/>
          </a:solidFill>
          <a:prstDash val="solid"/>
        </a:ln>
        <a:ln w="17145" cap="flat" cmpd="sng" algn="ctr">
          <a:solidFill>
            <a:schemeClr val="phClr">
              <a:shade val="95000"/>
              <a:alpha val="95000"/>
              <a:satMod val="150000"/>
            </a:schemeClr>
          </a:solidFill>
          <a:prstDash val="solid"/>
        </a:ln>
      </a:lnStyleLst>
      <a:effectStyleLst>
        <a:effectStyle>
          <a:effectLst/>
        </a:effectStyle>
        <a:effectStyle>
          <a:effectLst>
            <a:outerShdw blurRad="50800" dist="15240" dir="5400000" algn="tl" rotWithShape="0">
              <a:srgbClr val="000000">
                <a:alpha val="75000"/>
              </a:srgbClr>
            </a:outerShdw>
          </a:effectLst>
          <a:scene3d>
            <a:camera prst="orthographicFront">
              <a:rot lat="0" lon="0" rev="0"/>
            </a:camera>
            <a:lightRig rig="brightRoom" dir="tl"/>
          </a:scene3d>
          <a:sp3d contourW="9525" prstMaterial="flat">
            <a:bevelT w="0" h="0" prst="coolSlant"/>
            <a:contourClr>
              <a:schemeClr val="phClr">
                <a:shade val="35000"/>
                <a:satMod val="130000"/>
              </a:schemeClr>
            </a:contourClr>
          </a:sp3d>
        </a:effectStyle>
        <a:effectStyle>
          <a:effectLst>
            <a:outerShdw blurRad="76200" dist="25400" dir="5400000" algn="tl" rotWithShape="0">
              <a:srgbClr val="000000">
                <a:alpha val="55000"/>
              </a:srgbClr>
            </a:outerShdw>
          </a:effectLst>
          <a:scene3d>
            <a:camera prst="orthographicFront">
              <a:rot lat="0" lon="0" rev="0"/>
            </a:camera>
            <a:lightRig rig="brightRoom" dir="tl"/>
          </a:scene3d>
          <a:sp3d contourW="19050" prstMaterial="flat">
            <a:bevelT w="0" h="0" prst="coolSlant"/>
            <a:contourClr>
              <a:schemeClr val="phClr">
                <a:shade val="25000"/>
                <a:satMod val="14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662</Words>
  <Application>Microsoft Office PowerPoint</Application>
  <PresentationFormat>Widescreen</PresentationFormat>
  <Paragraphs>176</Paragraphs>
  <Slides>18</Slides>
  <Notes>15</Notes>
  <HiddenSlides>0</HiddenSlides>
  <MMClips>2</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Arial Black</vt:lpstr>
      <vt:lpstr>Calibri</vt:lpstr>
      <vt:lpstr>Century Schoolbook</vt:lpstr>
      <vt:lpstr>Comic Sans MS</vt:lpstr>
      <vt:lpstr>Times New Roman</vt:lpstr>
      <vt:lpstr>Wingdings 2</vt:lpstr>
      <vt:lpstr>View</vt:lpstr>
      <vt:lpstr>Multimedia For Kids</vt:lpstr>
      <vt:lpstr>So What Is Multimedia?</vt:lpstr>
      <vt:lpstr>5 Types of Multimedia</vt:lpstr>
      <vt:lpstr>TEXT me later</vt:lpstr>
      <vt:lpstr>Unicode the lamest Autobot</vt:lpstr>
      <vt:lpstr>Choosing A Font</vt:lpstr>
      <vt:lpstr>Picture This</vt:lpstr>
      <vt:lpstr>Bitmaps: Like Google Maps but smaller</vt:lpstr>
      <vt:lpstr>                      Vectors</vt:lpstr>
      <vt:lpstr>Can You Hear Me Now?</vt:lpstr>
      <vt:lpstr>Hope Your Ears Don't HERT(z)</vt:lpstr>
      <vt:lpstr>CATSSSSSSSSSS</vt:lpstr>
      <vt:lpstr>Animation</vt:lpstr>
      <vt:lpstr>Types of Animation</vt:lpstr>
      <vt:lpstr>Now Dogs!!!!</vt:lpstr>
      <vt:lpstr>Video </vt:lpstr>
      <vt:lpstr>File size</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For Kids</dc:title>
  <dc:creator>Torres, Andres</dc:creator>
  <cp:lastModifiedBy>Torres, Andres</cp:lastModifiedBy>
  <cp:revision>7</cp:revision>
  <dcterms:modified xsi:type="dcterms:W3CDTF">2016-11-14T22:41:48Z</dcterms:modified>
</cp:coreProperties>
</file>