
<file path=[Content_Types].xml><?xml version="1.0" encoding="utf-8"?>
<Types xmlns="http://schemas.openxmlformats.org/package/2006/content-types">
  <Default Extension="png" ContentType="image/png"/>
  <Default Extension="mp3" ContentType="audio/mpeg"/>
  <Default Extension="jpeg" ContentType="image/jpeg"/>
  <Default Extension="m4a" ContentType="audio/mp4"/>
  <Default Extension="rels" ContentType="application/vnd.openxmlformats-package.relationships+xml"/>
  <Default Extension="xml" ContentType="application/xml"/>
  <Default Extension="wav" ContentType="audio/x-wav"/>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74"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72" d="100"/>
          <a:sy n="72"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B853DF2-6377-4567-B54E-B104A3295823}"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28994441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B853DF2-6377-4567-B54E-B104A3295823}" type="datetimeFigureOut">
              <a:rPr lang="en-US" smtClean="0"/>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3274315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B853DF2-6377-4567-B54E-B104A3295823}"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41103929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Edit Master text styles</a:t>
            </a:r>
          </a:p>
        </p:txBody>
      </p:sp>
      <p:sp>
        <p:nvSpPr>
          <p:cNvPr id="4" name="Date Placeholder 3"/>
          <p:cNvSpPr>
            <a:spLocks noGrp="1"/>
          </p:cNvSpPr>
          <p:nvPr>
            <p:ph type="dt" sz="half" idx="10"/>
          </p:nvPr>
        </p:nvSpPr>
        <p:spPr/>
        <p:txBody>
          <a:bodyPr/>
          <a:lstStyle/>
          <a:p>
            <a:fld id="{7B853DF2-6377-4567-B54E-B104A3295823}"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39828445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Edit Master text styles</a:t>
            </a:r>
          </a:p>
        </p:txBody>
      </p:sp>
      <p:sp>
        <p:nvSpPr>
          <p:cNvPr id="4" name="Date Placeholder 3"/>
          <p:cNvSpPr>
            <a:spLocks noGrp="1"/>
          </p:cNvSpPr>
          <p:nvPr>
            <p:ph type="dt" sz="half" idx="10"/>
          </p:nvPr>
        </p:nvSpPr>
        <p:spPr/>
        <p:txBody>
          <a:bodyPr/>
          <a:lstStyle/>
          <a:p>
            <a:fld id="{7B853DF2-6377-4567-B54E-B104A3295823}"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2949085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B853DF2-6377-4567-B54E-B104A3295823}"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18514533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B853DF2-6377-4567-B54E-B104A3295823}"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1358375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853DF2-6377-4567-B54E-B104A3295823}"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22210800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853DF2-6377-4567-B54E-B104A3295823}"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390569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853DF2-6377-4567-B54E-B104A3295823}"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1639771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B853DF2-6377-4567-B54E-B104A3295823}" type="datetimeFigureOut">
              <a:rPr lang="en-US" smtClean="0"/>
              <a:t>11/14/2016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4216542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853DF2-6377-4567-B54E-B104A3295823}" type="datetimeFigureOut">
              <a:rPr lang="en-US" smtClean="0"/>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2507809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B853DF2-6377-4567-B54E-B104A3295823}" type="datetimeFigureOut">
              <a:rPr lang="en-US" smtClean="0"/>
              <a:t>11/14/2016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1615664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B853DF2-6377-4567-B54E-B104A3295823}" type="datetimeFigureOut">
              <a:rPr lang="en-US" smtClean="0"/>
              <a:t>11/14/2016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190802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853DF2-6377-4567-B54E-B104A3295823}" type="datetimeFigureOut">
              <a:rPr lang="en-US" smtClean="0"/>
              <a:t>11/14/2016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3578115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B853DF2-6377-4567-B54E-B104A3295823}" type="datetimeFigureOut">
              <a:rPr lang="en-US" smtClean="0"/>
              <a:t>11/14/2016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15185487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6399212" y="5883275"/>
            <a:ext cx="914400" cy="365125"/>
          </a:xfrm>
        </p:spPr>
        <p:txBody>
          <a:bodyPr/>
          <a:lstStyle/>
          <a:p>
            <a:fld id="{7B853DF2-6377-4567-B54E-B104A3295823}" type="datetimeFigureOut">
              <a:rPr lang="en-US" smtClean="0"/>
              <a:t>11/14/2016</a:t>
            </a:fld>
            <a:endParaRPr lang="en-US"/>
          </a:p>
        </p:txBody>
      </p:sp>
      <p:sp>
        <p:nvSpPr>
          <p:cNvPr id="6" name="Footer Placeholder 5"/>
          <p:cNvSpPr>
            <a:spLocks noGrp="1"/>
          </p:cNvSpPr>
          <p:nvPr>
            <p:ph type="ftr" sz="quarter" idx="11"/>
          </p:nvPr>
        </p:nvSpPr>
        <p:spPr>
          <a:xfrm>
            <a:off x="1141412" y="5883275"/>
            <a:ext cx="5105400" cy="365125"/>
          </a:xfrm>
        </p:spPr>
        <p:txBody>
          <a:bodyPr/>
          <a:lstStyle/>
          <a:p>
            <a:endParaRPr lang="en-US"/>
          </a:p>
        </p:txBody>
      </p:sp>
      <p:sp>
        <p:nvSpPr>
          <p:cNvPr id="7" name="Slide Number Placeholder 6"/>
          <p:cNvSpPr>
            <a:spLocks noGrp="1"/>
          </p:cNvSpPr>
          <p:nvPr>
            <p:ph type="sldNum" sz="quarter" idx="12"/>
          </p:nvPr>
        </p:nvSpPr>
        <p:spPr>
          <a:xfrm>
            <a:off x="10742612" y="5883275"/>
            <a:ext cx="322567" cy="365125"/>
          </a:xfrm>
        </p:spPr>
        <p:txBody>
          <a:bodyPr/>
          <a:lstStyle/>
          <a:p>
            <a:fld id="{8BC81483-89D6-48D8-B4BB-F8716BFC20DB}" type="slidenum">
              <a:rPr lang="en-US" smtClean="0"/>
              <a:t>‹#›</a:t>
            </a:fld>
            <a:endParaRPr lang="en-US"/>
          </a:p>
        </p:txBody>
      </p:sp>
    </p:spTree>
    <p:extLst>
      <p:ext uri="{BB962C8B-B14F-4D97-AF65-F5344CB8AC3E}">
        <p14:creationId xmlns:p14="http://schemas.microsoft.com/office/powerpoint/2010/main" val="1654043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7B853DF2-6377-4567-B54E-B104A3295823}" type="datetimeFigureOut">
              <a:rPr lang="en-US" smtClean="0"/>
              <a:t>11/14/2016</a:t>
            </a:fld>
            <a:endParaRPr lang="en-US"/>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8BC81483-89D6-48D8-B4BB-F8716BFC20DB}" type="slidenum">
              <a:rPr lang="en-US" smtClean="0"/>
              <a:t>‹#›</a:t>
            </a:fld>
            <a:endParaRPr lang="en-US"/>
          </a:p>
        </p:txBody>
      </p:sp>
    </p:spTree>
    <p:extLst>
      <p:ext uri="{BB962C8B-B14F-4D97-AF65-F5344CB8AC3E}">
        <p14:creationId xmlns:p14="http://schemas.microsoft.com/office/powerpoint/2010/main" val="110473591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7.gi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2.png"/><Relationship Id="rId5" Type="http://schemas.openxmlformats.org/officeDocument/2006/relationships/slide" Target="slide3.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hyperlink" Target="https://www.microsoftstore.com/store/msusa/en_US/pdp/Windows-10-Home/productID.319937100" TargetMode="External"/><Relationship Id="rId7" Type="http://schemas.openxmlformats.org/officeDocument/2006/relationships/hyperlink" Target="http://rebloggy.com/post/gif-dance-bob-esponja-sponge-bob-baile/36380264598" TargetMode="External"/><Relationship Id="rId2" Type="http://schemas.openxmlformats.org/officeDocument/2006/relationships/hyperlink" Target="https://ccr733.wikispaces.com/Multimedia" TargetMode="External"/><Relationship Id="rId1" Type="http://schemas.openxmlformats.org/officeDocument/2006/relationships/slideLayout" Target="../slideLayouts/slideLayout2.xml"/><Relationship Id="rId6" Type="http://schemas.openxmlformats.org/officeDocument/2006/relationships/hyperlink" Target="http://giphy.com/gifs/funny-dance-12tuwABDmCnIha" TargetMode="External"/><Relationship Id="rId5" Type="http://schemas.openxmlformats.org/officeDocument/2006/relationships/hyperlink" Target="http://soundbible.com/2153-Crazy-Bizarre-Guitar.html" TargetMode="External"/><Relationship Id="rId4" Type="http://schemas.openxmlformats.org/officeDocument/2006/relationships/hyperlink" Target="http://n4bb.com/macbook-air-2016-release-date-update-retina-display-force-touch-news-features-specs/" TargetMode="External"/><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7.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10.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JPG"/><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slide" Target="slide3.xml"/><Relationship Id="rId3" Type="http://schemas.microsoft.com/office/2007/relationships/media" Target="../media/media2.mp3"/><Relationship Id="rId7"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audio" Target="../media/media3.wav"/><Relationship Id="rId5" Type="http://schemas.microsoft.com/office/2007/relationships/media" Target="../media/media3.wav"/><Relationship Id="rId10" Type="http://schemas.openxmlformats.org/officeDocument/2006/relationships/image" Target="../media/image6.png"/><Relationship Id="rId4" Type="http://schemas.openxmlformats.org/officeDocument/2006/relationships/audio" Target="../media/media2.mp3"/><Relationship Id="rId9"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Multimedia</a:t>
            </a:r>
          </a:p>
        </p:txBody>
      </p:sp>
      <p:sp>
        <p:nvSpPr>
          <p:cNvPr id="3" name="Subtitle 2"/>
          <p:cNvSpPr>
            <a:spLocks noGrp="1"/>
          </p:cNvSpPr>
          <p:nvPr>
            <p:ph type="subTitle" idx="1"/>
          </p:nvPr>
        </p:nvSpPr>
        <p:spPr/>
        <p:txBody>
          <a:bodyPr/>
          <a:lstStyle/>
          <a:p>
            <a:r>
              <a:rPr lang="en-US" dirty="0"/>
              <a:t>By: Jared Finch</a:t>
            </a:r>
          </a:p>
        </p:txBody>
      </p:sp>
      <p:sp>
        <p:nvSpPr>
          <p:cNvPr id="4" name="Right Arrow 3">
            <a:hlinkClick r:id="" action="ppaction://hlinkshowjump?jump=nextslide"/>
          </p:cNvPr>
          <p:cNvSpPr/>
          <p:nvPr/>
        </p:nvSpPr>
        <p:spPr>
          <a:xfrm>
            <a:off x="11025809" y="5791200"/>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097639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Animation </a:t>
            </a:r>
          </a:p>
        </p:txBody>
      </p:sp>
      <p:sp>
        <p:nvSpPr>
          <p:cNvPr id="3" name="Content Placeholder 2"/>
          <p:cNvSpPr>
            <a:spLocks noGrp="1"/>
          </p:cNvSpPr>
          <p:nvPr>
            <p:ph idx="1"/>
          </p:nvPr>
        </p:nvSpPr>
        <p:spPr/>
        <p:txBody>
          <a:bodyPr>
            <a:normAutofit fontScale="92500" lnSpcReduction="20000"/>
          </a:bodyPr>
          <a:lstStyle/>
          <a:p>
            <a:r>
              <a:rPr lang="en-US" dirty="0">
                <a:effectLst/>
              </a:rPr>
              <a:t>Animation can make still images com alive, you can animate words, slides, charts and add visual effects such as wipes, fades, zooms, and dissolves</a:t>
            </a:r>
          </a:p>
          <a:p>
            <a:r>
              <a:rPr lang="en-US" dirty="0">
                <a:effectLst/>
              </a:rPr>
              <a:t>Animation can be challenging to consider when developing multimedia. Yes, it is the medium in which Pixar and DreamWorks perform their magic, but animation is more than rendered characters.</a:t>
            </a:r>
          </a:p>
          <a:p>
            <a:r>
              <a:rPr lang="en-US" dirty="0">
                <a:effectLst/>
              </a:rPr>
              <a:t>For a computer interface, animation can show that the system is loading or ready for input. It can provide a visual cue between screen changes. It can provide a hint by casting a glow on a navigation element.</a:t>
            </a:r>
          </a:p>
          <a:p>
            <a:r>
              <a:rPr lang="en-US" dirty="0">
                <a:effectLst/>
              </a:rPr>
              <a:t>The key with animation is to exercise restraint. Subtle is almost always better than flamboyant.</a:t>
            </a:r>
          </a:p>
          <a:p>
            <a:endParaRPr lang="en-US" dirty="0"/>
          </a:p>
        </p:txBody>
      </p:sp>
      <p:sp>
        <p:nvSpPr>
          <p:cNvPr id="4" name="Right Arrow 3">
            <a:hlinkClick r:id="" action="ppaction://hlinkshowjump?jump=nextslide"/>
          </p:cNvPr>
          <p:cNvSpPr/>
          <p:nvPr/>
        </p:nvSpPr>
        <p:spPr>
          <a:xfrm>
            <a:off x="11025809" y="5791200"/>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rId2" action="ppaction://hlinksldjump"/>
          </p:cNvPr>
          <p:cNvPicPr>
            <a:picLocks noChangeAspect="1"/>
          </p:cNvPicPr>
          <p:nvPr/>
        </p:nvPicPr>
        <p:blipFill>
          <a:blip r:embed="rId3"/>
          <a:stretch>
            <a:fillRect/>
          </a:stretch>
        </p:blipFill>
        <p:spPr>
          <a:xfrm>
            <a:off x="202605" y="216374"/>
            <a:ext cx="560881" cy="786452"/>
          </a:xfrm>
          <a:prstGeom prst="rect">
            <a:avLst/>
          </a:prstGeom>
        </p:spPr>
      </p:pic>
    </p:spTree>
    <p:extLst>
      <p:ext uri="{BB962C8B-B14F-4D97-AF65-F5344CB8AC3E}">
        <p14:creationId xmlns:p14="http://schemas.microsoft.com/office/powerpoint/2010/main" val="6470825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airplane"/>
      </p:transition>
    </mc:Choice>
    <mc:Fallback xmlns="">
      <p:transition spd="slow"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prstTxWarp prst="textCanUp">
              <a:avLst/>
            </a:prstTxWarp>
          </a:bodyPr>
          <a:lstStyle/>
          <a:p>
            <a:pPr algn="ctr"/>
            <a:r>
              <a:rPr lang="en-US" dirty="0">
                <a:ln w="3175" cmpd="sng">
                  <a:solidFill>
                    <a:srgbClr val="FFFF00"/>
                  </a:solidFill>
                </a:ln>
              </a:rPr>
              <a:t>Animation cont.</a:t>
            </a:r>
          </a:p>
        </p:txBody>
      </p:sp>
      <p:pic>
        <p:nvPicPr>
          <p:cNvPr id="4" name="Picture 3">
            <a:hlinkClick r:id="rId2" action="ppaction://hlinksldjump"/>
          </p:cNvPr>
          <p:cNvPicPr>
            <a:picLocks noChangeAspect="1"/>
          </p:cNvPicPr>
          <p:nvPr/>
        </p:nvPicPr>
        <p:blipFill>
          <a:blip r:embed="rId3"/>
          <a:stretch>
            <a:fillRect/>
          </a:stretch>
        </p:blipFill>
        <p:spPr>
          <a:xfrm>
            <a:off x="202605" y="216374"/>
            <a:ext cx="560881" cy="786452"/>
          </a:xfrm>
          <a:prstGeom prst="rect">
            <a:avLst/>
          </a:prstGeom>
        </p:spPr>
      </p:pic>
      <p:sp>
        <p:nvSpPr>
          <p:cNvPr id="5" name="Right Arrow 4">
            <a:hlinkClick r:id="" action="ppaction://hlinkshowjump?jump=previousslide"/>
          </p:cNvPr>
          <p:cNvSpPr/>
          <p:nvPr/>
        </p:nvSpPr>
        <p:spPr>
          <a:xfrm rot="10800000">
            <a:off x="125896" y="5791199"/>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music funny dance music video party"/>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141413" y="2670104"/>
            <a:ext cx="4762500" cy="24288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if dance bob esponja sponge bob Baile "/>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712432" y="2260218"/>
            <a:ext cx="4334979" cy="3251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1193275"/>
      </p:ext>
    </p:extLst>
  </p:cSld>
  <p:clrMapOvr>
    <a:masterClrMapping/>
  </p:clrMapOvr>
  <mc:AlternateContent xmlns:mc="http://schemas.openxmlformats.org/markup-compatibility/2006" xmlns:p14="http://schemas.microsoft.com/office/powerpoint/2010/main">
    <mc:Choice Requires="p14">
      <p:transition spd="slow" p14:dur="2000" advClick="0">
        <p14:shred/>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0"/>
                                        <p:tgtEl>
                                          <p:spTgt spid="2"/>
                                        </p:tgtEl>
                                      </p:cBhvr>
                                    </p:animEffect>
                                    <p:anim calcmode="lin" valueType="num">
                                      <p:cBhvr>
                                        <p:cTn id="8" dur="10000" fill="hold"/>
                                        <p:tgtEl>
                                          <p:spTgt spid="2"/>
                                        </p:tgtEl>
                                        <p:attrNameLst>
                                          <p:attrName>ppt_w</p:attrName>
                                        </p:attrNameLst>
                                      </p:cBhvr>
                                      <p:tavLst>
                                        <p:tav tm="0" fmla="#ppt_w*sin(2.5*pi*$)">
                                          <p:val>
                                            <p:fltVal val="0"/>
                                          </p:val>
                                        </p:tav>
                                        <p:tav tm="100000">
                                          <p:val>
                                            <p:fltVal val="1"/>
                                          </p:val>
                                        </p:tav>
                                      </p:tavLst>
                                    </p:anim>
                                    <p:anim calcmode="lin" valueType="num">
                                      <p:cBhvr>
                                        <p:cTn id="9" dur="10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Video</a:t>
            </a:r>
          </a:p>
        </p:txBody>
      </p:sp>
      <p:sp>
        <p:nvSpPr>
          <p:cNvPr id="3" name="Content Placeholder 2"/>
          <p:cNvSpPr>
            <a:spLocks noGrp="1"/>
          </p:cNvSpPr>
          <p:nvPr>
            <p:ph idx="1"/>
          </p:nvPr>
        </p:nvSpPr>
        <p:spPr>
          <a:xfrm>
            <a:off x="1141413" y="1921565"/>
            <a:ext cx="9905998" cy="3869635"/>
          </a:xfrm>
        </p:spPr>
        <p:txBody>
          <a:bodyPr>
            <a:normAutofit fontScale="92500" lnSpcReduction="20000"/>
          </a:bodyPr>
          <a:lstStyle/>
          <a:p>
            <a:r>
              <a:rPr lang="en-US" dirty="0">
                <a:effectLst/>
              </a:rPr>
              <a:t>Video is the element of multimedia that can stun a crowd at a trade show or hold a students attention on a computer-based learning project </a:t>
            </a:r>
          </a:p>
          <a:p>
            <a:r>
              <a:rPr lang="en-US" dirty="0">
                <a:effectLst/>
              </a:rPr>
              <a:t>It is a powerful tool that brings people closer to the world all over the world and can give us a clearer view of what actually happens</a:t>
            </a:r>
          </a:p>
          <a:p>
            <a:r>
              <a:rPr lang="en-US" dirty="0">
                <a:effectLst/>
              </a:rPr>
              <a:t>You do have to be careful with videos too because if you use or make a video that isn’t well done then you risk the view to not be interested in it and thus you lose the opportunity of a viewer</a:t>
            </a:r>
          </a:p>
          <a:p>
            <a:r>
              <a:rPr lang="en-US" dirty="0">
                <a:effectLst/>
              </a:rPr>
              <a:t>Video production is a field unto itself. Its use in professional and personal communication has exploded in recent years. Most computer systems ship with video cameras built in to the monitor bezels and all modern smartphones include video recording capability. Popular websites like YouTube and Vimeo have democratized the video distribution process, allowing amateur video producers to share their efforts with the world.</a:t>
            </a:r>
            <a:endParaRPr lang="en-US" dirty="0"/>
          </a:p>
        </p:txBody>
      </p:sp>
      <p:sp>
        <p:nvSpPr>
          <p:cNvPr id="4" name="Right Arrow 3">
            <a:hlinkClick r:id="" action="ppaction://hlinkshowjump?jump=nextslide"/>
          </p:cNvPr>
          <p:cNvSpPr/>
          <p:nvPr/>
        </p:nvSpPr>
        <p:spPr>
          <a:xfrm>
            <a:off x="11025809" y="5791200"/>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rId2" action="ppaction://hlinksldjump"/>
          </p:cNvPr>
          <p:cNvPicPr>
            <a:picLocks noChangeAspect="1"/>
          </p:cNvPicPr>
          <p:nvPr/>
        </p:nvPicPr>
        <p:blipFill>
          <a:blip r:embed="rId3"/>
          <a:stretch>
            <a:fillRect/>
          </a:stretch>
        </p:blipFill>
        <p:spPr>
          <a:xfrm>
            <a:off x="202605" y="216374"/>
            <a:ext cx="560881" cy="786452"/>
          </a:xfrm>
          <a:prstGeom prst="rect">
            <a:avLst/>
          </a:prstGeom>
        </p:spPr>
      </p:pic>
    </p:spTree>
    <p:extLst>
      <p:ext uri="{BB962C8B-B14F-4D97-AF65-F5344CB8AC3E}">
        <p14:creationId xmlns:p14="http://schemas.microsoft.com/office/powerpoint/2010/main" val="1058529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fracture"/>
      </p:transition>
    </mc:Choice>
    <mc:Fallback xmlns="">
      <p:transition spd="slow"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Video cont.</a:t>
            </a:r>
          </a:p>
        </p:txBody>
      </p:sp>
      <p:pic>
        <p:nvPicPr>
          <p:cNvPr id="6" name="blowing up">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867566" y="1964635"/>
            <a:ext cx="6453692" cy="3627782"/>
          </a:xfrm>
        </p:spPr>
      </p:pic>
      <p:pic>
        <p:nvPicPr>
          <p:cNvPr id="4" name="Picture 3">
            <a:hlinkClick r:id="rId5" action="ppaction://hlinksldjump"/>
          </p:cNvPr>
          <p:cNvPicPr>
            <a:picLocks noChangeAspect="1"/>
          </p:cNvPicPr>
          <p:nvPr/>
        </p:nvPicPr>
        <p:blipFill>
          <a:blip r:embed="rId6"/>
          <a:stretch>
            <a:fillRect/>
          </a:stretch>
        </p:blipFill>
        <p:spPr>
          <a:xfrm>
            <a:off x="202605" y="216374"/>
            <a:ext cx="560881" cy="786452"/>
          </a:xfrm>
          <a:prstGeom prst="rect">
            <a:avLst/>
          </a:prstGeom>
        </p:spPr>
      </p:pic>
      <p:sp>
        <p:nvSpPr>
          <p:cNvPr id="5" name="Right Arrow 4">
            <a:hlinkClick r:id="" action="ppaction://hlinkshowjump?jump=previousslide"/>
          </p:cNvPr>
          <p:cNvSpPr/>
          <p:nvPr/>
        </p:nvSpPr>
        <p:spPr>
          <a:xfrm rot="10800000">
            <a:off x="125896" y="5791199"/>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0593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p159:morph option="byObjec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Hardware Needed</a:t>
            </a:r>
          </a:p>
        </p:txBody>
      </p:sp>
      <p:sp>
        <p:nvSpPr>
          <p:cNvPr id="3" name="Content Placeholder 2"/>
          <p:cNvSpPr>
            <a:spLocks noGrp="1"/>
          </p:cNvSpPr>
          <p:nvPr>
            <p:ph idx="1"/>
          </p:nvPr>
        </p:nvSpPr>
        <p:spPr/>
        <p:txBody>
          <a:bodyPr/>
          <a:lstStyle/>
          <a:p>
            <a:r>
              <a:rPr lang="en-US" dirty="0"/>
              <a:t>There are main two types of hardware manufacturers within the current marketplace those being Windows and Macintosh </a:t>
            </a:r>
          </a:p>
          <a:p>
            <a:r>
              <a:rPr lang="en-US" dirty="0"/>
              <a:t>You would also need Input Devices like a mouse and keyboard or a touch screen to put in commands</a:t>
            </a:r>
          </a:p>
          <a:p>
            <a:r>
              <a:rPr lang="en-US" dirty="0"/>
              <a:t>These commands would include Keystrokes, point and click, left/center/right-click, scroll wheel, and taps and gestures</a:t>
            </a:r>
          </a:p>
          <a:p>
            <a:r>
              <a:rPr lang="en-US" dirty="0"/>
              <a:t>Because there are these two giants within the process of making hardware most of the things you get or see are going to be made using a Mac or a Windows </a:t>
            </a:r>
          </a:p>
        </p:txBody>
      </p:sp>
      <p:pic>
        <p:nvPicPr>
          <p:cNvPr id="4" name="Picture 3">
            <a:hlinkClick r:id="rId2" action="ppaction://hlinksldjump"/>
          </p:cNvPr>
          <p:cNvPicPr>
            <a:picLocks noChangeAspect="1"/>
          </p:cNvPicPr>
          <p:nvPr/>
        </p:nvPicPr>
        <p:blipFill>
          <a:blip r:embed="rId3"/>
          <a:stretch>
            <a:fillRect/>
          </a:stretch>
        </p:blipFill>
        <p:spPr>
          <a:xfrm>
            <a:off x="202605" y="216374"/>
            <a:ext cx="560881" cy="786452"/>
          </a:xfrm>
          <a:prstGeom prst="rect">
            <a:avLst/>
          </a:prstGeom>
        </p:spPr>
      </p:pic>
      <p:pic>
        <p:nvPicPr>
          <p:cNvPr id="1026" name="Picture 2" descr="Image result for window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251223">
            <a:off x="8441633" y="765346"/>
            <a:ext cx="3405809" cy="17473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mac ai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149852">
            <a:off x="1126805" y="581604"/>
            <a:ext cx="2555133" cy="1474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1147785"/>
      </p:ext>
    </p:extLst>
  </p:cSld>
  <p:clrMapOvr>
    <a:masterClrMapping/>
  </p:clrMapOvr>
  <mc:AlternateContent xmlns:mc="http://schemas.openxmlformats.org/markup-compatibility/2006" xmlns:p14="http://schemas.microsoft.com/office/powerpoint/2010/main">
    <mc:Choice Requires="p14">
      <p:transition spd="slow" p14:dur="800" advClick="0">
        <p14:flythrough/>
      </p:transition>
    </mc:Choice>
    <mc:Fallback xmlns="">
      <p:transition spd="slow"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Software Needed</a:t>
            </a:r>
          </a:p>
        </p:txBody>
      </p:sp>
      <p:sp>
        <p:nvSpPr>
          <p:cNvPr id="3" name="Content Placeholder 2"/>
          <p:cNvSpPr>
            <a:spLocks noGrp="1"/>
          </p:cNvSpPr>
          <p:nvPr>
            <p:ph idx="1"/>
          </p:nvPr>
        </p:nvSpPr>
        <p:spPr>
          <a:xfrm>
            <a:off x="1141413" y="2666999"/>
            <a:ext cx="9905998" cy="3694044"/>
          </a:xfrm>
        </p:spPr>
        <p:txBody>
          <a:bodyPr>
            <a:normAutofit/>
          </a:bodyPr>
          <a:lstStyle/>
          <a:p>
            <a:r>
              <a:rPr lang="en-US" dirty="0"/>
              <a:t>Multimedia software tells the hardware what to do. Display the color red. Move that tiger three laps to the left. Slide in the words “Now You’ve Done It!” from the right and blink them on and off. Play the sound of cymbals crashing. Run the digitized trailer for a movie. Turn down the volume on that MP3 file!</a:t>
            </a:r>
          </a:p>
          <a:p>
            <a:r>
              <a:rPr lang="en-US" dirty="0"/>
              <a:t>The basic tool set for building multimedia projects contains one or more authoring systems and various editing applications for text, images, sounds, and motion video. A few additional applications are also useful for capturing images from the screen, translating file formats, and moving files among computers when you are part of a team—these are tools for the housekeeping tasks that make you your creative and production easier.</a:t>
            </a:r>
          </a:p>
        </p:txBody>
      </p:sp>
      <p:pic>
        <p:nvPicPr>
          <p:cNvPr id="4" name="Picture 3">
            <a:hlinkClick r:id="rId2" action="ppaction://hlinksldjump"/>
          </p:cNvPr>
          <p:cNvPicPr>
            <a:picLocks noChangeAspect="1"/>
          </p:cNvPicPr>
          <p:nvPr/>
        </p:nvPicPr>
        <p:blipFill>
          <a:blip r:embed="rId3"/>
          <a:stretch>
            <a:fillRect/>
          </a:stretch>
        </p:blipFill>
        <p:spPr>
          <a:xfrm>
            <a:off x="202605" y="216374"/>
            <a:ext cx="560881" cy="786452"/>
          </a:xfrm>
          <a:prstGeom prst="rect">
            <a:avLst/>
          </a:prstGeom>
        </p:spPr>
      </p:pic>
    </p:spTree>
    <p:extLst>
      <p:ext uri="{BB962C8B-B14F-4D97-AF65-F5344CB8AC3E}">
        <p14:creationId xmlns:p14="http://schemas.microsoft.com/office/powerpoint/2010/main" val="3955837255"/>
      </p:ext>
    </p:extLst>
  </p:cSld>
  <p:clrMapOvr>
    <a:masterClrMapping/>
  </p:clrMapOvr>
  <mc:AlternateContent xmlns:mc="http://schemas.openxmlformats.org/markup-compatibility/2006" xmlns:p14="http://schemas.microsoft.com/office/powerpoint/2010/main">
    <mc:Choice Requires="p14">
      <p:transition spd="slow" p14:dur="800" advClick="0">
        <p14:flythrough/>
      </p:transition>
    </mc:Choice>
    <mc:Fallback xmlns="">
      <p:transition spd="slow"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Copyrights </a:t>
            </a:r>
          </a:p>
        </p:txBody>
      </p:sp>
      <p:sp>
        <p:nvSpPr>
          <p:cNvPr id="3" name="Content Placeholder 2"/>
          <p:cNvSpPr>
            <a:spLocks noGrp="1"/>
          </p:cNvSpPr>
          <p:nvPr>
            <p:ph idx="1"/>
          </p:nvPr>
        </p:nvSpPr>
        <p:spPr>
          <a:xfrm>
            <a:off x="1141413" y="2305879"/>
            <a:ext cx="9905998" cy="3591340"/>
          </a:xfrm>
        </p:spPr>
        <p:txBody>
          <a:bodyPr>
            <a:normAutofit fontScale="92500" lnSpcReduction="10000"/>
          </a:bodyPr>
          <a:lstStyle/>
          <a:p>
            <a:r>
              <a:rPr lang="en-US" dirty="0"/>
              <a:t>Copyright in its full definition means an exclusive legal right for a creator to make use of their work</a:t>
            </a:r>
          </a:p>
          <a:p>
            <a:r>
              <a:rPr lang="en-US" dirty="0"/>
              <a:t>There are many things to take into account when you create content and when you take someone else's content and use it</a:t>
            </a:r>
          </a:p>
          <a:p>
            <a:r>
              <a:rPr lang="en-US" dirty="0"/>
              <a:t>You can’t copyright names, titles, short expressions, lists, commonly known facts, things not in a fixed medium, and many other similar things</a:t>
            </a:r>
          </a:p>
          <a:p>
            <a:r>
              <a:rPr lang="en-US" dirty="0"/>
              <a:t>You also can’t copyright something made out of existing words and if the prior work was copyrighted then things get a little messy. Usually it becomes an infringement if you use it but you can copyright the additions you made onto it later and sometimes the original content itself could fall under fair use and you can use however you want</a:t>
            </a:r>
          </a:p>
        </p:txBody>
      </p:sp>
      <p:pic>
        <p:nvPicPr>
          <p:cNvPr id="4" name="Picture 3">
            <a:hlinkClick r:id="rId2" action="ppaction://hlinksldjump"/>
          </p:cNvPr>
          <p:cNvPicPr>
            <a:picLocks noChangeAspect="1"/>
          </p:cNvPicPr>
          <p:nvPr/>
        </p:nvPicPr>
        <p:blipFill>
          <a:blip r:embed="rId3"/>
          <a:stretch>
            <a:fillRect/>
          </a:stretch>
        </p:blipFill>
        <p:spPr>
          <a:xfrm>
            <a:off x="202605" y="216374"/>
            <a:ext cx="560881" cy="786452"/>
          </a:xfrm>
          <a:prstGeom prst="rect">
            <a:avLst/>
          </a:prstGeom>
        </p:spPr>
      </p:pic>
    </p:spTree>
    <p:extLst>
      <p:ext uri="{BB962C8B-B14F-4D97-AF65-F5344CB8AC3E}">
        <p14:creationId xmlns:p14="http://schemas.microsoft.com/office/powerpoint/2010/main" val="1705112644"/>
      </p:ext>
    </p:extLst>
  </p:cSld>
  <p:clrMapOvr>
    <a:masterClrMapping/>
  </p:clrMapOvr>
  <mc:AlternateContent xmlns:mc="http://schemas.openxmlformats.org/markup-compatibility/2006" xmlns:p14="http://schemas.microsoft.com/office/powerpoint/2010/main">
    <mc:Choice Requires="p14">
      <p:transition spd="slow" p14:dur="1200" advClick="0">
        <p:dissolve/>
      </p:transition>
    </mc:Choice>
    <mc:Fallback xmlns="">
      <p:transition spd="slow" advClick="0">
        <p:dissolv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216374"/>
            <a:ext cx="9905998" cy="1905000"/>
          </a:xfrm>
        </p:spPr>
        <p:txBody>
          <a:bodyPr/>
          <a:lstStyle/>
          <a:p>
            <a:pPr algn="ctr"/>
            <a:r>
              <a:rPr lang="en-US" dirty="0"/>
              <a:t>Credits/References</a:t>
            </a:r>
          </a:p>
        </p:txBody>
      </p:sp>
      <p:sp>
        <p:nvSpPr>
          <p:cNvPr id="3" name="Content Placeholder 2"/>
          <p:cNvSpPr>
            <a:spLocks noGrp="1"/>
          </p:cNvSpPr>
          <p:nvPr>
            <p:ph idx="1"/>
          </p:nvPr>
        </p:nvSpPr>
        <p:spPr>
          <a:xfrm>
            <a:off x="1141413" y="1762539"/>
            <a:ext cx="9905998" cy="4479235"/>
          </a:xfrm>
        </p:spPr>
        <p:txBody>
          <a:bodyPr>
            <a:normAutofit fontScale="62500" lnSpcReduction="20000"/>
          </a:bodyPr>
          <a:lstStyle/>
          <a:p>
            <a:pPr marL="0" indent="0">
              <a:buNone/>
            </a:pPr>
            <a:r>
              <a:rPr lang="en-US" sz="2600" dirty="0">
                <a:solidFill>
                  <a:srgbClr val="FF0000"/>
                </a:solidFill>
                <a:effectLst/>
              </a:rPr>
              <a:t>Text: </a:t>
            </a:r>
            <a:r>
              <a:rPr lang="en-US" dirty="0">
                <a:effectLst/>
              </a:rPr>
              <a:t>Vaughan, </a:t>
            </a:r>
            <a:r>
              <a:rPr lang="en-US" dirty="0" err="1">
                <a:effectLst/>
              </a:rPr>
              <a:t>Tay</a:t>
            </a:r>
            <a:r>
              <a:rPr lang="en-US" dirty="0">
                <a:effectLst/>
              </a:rPr>
              <a:t>. </a:t>
            </a:r>
            <a:r>
              <a:rPr lang="en-US" i="1" dirty="0">
                <a:effectLst/>
              </a:rPr>
              <a:t>Multimedia: Making It Work, Ninth Edition, 9th Edition</a:t>
            </a:r>
            <a:r>
              <a:rPr lang="en-US" dirty="0">
                <a:effectLst/>
              </a:rPr>
              <a:t>. </a:t>
            </a:r>
            <a:r>
              <a:rPr lang="en-US" dirty="0" err="1">
                <a:effectLst/>
              </a:rPr>
              <a:t>N.p</a:t>
            </a:r>
            <a:r>
              <a:rPr lang="en-US" dirty="0">
                <a:effectLst/>
              </a:rPr>
              <a:t>.: 	McGraw-Hill/Osborne, 2014. Print.</a:t>
            </a:r>
          </a:p>
          <a:p>
            <a:pPr marL="0" indent="0">
              <a:buNone/>
            </a:pPr>
            <a:endParaRPr lang="en-US" dirty="0">
              <a:effectLst/>
            </a:endParaRPr>
          </a:p>
          <a:p>
            <a:pPr marL="0" indent="0">
              <a:buNone/>
            </a:pPr>
            <a:r>
              <a:rPr lang="en-US" sz="2600" dirty="0">
                <a:solidFill>
                  <a:srgbClr val="FF0000"/>
                </a:solidFill>
                <a:effectLst/>
              </a:rPr>
              <a:t>Images:</a:t>
            </a:r>
            <a:r>
              <a:rPr lang="en-US" dirty="0">
                <a:effectLst/>
              </a:rPr>
              <a:t> "Multimedia." </a:t>
            </a:r>
            <a:r>
              <a:rPr lang="en-US" i="1" dirty="0">
                <a:effectLst/>
              </a:rPr>
              <a:t>CCR733 -</a:t>
            </a:r>
            <a:r>
              <a:rPr lang="en-US" dirty="0">
                <a:effectLst/>
              </a:rPr>
              <a:t>. </a:t>
            </a:r>
            <a:r>
              <a:rPr lang="en-US" dirty="0" err="1">
                <a:effectLst/>
              </a:rPr>
              <a:t>N.p</a:t>
            </a:r>
            <a:r>
              <a:rPr lang="en-US" dirty="0">
                <a:effectLst/>
              </a:rPr>
              <a:t>., </a:t>
            </a:r>
            <a:r>
              <a:rPr lang="en-US" dirty="0" err="1">
                <a:effectLst/>
              </a:rPr>
              <a:t>n.d.</a:t>
            </a:r>
            <a:r>
              <a:rPr lang="en-US" dirty="0">
                <a:effectLst/>
              </a:rPr>
              <a:t> Web. 14 Nov. 2016.</a:t>
            </a:r>
          </a:p>
          <a:p>
            <a:pPr marL="0" indent="0">
              <a:buNone/>
            </a:pPr>
            <a:r>
              <a:rPr lang="en-US" dirty="0">
                <a:effectLst/>
              </a:rPr>
              <a:t>		</a:t>
            </a:r>
            <a:r>
              <a:rPr lang="en-US" dirty="0">
                <a:effectLst/>
                <a:hlinkClick r:id="rId2"/>
              </a:rPr>
              <a:t>https://ccr733.wikispaces.com/Multimedia</a:t>
            </a:r>
            <a:endParaRPr lang="en-US" dirty="0">
              <a:effectLst/>
            </a:endParaRPr>
          </a:p>
          <a:p>
            <a:pPr marL="0" indent="0">
              <a:buNone/>
            </a:pPr>
            <a:r>
              <a:rPr lang="en-US" dirty="0">
                <a:effectLst/>
              </a:rPr>
              <a:t>		</a:t>
            </a:r>
            <a:r>
              <a:rPr lang="en-US" dirty="0">
                <a:effectLst/>
                <a:hlinkClick r:id="rId3"/>
              </a:rPr>
              <a:t>https://www.microsoftstore.com/store/msusa/en_US/pdp/Windows-10-Home/productID.319937100</a:t>
            </a:r>
            <a:endParaRPr lang="en-US" dirty="0">
              <a:effectLst/>
            </a:endParaRPr>
          </a:p>
          <a:p>
            <a:pPr marL="0" indent="0">
              <a:buNone/>
            </a:pPr>
            <a:r>
              <a:rPr lang="en-US" dirty="0">
                <a:effectLst/>
              </a:rPr>
              <a:t>		</a:t>
            </a:r>
            <a:r>
              <a:rPr lang="en-US" dirty="0">
                <a:effectLst/>
                <a:hlinkClick r:id="rId4"/>
              </a:rPr>
              <a:t>http://n4bb.com/macbook-air-2016-release-date-update-retina-display-force-touch-news-features-specs/</a:t>
            </a:r>
            <a:endParaRPr lang="en-US" dirty="0">
              <a:effectLst/>
            </a:endParaRPr>
          </a:p>
          <a:p>
            <a:pPr marL="0" indent="0">
              <a:buNone/>
            </a:pPr>
            <a:endParaRPr lang="en-US" dirty="0">
              <a:effectLst/>
            </a:endParaRPr>
          </a:p>
          <a:p>
            <a:pPr marL="0" indent="0">
              <a:buNone/>
            </a:pPr>
            <a:r>
              <a:rPr lang="en-US" sz="2600" dirty="0">
                <a:solidFill>
                  <a:srgbClr val="FF0000"/>
                </a:solidFill>
                <a:effectLst/>
              </a:rPr>
              <a:t>Music:</a:t>
            </a:r>
            <a:r>
              <a:rPr lang="en-US" dirty="0">
                <a:effectLst/>
              </a:rPr>
              <a:t> Billie Jean By: Michael Jackson</a:t>
            </a:r>
          </a:p>
          <a:p>
            <a:pPr marL="0" indent="0">
              <a:buNone/>
            </a:pPr>
            <a:r>
              <a:rPr lang="en-US" dirty="0">
                <a:effectLst/>
              </a:rPr>
              <a:t>		Lean On (feat. MØ) By: Major </a:t>
            </a:r>
            <a:r>
              <a:rPr lang="en-US" dirty="0" err="1">
                <a:effectLst/>
              </a:rPr>
              <a:t>Lazer</a:t>
            </a:r>
            <a:r>
              <a:rPr lang="en-US" dirty="0">
                <a:effectLst/>
              </a:rPr>
              <a:t> &amp; DJ Snake</a:t>
            </a:r>
          </a:p>
          <a:p>
            <a:pPr marL="0" indent="0">
              <a:buNone/>
            </a:pPr>
            <a:r>
              <a:rPr lang="en-US" dirty="0">
                <a:effectLst/>
              </a:rPr>
              <a:t>		</a:t>
            </a:r>
            <a:r>
              <a:rPr lang="en-US" dirty="0">
                <a:effectLst/>
                <a:hlinkClick r:id="rId5"/>
              </a:rPr>
              <a:t>http://soundbible.com/2153-Crazy-Bizarre-Guitar.html</a:t>
            </a:r>
            <a:endParaRPr lang="en-US" dirty="0">
              <a:effectLst/>
            </a:endParaRPr>
          </a:p>
          <a:p>
            <a:pPr marL="0" indent="0">
              <a:buNone/>
            </a:pPr>
            <a:endParaRPr lang="en-US" dirty="0">
              <a:effectLst/>
            </a:endParaRPr>
          </a:p>
          <a:p>
            <a:pPr marL="0" indent="0">
              <a:buNone/>
            </a:pPr>
            <a:r>
              <a:rPr lang="en-US" sz="2800" dirty="0">
                <a:solidFill>
                  <a:srgbClr val="FF0000"/>
                </a:solidFill>
                <a:effectLst/>
              </a:rPr>
              <a:t>Video:</a:t>
            </a:r>
            <a:r>
              <a:rPr lang="en-US" dirty="0">
                <a:effectLst/>
              </a:rPr>
              <a:t> Episode: Band Geeks – SpongeBob Squarepants  From Nickelodeon</a:t>
            </a:r>
          </a:p>
          <a:p>
            <a:pPr marL="0" indent="0">
              <a:buNone/>
            </a:pPr>
            <a:endParaRPr lang="en-US" dirty="0">
              <a:effectLst/>
            </a:endParaRPr>
          </a:p>
          <a:p>
            <a:pPr marL="0" indent="0">
              <a:buNone/>
            </a:pPr>
            <a:r>
              <a:rPr lang="en-US" sz="2800" dirty="0">
                <a:solidFill>
                  <a:srgbClr val="FF0000"/>
                </a:solidFill>
                <a:effectLst/>
              </a:rPr>
              <a:t>GIFs:</a:t>
            </a:r>
            <a:r>
              <a:rPr lang="en-US" dirty="0">
                <a:effectLst/>
              </a:rPr>
              <a:t> </a:t>
            </a:r>
            <a:r>
              <a:rPr lang="en-US" dirty="0">
                <a:effectLst/>
                <a:hlinkClick r:id="rId6"/>
              </a:rPr>
              <a:t>http://giphy.com/gifs/funny-dance-12tuwABDmCnIha</a:t>
            </a:r>
            <a:endParaRPr lang="en-US" dirty="0">
              <a:effectLst/>
            </a:endParaRPr>
          </a:p>
          <a:p>
            <a:pPr marL="0" indent="0">
              <a:buNone/>
            </a:pPr>
            <a:r>
              <a:rPr lang="en-US" dirty="0">
                <a:effectLst/>
              </a:rPr>
              <a:t>	</a:t>
            </a:r>
            <a:r>
              <a:rPr lang="en-US" dirty="0">
                <a:effectLst/>
                <a:hlinkClick r:id="rId7"/>
              </a:rPr>
              <a:t>http://rebloggy.com/post/gif-dance-bob-esponja-sponge-bob-baile/36380264598</a:t>
            </a:r>
            <a:endParaRPr lang="en-US" dirty="0">
              <a:effectLst/>
            </a:endParaRPr>
          </a:p>
          <a:p>
            <a:pPr marL="0" indent="0">
              <a:buNone/>
            </a:pPr>
            <a:endParaRPr lang="en-US" dirty="0"/>
          </a:p>
        </p:txBody>
      </p:sp>
      <p:pic>
        <p:nvPicPr>
          <p:cNvPr id="4" name="Picture 3">
            <a:hlinkClick r:id="rId8" action="ppaction://hlinksldjump"/>
          </p:cNvPr>
          <p:cNvPicPr>
            <a:picLocks noChangeAspect="1"/>
          </p:cNvPicPr>
          <p:nvPr/>
        </p:nvPicPr>
        <p:blipFill>
          <a:blip r:embed="rId9"/>
          <a:stretch>
            <a:fillRect/>
          </a:stretch>
        </p:blipFill>
        <p:spPr>
          <a:xfrm>
            <a:off x="202605" y="216374"/>
            <a:ext cx="560881" cy="786452"/>
          </a:xfrm>
          <a:prstGeom prst="rect">
            <a:avLst/>
          </a:prstGeom>
        </p:spPr>
      </p:pic>
    </p:spTree>
    <p:extLst>
      <p:ext uri="{BB962C8B-B14F-4D97-AF65-F5344CB8AC3E}">
        <p14:creationId xmlns:p14="http://schemas.microsoft.com/office/powerpoint/2010/main" val="8200024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advClick="0">
        <p15:prstTrans prst="curtains"/>
      </p:transition>
    </mc:Choice>
    <mc:Fallback xmlns="">
      <p:transition spd="slow"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What Is Multimedia?</a:t>
            </a:r>
          </a:p>
        </p:txBody>
      </p:sp>
      <p:sp>
        <p:nvSpPr>
          <p:cNvPr id="3" name="Content Placeholder 2"/>
          <p:cNvSpPr>
            <a:spLocks noGrp="1"/>
          </p:cNvSpPr>
          <p:nvPr>
            <p:ph idx="1"/>
          </p:nvPr>
        </p:nvSpPr>
        <p:spPr/>
        <p:txBody>
          <a:bodyPr>
            <a:normAutofit fontScale="85000" lnSpcReduction="20000"/>
          </a:bodyPr>
          <a:lstStyle/>
          <a:p>
            <a:r>
              <a:rPr lang="en-US" dirty="0">
                <a:latin typeface="Segoe UI Semibold" panose="020B0702040204020203" pitchFamily="34" charset="0"/>
                <a:cs typeface="Segoe UI Semibold" panose="020B0702040204020203" pitchFamily="34" charset="0"/>
              </a:rPr>
              <a:t>Multimedia is any combination of text, art, sound, animation, and video delivered to you by computer or other electronic or digitally manipulated means just like how I am delivering you the definition of multimedia through multimedia</a:t>
            </a:r>
          </a:p>
          <a:p>
            <a:r>
              <a:rPr lang="en-US" dirty="0">
                <a:latin typeface="Segoe UI Semibold" panose="020B0702040204020203" pitchFamily="34" charset="0"/>
                <a:cs typeface="Segoe UI Semibold" panose="020B0702040204020203" pitchFamily="34" charset="0"/>
              </a:rPr>
              <a:t>Now if you want to start to create multimedia you will at least need two important things to take your first step: One being </a:t>
            </a:r>
            <a:r>
              <a:rPr lang="en-US" sz="2400" dirty="0">
                <a:latin typeface="Segoe UI Semibold" panose="020B0702040204020203" pitchFamily="34" charset="0"/>
                <a:cs typeface="Segoe UI Semibold" panose="020B0702040204020203" pitchFamily="34" charset="0"/>
                <a:hlinkClick r:id="rId2" action="ppaction://hlinksldjump"/>
              </a:rPr>
              <a:t>Hardware</a:t>
            </a:r>
            <a:r>
              <a:rPr lang="en-US" dirty="0">
                <a:latin typeface="Segoe UI Semibold" panose="020B0702040204020203" pitchFamily="34" charset="0"/>
                <a:cs typeface="Segoe UI Semibold" panose="020B0702040204020203" pitchFamily="34" charset="0"/>
              </a:rPr>
              <a:t> and the Second being </a:t>
            </a:r>
            <a:r>
              <a:rPr lang="en-US" sz="2400" dirty="0">
                <a:latin typeface="Segoe UI Semibold" panose="020B0702040204020203" pitchFamily="34" charset="0"/>
                <a:cs typeface="Segoe UI Semibold" panose="020B0702040204020203" pitchFamily="34" charset="0"/>
                <a:hlinkClick r:id="rId3" action="ppaction://hlinksldjump"/>
              </a:rPr>
              <a:t>Software</a:t>
            </a:r>
            <a:r>
              <a:rPr lang="en-US" dirty="0">
                <a:latin typeface="Segoe UI Semibold" panose="020B0702040204020203" pitchFamily="34" charset="0"/>
                <a:cs typeface="Segoe UI Semibold" panose="020B0702040204020203" pitchFamily="34" charset="0"/>
              </a:rPr>
              <a:t>. Which are the basic essentials in order to make multimedia</a:t>
            </a:r>
          </a:p>
          <a:p>
            <a:r>
              <a:rPr lang="en-US" dirty="0">
                <a:latin typeface="Segoe UI Semibold" panose="020B0702040204020203" pitchFamily="34" charset="0"/>
                <a:cs typeface="Segoe UI Semibold" panose="020B0702040204020203" pitchFamily="34" charset="0"/>
              </a:rPr>
              <a:t>But there are also certain restrictions in order to use content which would be known as a </a:t>
            </a:r>
            <a:r>
              <a:rPr lang="en-US" sz="2400" dirty="0">
                <a:latin typeface="Segoe UI Semibold" panose="020B0702040204020203" pitchFamily="34" charset="0"/>
                <a:cs typeface="Segoe UI Semibold" panose="020B0702040204020203" pitchFamily="34" charset="0"/>
                <a:hlinkClick r:id="rId4" action="ppaction://hlinksldjump"/>
              </a:rPr>
              <a:t>Copyright</a:t>
            </a:r>
            <a:endParaRPr lang="en-US" sz="2400" dirty="0">
              <a:latin typeface="Segoe UI Semibold" panose="020B0702040204020203" pitchFamily="34" charset="0"/>
              <a:cs typeface="Segoe UI Semibold" panose="020B0702040204020203" pitchFamily="34" charset="0"/>
            </a:endParaRPr>
          </a:p>
          <a:p>
            <a:r>
              <a:rPr lang="en-US" dirty="0">
                <a:latin typeface="Segoe UI Semibold" panose="020B0702040204020203" pitchFamily="34" charset="0"/>
                <a:cs typeface="Segoe UI Semibold" panose="020B0702040204020203" pitchFamily="34" charset="0"/>
              </a:rPr>
              <a:t>The Combination of the elements listed above are also called The 5 Building Block of Multimedia, each of these elements represent a section of what people consume everyday and what kind of role it plays in the overall frame of things</a:t>
            </a:r>
          </a:p>
          <a:p>
            <a:endParaRPr lang="en-US" dirty="0">
              <a:latin typeface="Segoe UI Semibold" panose="020B0702040204020203" pitchFamily="34" charset="0"/>
              <a:cs typeface="Segoe UI Semibold" panose="020B0702040204020203" pitchFamily="34" charset="0"/>
            </a:endParaRPr>
          </a:p>
        </p:txBody>
      </p:sp>
      <p:sp>
        <p:nvSpPr>
          <p:cNvPr id="4" name="Right Arrow 3">
            <a:hlinkClick r:id="" action="ppaction://hlinkshowjump?jump=nextslide"/>
          </p:cNvPr>
          <p:cNvSpPr/>
          <p:nvPr/>
        </p:nvSpPr>
        <p:spPr>
          <a:xfrm>
            <a:off x="11025809" y="5791200"/>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a:hlinkClick r:id="" action="ppaction://hlinkshowjump?jump=previousslide"/>
          </p:cNvPr>
          <p:cNvSpPr/>
          <p:nvPr/>
        </p:nvSpPr>
        <p:spPr>
          <a:xfrm rot="10800000">
            <a:off x="125896" y="5791199"/>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4856169"/>
      </p:ext>
    </p:extLst>
  </p:cSld>
  <p:clrMapOvr>
    <a:masterClrMapping/>
  </p:clrMapOvr>
  <p:transition spd="slow" advClick="0">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a:hlinkClick r:id="rId2" action="ppaction://hlinksldjump"/>
          </p:cNvPr>
          <p:cNvSpPr/>
          <p:nvPr/>
        </p:nvSpPr>
        <p:spPr>
          <a:xfrm>
            <a:off x="1696277" y="1656522"/>
            <a:ext cx="2968487" cy="1113182"/>
          </a:xfrm>
          <a:prstGeom prst="round2DiagRect">
            <a:avLst/>
          </a:prstGeom>
          <a:solidFill>
            <a:schemeClr val="accent3"/>
          </a:solidFill>
          <a:ln>
            <a:solidFill>
              <a:schemeClr val="accent6"/>
            </a:solid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Bodoni MT Black" panose="02070A03080606020203" pitchFamily="18" charset="0"/>
              </a:rPr>
              <a:t>Text</a:t>
            </a:r>
          </a:p>
        </p:txBody>
      </p:sp>
      <p:sp>
        <p:nvSpPr>
          <p:cNvPr id="5" name="Round Diagonal Corner Rectangle 4">
            <a:hlinkClick r:id="rId3" action="ppaction://hlinksldjump"/>
          </p:cNvPr>
          <p:cNvSpPr/>
          <p:nvPr/>
        </p:nvSpPr>
        <p:spPr>
          <a:xfrm>
            <a:off x="7633252" y="1656522"/>
            <a:ext cx="2968487" cy="1113182"/>
          </a:xfrm>
          <a:prstGeom prst="round2DiagRect">
            <a:avLst/>
          </a:prstGeom>
          <a:solidFill>
            <a:schemeClr val="accent3"/>
          </a:solidFill>
          <a:ln>
            <a:solidFill>
              <a:schemeClr val="accent6"/>
            </a:solid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atin typeface="Cooper Black" panose="0208090404030B020404" pitchFamily="18" charset="0"/>
              </a:rPr>
              <a:t>Images</a:t>
            </a:r>
          </a:p>
        </p:txBody>
      </p:sp>
      <p:sp>
        <p:nvSpPr>
          <p:cNvPr id="6" name="Round Diagonal Corner Rectangle 5">
            <a:hlinkClick r:id="rId4" action="ppaction://hlinksldjump"/>
          </p:cNvPr>
          <p:cNvSpPr/>
          <p:nvPr/>
        </p:nvSpPr>
        <p:spPr>
          <a:xfrm>
            <a:off x="1696278" y="5075584"/>
            <a:ext cx="2968487" cy="1113182"/>
          </a:xfrm>
          <a:prstGeom prst="round2DiagRect">
            <a:avLst/>
          </a:prstGeom>
          <a:solidFill>
            <a:schemeClr val="accent3"/>
          </a:solidFill>
          <a:ln>
            <a:solidFill>
              <a:schemeClr val="accent6"/>
            </a:solid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Forte" panose="03060902040502070203" pitchFamily="66" charset="0"/>
              </a:rPr>
              <a:t>Audio</a:t>
            </a:r>
          </a:p>
        </p:txBody>
      </p:sp>
      <p:sp>
        <p:nvSpPr>
          <p:cNvPr id="7" name="Round Diagonal Corner Rectangle 6">
            <a:hlinkClick r:id="rId5" action="ppaction://hlinksldjump"/>
          </p:cNvPr>
          <p:cNvSpPr/>
          <p:nvPr/>
        </p:nvSpPr>
        <p:spPr>
          <a:xfrm>
            <a:off x="7633252" y="5075583"/>
            <a:ext cx="2968487" cy="1113182"/>
          </a:xfrm>
          <a:prstGeom prst="round2DiagRect">
            <a:avLst/>
          </a:prstGeom>
          <a:solidFill>
            <a:schemeClr val="accent3"/>
          </a:solidFill>
          <a:ln>
            <a:solidFill>
              <a:schemeClr val="accent6"/>
            </a:solid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latin typeface="Kristen ITC" panose="03050502040202030202" pitchFamily="66" charset="0"/>
              </a:rPr>
              <a:t>Animation</a:t>
            </a:r>
            <a:r>
              <a:rPr lang="en-US" dirty="0"/>
              <a:t> </a:t>
            </a:r>
          </a:p>
        </p:txBody>
      </p:sp>
      <p:sp>
        <p:nvSpPr>
          <p:cNvPr id="8" name="Round Diagonal Corner Rectangle 7">
            <a:hlinkClick r:id="rId6" action="ppaction://hlinksldjump"/>
          </p:cNvPr>
          <p:cNvSpPr/>
          <p:nvPr/>
        </p:nvSpPr>
        <p:spPr>
          <a:xfrm>
            <a:off x="4664765" y="3366053"/>
            <a:ext cx="2968487" cy="1113182"/>
          </a:xfrm>
          <a:prstGeom prst="round2DiagRect">
            <a:avLst/>
          </a:prstGeom>
          <a:solidFill>
            <a:schemeClr val="accent3"/>
          </a:solidFill>
          <a:ln>
            <a:solidFill>
              <a:schemeClr val="accent6"/>
            </a:solid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Script MT Bold" panose="03040602040607080904" pitchFamily="66" charset="0"/>
              </a:rPr>
              <a:t>Video</a:t>
            </a:r>
          </a:p>
        </p:txBody>
      </p:sp>
      <p:sp>
        <p:nvSpPr>
          <p:cNvPr id="9" name="TextBox 8"/>
          <p:cNvSpPr txBox="1"/>
          <p:nvPr/>
        </p:nvSpPr>
        <p:spPr>
          <a:xfrm>
            <a:off x="530086" y="290732"/>
            <a:ext cx="11237844" cy="769441"/>
          </a:xfrm>
          <a:prstGeom prst="rect">
            <a:avLst/>
          </a:prstGeom>
          <a:noFill/>
        </p:spPr>
        <p:txBody>
          <a:bodyPr wrap="square" rtlCol="0">
            <a:spAutoFit/>
          </a:bodyPr>
          <a:lstStyle/>
          <a:p>
            <a:pPr algn="ctr"/>
            <a:r>
              <a:rPr lang="en-US" sz="4400" dirty="0">
                <a:latin typeface="Algerian" panose="04020705040A02060702" pitchFamily="82" charset="0"/>
              </a:rPr>
              <a:t>The 5 Building Block of Multimedia</a:t>
            </a:r>
          </a:p>
        </p:txBody>
      </p:sp>
      <p:sp>
        <p:nvSpPr>
          <p:cNvPr id="10" name="TextBox 9"/>
          <p:cNvSpPr txBox="1"/>
          <p:nvPr/>
        </p:nvSpPr>
        <p:spPr>
          <a:xfrm>
            <a:off x="11158329" y="6488668"/>
            <a:ext cx="1033671" cy="369332"/>
          </a:xfrm>
          <a:prstGeom prst="rect">
            <a:avLst/>
          </a:prstGeom>
          <a:noFill/>
        </p:spPr>
        <p:txBody>
          <a:bodyPr wrap="square" rtlCol="0">
            <a:spAutoFit/>
          </a:bodyPr>
          <a:lstStyle/>
          <a:p>
            <a:r>
              <a:rPr lang="en-US" dirty="0">
                <a:hlinkClick r:id="rId7" action="ppaction://hlinksldjump"/>
              </a:rPr>
              <a:t>Credits</a:t>
            </a:r>
            <a:endParaRPr lang="en-US" dirty="0"/>
          </a:p>
        </p:txBody>
      </p:sp>
      <p:sp>
        <p:nvSpPr>
          <p:cNvPr id="12" name="Right Arrow 11">
            <a:hlinkClick r:id="" action="ppaction://hlinkshowjump?jump=previousslide"/>
          </p:cNvPr>
          <p:cNvSpPr/>
          <p:nvPr/>
        </p:nvSpPr>
        <p:spPr>
          <a:xfrm rot="10800000">
            <a:off x="125896" y="5791199"/>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888742"/>
      </p:ext>
    </p:extLst>
  </p:cSld>
  <p:clrMapOvr>
    <a:masterClrMapping/>
  </p:clrMapOvr>
  <p:transition spd="slow" advClick="0">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Text</a:t>
            </a:r>
          </a:p>
        </p:txBody>
      </p:sp>
      <p:sp>
        <p:nvSpPr>
          <p:cNvPr id="3" name="Content Placeholder 2"/>
          <p:cNvSpPr>
            <a:spLocks noGrp="1"/>
          </p:cNvSpPr>
          <p:nvPr>
            <p:ph idx="1"/>
          </p:nvPr>
        </p:nvSpPr>
        <p:spPr>
          <a:xfrm>
            <a:off x="1141413" y="2107097"/>
            <a:ext cx="10189196" cy="3684104"/>
          </a:xfrm>
        </p:spPr>
        <p:txBody>
          <a:bodyPr>
            <a:normAutofit/>
          </a:bodyPr>
          <a:lstStyle/>
          <a:p>
            <a:r>
              <a:rPr lang="en-US" dirty="0"/>
              <a:t>Text is the simplest and one of the first ways we as humans begin to communicate to each other</a:t>
            </a:r>
          </a:p>
          <a:p>
            <a:r>
              <a:rPr lang="en-US" dirty="0"/>
              <a:t>In the form of Multimedia it is used to convey information about a subject with the use of lettering and words</a:t>
            </a:r>
          </a:p>
          <a:p>
            <a:r>
              <a:rPr lang="en-US" dirty="0"/>
              <a:t>Text van be used for menu navigation, titles and headlines, navigation, and content</a:t>
            </a:r>
          </a:p>
          <a:p>
            <a:r>
              <a:rPr lang="en-US" dirty="0"/>
              <a:t>Text can also be used to get a persons attention by making big and readable for the person to see </a:t>
            </a:r>
          </a:p>
          <a:p>
            <a:r>
              <a:rPr lang="en-US" dirty="0"/>
              <a:t>There are also many different fonts you could use in order to convey what kind of message you want to get across</a:t>
            </a:r>
          </a:p>
        </p:txBody>
      </p:sp>
      <p:sp>
        <p:nvSpPr>
          <p:cNvPr id="4" name="Right Arrow 3">
            <a:hlinkClick r:id="" action="ppaction://hlinkshowjump?jump=nextslide"/>
          </p:cNvPr>
          <p:cNvSpPr/>
          <p:nvPr/>
        </p:nvSpPr>
        <p:spPr>
          <a:xfrm>
            <a:off x="11025809" y="5791200"/>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2" action="ppaction://hlinksldjump"/>
          </p:cNvPr>
          <p:cNvPicPr>
            <a:picLocks noChangeAspect="1"/>
          </p:cNvPicPr>
          <p:nvPr/>
        </p:nvPicPr>
        <p:blipFill>
          <a:blip r:embed="rId3"/>
          <a:stretch>
            <a:fillRect/>
          </a:stretch>
        </p:blipFill>
        <p:spPr>
          <a:xfrm>
            <a:off x="202605" y="216374"/>
            <a:ext cx="560881" cy="786452"/>
          </a:xfrm>
          <a:prstGeom prst="rect">
            <a:avLst/>
          </a:prstGeom>
        </p:spPr>
      </p:pic>
    </p:spTree>
    <p:extLst>
      <p:ext uri="{BB962C8B-B14F-4D97-AF65-F5344CB8AC3E}">
        <p14:creationId xmlns:p14="http://schemas.microsoft.com/office/powerpoint/2010/main" val="3143735070"/>
      </p:ext>
    </p:extLst>
  </p:cSld>
  <p:clrMapOvr>
    <a:masterClrMapping/>
  </p:clrMapOvr>
  <p:transition spd="med" advClick="0">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Text cont. </a:t>
            </a:r>
          </a:p>
        </p:txBody>
      </p:sp>
      <p:sp>
        <p:nvSpPr>
          <p:cNvPr id="3" name="Content Placeholder 2"/>
          <p:cNvSpPr>
            <a:spLocks noGrp="1"/>
          </p:cNvSpPr>
          <p:nvPr>
            <p:ph idx="1"/>
          </p:nvPr>
        </p:nvSpPr>
        <p:spPr>
          <a:xfrm>
            <a:off x="547161" y="2721428"/>
            <a:ext cx="5891807" cy="3124201"/>
          </a:xfrm>
        </p:spPr>
        <p:txBody>
          <a:bodyPr>
            <a:normAutofit lnSpcReduction="10000"/>
          </a:bodyPr>
          <a:lstStyle/>
          <a:p>
            <a:pPr marL="0" indent="0">
              <a:buNone/>
            </a:pPr>
            <a:r>
              <a:rPr lang="en-US" sz="4000" dirty="0">
                <a:latin typeface="Times New Roman" panose="02020603050405020304" pitchFamily="18" charset="0"/>
                <a:cs typeface="Times New Roman" panose="02020603050405020304" pitchFamily="18" charset="0"/>
              </a:rPr>
              <a:t>ABCDabcd- original</a:t>
            </a:r>
          </a:p>
          <a:p>
            <a:pPr marL="0" indent="0">
              <a:buNone/>
            </a:pPr>
            <a:r>
              <a:rPr lang="en-US" sz="4000" b="1" dirty="0">
                <a:latin typeface="Times New Roman" panose="02020603050405020304" pitchFamily="18" charset="0"/>
                <a:cs typeface="Times New Roman" panose="02020603050405020304" pitchFamily="18" charset="0"/>
              </a:rPr>
              <a:t>ABCDabcd- bold</a:t>
            </a:r>
          </a:p>
          <a:p>
            <a:pPr marL="0" indent="0">
              <a:buNone/>
            </a:pPr>
            <a:r>
              <a:rPr lang="en-US" sz="4000" i="1" dirty="0">
                <a:latin typeface="Times New Roman" panose="02020603050405020304" pitchFamily="18" charset="0"/>
                <a:cs typeface="Times New Roman" panose="02020603050405020304" pitchFamily="18" charset="0"/>
              </a:rPr>
              <a:t>ABCDabcd- italics</a:t>
            </a:r>
          </a:p>
          <a:p>
            <a:pPr marL="0" indent="0">
              <a:buNone/>
            </a:pPr>
            <a:r>
              <a:rPr lang="en-US" sz="4000" b="1" i="1" dirty="0">
                <a:latin typeface="Times New Roman" panose="02020603050405020304" pitchFamily="18" charset="0"/>
                <a:cs typeface="Times New Roman" panose="02020603050405020304" pitchFamily="18" charset="0"/>
              </a:rPr>
              <a:t>ABCDabcd- bold, italics</a:t>
            </a:r>
          </a:p>
          <a:p>
            <a:pPr marL="0" indent="0">
              <a:buNone/>
            </a:pPr>
            <a:endParaRPr lang="en-US" dirty="0"/>
          </a:p>
        </p:txBody>
      </p:sp>
      <p:pic>
        <p:nvPicPr>
          <p:cNvPr id="7" name="Picture 6">
            <a:hlinkClick r:id="rId2" action="ppaction://hlinksldjump"/>
          </p:cNvPr>
          <p:cNvPicPr>
            <a:picLocks noChangeAspect="1"/>
          </p:cNvPicPr>
          <p:nvPr/>
        </p:nvPicPr>
        <p:blipFill>
          <a:blip r:embed="rId3"/>
          <a:stretch>
            <a:fillRect/>
          </a:stretch>
        </p:blipFill>
        <p:spPr>
          <a:xfrm>
            <a:off x="202605" y="216374"/>
            <a:ext cx="560881" cy="786452"/>
          </a:xfrm>
          <a:prstGeom prst="rect">
            <a:avLst/>
          </a:prstGeom>
        </p:spPr>
      </p:pic>
      <p:sp>
        <p:nvSpPr>
          <p:cNvPr id="8" name="Right Arrow 7">
            <a:hlinkClick r:id="" action="ppaction://hlinkshowjump?jump=previousslide"/>
          </p:cNvPr>
          <p:cNvSpPr/>
          <p:nvPr/>
        </p:nvSpPr>
        <p:spPr>
          <a:xfrm rot="10800000">
            <a:off x="125896" y="5791199"/>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stretch>
            <a:fillRect/>
          </a:stretch>
        </p:blipFill>
        <p:spPr>
          <a:xfrm>
            <a:off x="6438966" y="2721427"/>
            <a:ext cx="5347873" cy="3069771"/>
          </a:xfrm>
          <a:prstGeom prst="rect">
            <a:avLst/>
          </a:prstGeom>
        </p:spPr>
      </p:pic>
    </p:spTree>
    <p:extLst>
      <p:ext uri="{BB962C8B-B14F-4D97-AF65-F5344CB8AC3E}">
        <p14:creationId xmlns:p14="http://schemas.microsoft.com/office/powerpoint/2010/main" val="2857166791"/>
      </p:ext>
    </p:extLst>
  </p:cSld>
  <p:clrMapOvr>
    <a:masterClrMapping/>
  </p:clrMapOvr>
  <p:transition spd="med" advClick="0">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Images</a:t>
            </a:r>
          </a:p>
        </p:txBody>
      </p:sp>
      <p:sp>
        <p:nvSpPr>
          <p:cNvPr id="3" name="Content Placeholder 2"/>
          <p:cNvSpPr>
            <a:spLocks noGrp="1"/>
          </p:cNvSpPr>
          <p:nvPr>
            <p:ph idx="1"/>
          </p:nvPr>
        </p:nvSpPr>
        <p:spPr/>
        <p:txBody>
          <a:bodyPr>
            <a:normAutofit fontScale="92500"/>
          </a:bodyPr>
          <a:lstStyle/>
          <a:p>
            <a:r>
              <a:rPr lang="en-US" dirty="0"/>
              <a:t>Images are one of the things that humans love to look at and we’ve been creating such things since we were cavemen living in caves</a:t>
            </a:r>
          </a:p>
          <a:p>
            <a:r>
              <a:rPr lang="en-US" dirty="0"/>
              <a:t>Many things that are on a display screen can be considered an image like arrows, the home button, and the save button. They are images that we associated with another task tailored to it or just in general show us something</a:t>
            </a:r>
          </a:p>
          <a:p>
            <a:r>
              <a:rPr lang="en-US" dirty="0"/>
              <a:t>Picture can say a thousand words so that is why when you do create images or some to use , to make sure the image is explicit in what you’re trying to achieve through it</a:t>
            </a:r>
          </a:p>
          <a:p>
            <a:r>
              <a:rPr lang="en-US" dirty="0"/>
              <a:t>Still images can be generated from either Bitmaps or Vector-Drawn and then later could be saved as a GIF, JPEG, or a PNG</a:t>
            </a:r>
          </a:p>
        </p:txBody>
      </p:sp>
      <p:sp>
        <p:nvSpPr>
          <p:cNvPr id="4" name="Right Arrow 3">
            <a:hlinkClick r:id="" action="ppaction://hlinkshowjump?jump=nextslide"/>
          </p:cNvPr>
          <p:cNvSpPr/>
          <p:nvPr/>
        </p:nvSpPr>
        <p:spPr>
          <a:xfrm>
            <a:off x="11025809" y="5791200"/>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hlinkClick r:id="rId2" action="ppaction://hlinksldjump"/>
          </p:cNvPr>
          <p:cNvPicPr>
            <a:picLocks noChangeAspect="1"/>
          </p:cNvPicPr>
          <p:nvPr/>
        </p:nvPicPr>
        <p:blipFill>
          <a:blip r:embed="rId3"/>
          <a:stretch>
            <a:fillRect/>
          </a:stretch>
        </p:blipFill>
        <p:spPr>
          <a:xfrm>
            <a:off x="202605" y="216374"/>
            <a:ext cx="560881" cy="786452"/>
          </a:xfrm>
          <a:prstGeom prst="rect">
            <a:avLst/>
          </a:prstGeom>
        </p:spPr>
      </p:pic>
    </p:spTree>
    <p:extLst>
      <p:ext uri="{BB962C8B-B14F-4D97-AF65-F5344CB8AC3E}">
        <p14:creationId xmlns:p14="http://schemas.microsoft.com/office/powerpoint/2010/main" val="3968886154"/>
      </p:ext>
    </p:extLst>
  </p:cSld>
  <p:clrMapOvr>
    <a:masterClrMapping/>
  </p:clrMapOvr>
  <p:transition spd="slow" advClick="0">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Images cont. </a:t>
            </a:r>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05601" y="2050307"/>
            <a:ext cx="4797909" cy="3598432"/>
          </a:xfrm>
        </p:spPr>
      </p:pic>
      <p:pic>
        <p:nvPicPr>
          <p:cNvPr id="7" name="Picture 6">
            <a:hlinkClick r:id="rId3" action="ppaction://hlinksldjump"/>
          </p:cNvPr>
          <p:cNvPicPr>
            <a:picLocks noChangeAspect="1"/>
          </p:cNvPicPr>
          <p:nvPr/>
        </p:nvPicPr>
        <p:blipFill>
          <a:blip r:embed="rId4"/>
          <a:stretch>
            <a:fillRect/>
          </a:stretch>
        </p:blipFill>
        <p:spPr>
          <a:xfrm>
            <a:off x="202605" y="216374"/>
            <a:ext cx="560881" cy="786452"/>
          </a:xfrm>
          <a:prstGeom prst="rect">
            <a:avLst/>
          </a:prstGeom>
        </p:spPr>
      </p:pic>
      <p:sp>
        <p:nvSpPr>
          <p:cNvPr id="8" name="Right Arrow 7">
            <a:hlinkClick r:id="" action="ppaction://hlinkshowjump?jump=previousslide"/>
          </p:cNvPr>
          <p:cNvSpPr/>
          <p:nvPr/>
        </p:nvSpPr>
        <p:spPr>
          <a:xfrm rot="10800000">
            <a:off x="125896" y="5791199"/>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185" y="2050307"/>
            <a:ext cx="4793492" cy="3595119"/>
          </a:xfrm>
          <a:prstGeom prst="rect">
            <a:avLst/>
          </a:prstGeom>
        </p:spPr>
      </p:pic>
    </p:spTree>
    <p:extLst>
      <p:ext uri="{BB962C8B-B14F-4D97-AF65-F5344CB8AC3E}">
        <p14:creationId xmlns:p14="http://schemas.microsoft.com/office/powerpoint/2010/main" val="1612185101"/>
      </p:ext>
    </p:extLst>
  </p:cSld>
  <p:clrMapOvr>
    <a:masterClrMapping/>
  </p:clrMapOvr>
  <p:transition spd="slow" advClick="0">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Audio</a:t>
            </a:r>
          </a:p>
        </p:txBody>
      </p:sp>
      <p:sp>
        <p:nvSpPr>
          <p:cNvPr id="3" name="Content Placeholder 2"/>
          <p:cNvSpPr>
            <a:spLocks noGrp="1"/>
          </p:cNvSpPr>
          <p:nvPr>
            <p:ph idx="1"/>
          </p:nvPr>
        </p:nvSpPr>
        <p:spPr>
          <a:xfrm>
            <a:off x="1141413" y="1934817"/>
            <a:ext cx="9905998" cy="3856383"/>
          </a:xfrm>
        </p:spPr>
        <p:txBody>
          <a:bodyPr/>
          <a:lstStyle/>
          <a:p>
            <a:r>
              <a:rPr lang="en-US" dirty="0">
                <a:effectLst/>
              </a:rPr>
              <a:t>Audio can be a surprisingly complex element to multimedia as speech from any language can go from a whisper to a scream, Music, a special effects sound, the ambience of a background, the list could go on forever on how many different types and levels of sound there is in the world and in multimedia</a:t>
            </a:r>
          </a:p>
          <a:p>
            <a:r>
              <a:rPr lang="en-US" dirty="0">
                <a:effectLst/>
              </a:rPr>
              <a:t>Audio is one of two senses that we can most easily manipulate with multimedia, the first being sight. It is a very sensual form of media. Used properly it can do tasks as varied as indicating a button has been pressed, to draw attention to a state change, to provide a human connection via soothing voice over or to set an emotional tone with suspenseful or triumphant music. </a:t>
            </a:r>
          </a:p>
          <a:p>
            <a:endParaRPr lang="en-US" dirty="0">
              <a:effectLst/>
            </a:endParaRPr>
          </a:p>
          <a:p>
            <a:endParaRPr lang="en-US" dirty="0"/>
          </a:p>
        </p:txBody>
      </p:sp>
      <p:sp>
        <p:nvSpPr>
          <p:cNvPr id="4" name="Right Arrow 3">
            <a:hlinkClick r:id="" action="ppaction://hlinkshowjump?jump=nextslide"/>
          </p:cNvPr>
          <p:cNvSpPr/>
          <p:nvPr/>
        </p:nvSpPr>
        <p:spPr>
          <a:xfrm>
            <a:off x="11025809" y="5791200"/>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rId2" action="ppaction://hlinksldjump"/>
          </p:cNvPr>
          <p:cNvPicPr>
            <a:picLocks noChangeAspect="1"/>
          </p:cNvPicPr>
          <p:nvPr/>
        </p:nvPicPr>
        <p:blipFill>
          <a:blip r:embed="rId3"/>
          <a:stretch>
            <a:fillRect/>
          </a:stretch>
        </p:blipFill>
        <p:spPr>
          <a:xfrm>
            <a:off x="202605" y="216374"/>
            <a:ext cx="560881" cy="786452"/>
          </a:xfrm>
          <a:prstGeom prst="rect">
            <a:avLst/>
          </a:prstGeom>
        </p:spPr>
      </p:pic>
    </p:spTree>
    <p:extLst>
      <p:ext uri="{BB962C8B-B14F-4D97-AF65-F5344CB8AC3E}">
        <p14:creationId xmlns:p14="http://schemas.microsoft.com/office/powerpoint/2010/main" val="981191702"/>
      </p:ext>
    </p:extLst>
  </p:cSld>
  <p:clrMapOvr>
    <a:masterClrMapping/>
  </p:clrMapOvr>
  <p:transition spd="med" advClick="0">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Audio cont.</a:t>
            </a:r>
          </a:p>
        </p:txBody>
      </p:sp>
      <p:pic>
        <p:nvPicPr>
          <p:cNvPr id="4" name="Picture 3">
            <a:hlinkClick r:id="rId8" action="ppaction://hlinksldjump"/>
          </p:cNvPr>
          <p:cNvPicPr>
            <a:picLocks noChangeAspect="1"/>
          </p:cNvPicPr>
          <p:nvPr/>
        </p:nvPicPr>
        <p:blipFill>
          <a:blip r:embed="rId9"/>
          <a:stretch>
            <a:fillRect/>
          </a:stretch>
        </p:blipFill>
        <p:spPr>
          <a:xfrm>
            <a:off x="202605" y="216374"/>
            <a:ext cx="560881" cy="786452"/>
          </a:xfrm>
          <a:prstGeom prst="rect">
            <a:avLst/>
          </a:prstGeom>
        </p:spPr>
      </p:pic>
      <p:sp>
        <p:nvSpPr>
          <p:cNvPr id="5" name="Right Arrow 4">
            <a:hlinkClick r:id="" action="ppaction://hlinkshowjump?jump=previousslide"/>
          </p:cNvPr>
          <p:cNvSpPr/>
          <p:nvPr/>
        </p:nvSpPr>
        <p:spPr>
          <a:xfrm rot="10800000">
            <a:off x="125896" y="5791199"/>
            <a:ext cx="874644" cy="6626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1-16 Billie Jean (Single Version)">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10"/>
          <a:stretch>
            <a:fillRect/>
          </a:stretch>
        </p:blipFill>
        <p:spPr>
          <a:xfrm>
            <a:off x="1853717" y="3500230"/>
            <a:ext cx="609600" cy="609600"/>
          </a:xfrm>
        </p:spPr>
      </p:pic>
      <p:pic>
        <p:nvPicPr>
          <p:cNvPr id="9" name="Major Lazer &amp; DJ Snake - Lean On (feat. MØ) (Official Lyric Video)">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5452476" y="3500230"/>
            <a:ext cx="609600" cy="609600"/>
          </a:xfrm>
          <a:prstGeom prst="rect">
            <a:avLst/>
          </a:prstGeom>
        </p:spPr>
      </p:pic>
      <p:pic>
        <p:nvPicPr>
          <p:cNvPr id="10" name="bizarre-guitar-daniel_simon">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9051235" y="3500230"/>
            <a:ext cx="609600" cy="609600"/>
          </a:xfrm>
          <a:prstGeom prst="rect">
            <a:avLst/>
          </a:prstGeom>
        </p:spPr>
      </p:pic>
    </p:spTree>
    <p:extLst>
      <p:ext uri="{BB962C8B-B14F-4D97-AF65-F5344CB8AC3E}">
        <p14:creationId xmlns:p14="http://schemas.microsoft.com/office/powerpoint/2010/main" val="1207287927"/>
      </p:ext>
    </p:extLst>
  </p:cSld>
  <p:clrMapOvr>
    <a:masterClrMapping/>
  </p:clrMapOvr>
  <p:transition spd="med" advClick="0">
    <p:pull/>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6263"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76718" fill="hold"/>
                                        <p:tgtEl>
                                          <p:spTgt spid="9"/>
                                        </p:tgtEl>
                                      </p:cBhvr>
                                    </p:cmd>
                                  </p:childTnLst>
                                </p:cTn>
                              </p:par>
                            </p:childTnLst>
                          </p:cTn>
                        </p:par>
                      </p:childTnLst>
                    </p:cTn>
                  </p:par>
                </p:childTnLst>
              </p:cTn>
              <p:nextCondLst>
                <p:cond evt="onClick" delay="0">
                  <p:tgtEl>
                    <p:spTgt spid="9"/>
                  </p:tgtEl>
                </p:cond>
              </p:nextCondLst>
            </p:seq>
            <p:audio>
              <p:cMediaNode vol="80000">
                <p:cTn id="13" fill="hold" display="0">
                  <p:stCondLst>
                    <p:cond delay="indefinite"/>
                  </p:stCondLst>
                  <p:endCondLst>
                    <p:cond evt="onStopAudio" delay="0">
                      <p:tgtEl>
                        <p:sldTgt/>
                      </p:tgtEl>
                    </p:cond>
                  </p:endCondLst>
                </p:cTn>
                <p:tgtEl>
                  <p:spTgt spid="9"/>
                </p:tgtEl>
              </p:cMediaNode>
            </p:audio>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8410" fill="hold"/>
                                        <p:tgtEl>
                                          <p:spTgt spid="10"/>
                                        </p:tgtEl>
                                      </p:cBhvr>
                                    </p:cmd>
                                  </p:childTnLst>
                                </p:cTn>
                              </p:par>
                            </p:childTnLst>
                          </p:cTn>
                        </p:par>
                      </p:childTnLst>
                    </p:cTn>
                  </p:par>
                </p:childTnLst>
              </p:cTn>
              <p:nextCondLst>
                <p:cond evt="onClick" delay="0">
                  <p:tgtEl>
                    <p:spTgt spid="10"/>
                  </p:tgtEl>
                </p:cond>
              </p:nextCondLst>
            </p:seq>
            <p:audio>
              <p:cMediaNode vol="80000">
                <p:cTn id="19" fill="hold" display="0">
                  <p:stCondLst>
                    <p:cond delay="indefinite"/>
                  </p:stCondLst>
                  <p:endCondLst>
                    <p:cond evt="onStopAudio" delay="0">
                      <p:tgtEl>
                        <p:sldTgt/>
                      </p:tgtEl>
                    </p:cond>
                  </p:endCondLst>
                </p:cTn>
                <p:tgtEl>
                  <p:spTgt spid="10"/>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emplate>TM03457485[[fn=Mesh]]</Template>
  <TotalTime>743</TotalTime>
  <Words>1196</Words>
  <Application>Microsoft Office PowerPoint</Application>
  <PresentationFormat>Widescreen</PresentationFormat>
  <Paragraphs>76</Paragraphs>
  <Slides>17</Slides>
  <Notes>0</Notes>
  <HiddenSlides>0</HiddenSlides>
  <MMClips>4</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17</vt:i4>
      </vt:variant>
    </vt:vector>
  </HeadingPairs>
  <TitlesOfParts>
    <vt:vector size="28" baseType="lpstr">
      <vt:lpstr>Algerian</vt:lpstr>
      <vt:lpstr>Arial</vt:lpstr>
      <vt:lpstr>Bodoni MT Black</vt:lpstr>
      <vt:lpstr>Century Gothic</vt:lpstr>
      <vt:lpstr>Cooper Black</vt:lpstr>
      <vt:lpstr>Forte</vt:lpstr>
      <vt:lpstr>Kristen ITC</vt:lpstr>
      <vt:lpstr>Script MT Bold</vt:lpstr>
      <vt:lpstr>Segoe UI Semibold</vt:lpstr>
      <vt:lpstr>Times New Roman</vt:lpstr>
      <vt:lpstr>Mesh</vt:lpstr>
      <vt:lpstr>Multimedia</vt:lpstr>
      <vt:lpstr>What Is Multimedia?</vt:lpstr>
      <vt:lpstr>PowerPoint Presentation</vt:lpstr>
      <vt:lpstr>Text</vt:lpstr>
      <vt:lpstr>Text cont. </vt:lpstr>
      <vt:lpstr>Images</vt:lpstr>
      <vt:lpstr>Images cont. </vt:lpstr>
      <vt:lpstr>Audio</vt:lpstr>
      <vt:lpstr>Audio cont.</vt:lpstr>
      <vt:lpstr>Animation </vt:lpstr>
      <vt:lpstr>Animation cont.</vt:lpstr>
      <vt:lpstr>Video</vt:lpstr>
      <vt:lpstr>Video cont.</vt:lpstr>
      <vt:lpstr>Hardware Needed</vt:lpstr>
      <vt:lpstr>Software Needed</vt:lpstr>
      <vt:lpstr>Copyrights </vt:lpstr>
      <vt:lpstr>Credits/References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Multimedia</dc:title>
  <dc:creator>Jared Finch</dc:creator>
  <cp:lastModifiedBy>Jared Finch</cp:lastModifiedBy>
  <cp:revision>43</cp:revision>
  <dcterms:created xsi:type="dcterms:W3CDTF">2016-11-13T23:26:54Z</dcterms:created>
  <dcterms:modified xsi:type="dcterms:W3CDTF">2016-11-15T04:45:50Z</dcterms:modified>
</cp:coreProperties>
</file>