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4.xml" ContentType="application/vnd.openxmlformats-officedocument.theme+xml"/>
  <Override PartName="/ppt/media/image39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9" r:id="rId1"/>
    <p:sldMasterId id="2147483759" r:id="rId2"/>
    <p:sldMasterId id="2147483777" r:id="rId3"/>
    <p:sldMasterId id="2147483795" r:id="rId4"/>
  </p:sldMasterIdLst>
  <p:sldIdLst>
    <p:sldId id="267" r:id="rId5"/>
    <p:sldId id="259" r:id="rId6"/>
    <p:sldId id="257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66" r:id="rId15"/>
    <p:sldId id="277" r:id="rId16"/>
    <p:sldId id="268" r:id="rId17"/>
    <p:sldId id="278" r:id="rId18"/>
    <p:sldId id="279" r:id="rId19"/>
    <p:sldId id="280" r:id="rId20"/>
    <p:sldId id="265" r:id="rId21"/>
    <p:sldId id="281" r:id="rId22"/>
    <p:sldId id="264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A72BBC5-67A1-45FC-AC6F-1A84B08F526D}">
          <p14:sldIdLst>
            <p14:sldId id="267"/>
            <p14:sldId id="259"/>
            <p14:sldId id="257"/>
            <p14:sldId id="269"/>
            <p14:sldId id="270"/>
            <p14:sldId id="271"/>
            <p14:sldId id="272"/>
            <p14:sldId id="273"/>
            <p14:sldId id="274"/>
            <p14:sldId id="275"/>
            <p14:sldId id="266"/>
            <p14:sldId id="277"/>
            <p14:sldId id="268"/>
            <p14:sldId id="278"/>
            <p14:sldId id="279"/>
            <p14:sldId id="280"/>
            <p14:sldId id="265"/>
            <p14:sldId id="281"/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1A1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35" autoAdjust="0"/>
    <p:restoredTop sz="94280" autoAdjust="0"/>
  </p:normalViewPr>
  <p:slideViewPr>
    <p:cSldViewPr snapToGrid="0">
      <p:cViewPr varScale="1">
        <p:scale>
          <a:sx n="66" d="100"/>
          <a:sy n="66" d="100"/>
        </p:scale>
        <p:origin x="1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515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960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5555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84174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6195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1350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94091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03279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2597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95181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7735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96066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5484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09741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12/10/2016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7050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12/10/2016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26296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12/10/2016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7072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9683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3179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90747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9565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09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0441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54152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0367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55188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723348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49295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405330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81573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15165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07026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236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45815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3932185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746309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8077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93359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30457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480046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55654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23243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912358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311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695323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817266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008306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36385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802895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89116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621395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86475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339994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43344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1289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192025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174708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08258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7836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2505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9293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177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17" Type="http://schemas.openxmlformats.org/officeDocument/2006/relationships/slideLayout" Target="../slideLayouts/slideLayout62.xml"/><Relationship Id="rId2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61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6410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0496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  <p:sldLayoutId id="2147483772" r:id="rId13"/>
    <p:sldLayoutId id="2147483773" r:id="rId14"/>
    <p:sldLayoutId id="2147483774" r:id="rId15"/>
    <p:sldLayoutId id="2147483775" r:id="rId16"/>
    <p:sldLayoutId id="2147483776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9159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  <p:sldLayoutId id="2147483791" r:id="rId14"/>
    <p:sldLayoutId id="2147483792" r:id="rId15"/>
    <p:sldLayoutId id="2147483793" r:id="rId16"/>
    <p:sldLayoutId id="2147483794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8A87A34-81AB-432B-8DAE-1953F412C126}" type="datetimeFigureOut">
              <a:rPr lang="en-US" smtClean="0"/>
              <a:pPr/>
              <a:t>12/10/2016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370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  <p:sldLayoutId id="2147483807" r:id="rId12"/>
    <p:sldLayoutId id="2147483808" r:id="rId13"/>
    <p:sldLayoutId id="2147483809" r:id="rId14"/>
    <p:sldLayoutId id="2147483810" r:id="rId15"/>
    <p:sldLayoutId id="2147483811" r:id="rId16"/>
    <p:sldLayoutId id="2147483812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8.jp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30.xml"/><Relationship Id="rId1" Type="http://schemas.openxmlformats.org/officeDocument/2006/relationships/video" Target="https://www.youtube.com/embed/nRFyHMAsPmI" TargetMode="External"/><Relationship Id="rId5" Type="http://schemas.openxmlformats.org/officeDocument/2006/relationships/image" Target="../media/image36.png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19.xm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t="15442" r="9091"/>
          <a:stretch/>
        </p:blipFill>
        <p:spPr>
          <a:xfrm>
            <a:off x="4818888" y="10"/>
            <a:ext cx="7373112" cy="6857989"/>
          </a:xfrm>
          <a:prstGeom prst="rect">
            <a:avLst/>
          </a:prstGeom>
        </p:spPr>
      </p:pic>
      <p:sp>
        <p:nvSpPr>
          <p:cNvPr id="7" name="Freeform 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851" y="-479"/>
            <a:ext cx="9468701" cy="6858478"/>
          </a:xfrm>
          <a:custGeom>
            <a:avLst/>
            <a:gdLst>
              <a:gd name="connsiteX0" fmla="*/ 0 w 8078051"/>
              <a:gd name="connsiteY0" fmla="*/ 0 h 5829300"/>
              <a:gd name="connsiteX1" fmla="*/ 4453793 w 8078051"/>
              <a:gd name="connsiteY1" fmla="*/ 0 h 5829300"/>
              <a:gd name="connsiteX2" fmla="*/ 5363426 w 8078051"/>
              <a:gd name="connsiteY2" fmla="*/ 0 h 5829300"/>
              <a:gd name="connsiteX3" fmla="*/ 5368184 w 8078051"/>
              <a:gd name="connsiteY3" fmla="*/ 0 h 5829300"/>
              <a:gd name="connsiteX4" fmla="*/ 8078051 w 8078051"/>
              <a:gd name="connsiteY4" fmla="*/ 5829300 h 5829300"/>
              <a:gd name="connsiteX5" fmla="*/ 1743926 w 8078051"/>
              <a:gd name="connsiteY5" fmla="*/ 5829300 h 5829300"/>
              <a:gd name="connsiteX6" fmla="*/ 1744148 w 8078051"/>
              <a:gd name="connsiteY6" fmla="*/ 5828822 h 5829300"/>
              <a:gd name="connsiteX7" fmla="*/ 0 w 8078051"/>
              <a:gd name="connsiteY7" fmla="*/ 5828822 h 582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051" h="5829300">
                <a:moveTo>
                  <a:pt x="0" y="0"/>
                </a:moveTo>
                <a:lnTo>
                  <a:pt x="4453793" y="0"/>
                </a:lnTo>
                <a:lnTo>
                  <a:pt x="5363426" y="0"/>
                </a:lnTo>
                <a:lnTo>
                  <a:pt x="5368184" y="0"/>
                </a:lnTo>
                <a:lnTo>
                  <a:pt x="8078051" y="5829300"/>
                </a:lnTo>
                <a:lnTo>
                  <a:pt x="1743926" y="5829300"/>
                </a:lnTo>
                <a:lnTo>
                  <a:pt x="1744148" y="5828822"/>
                </a:lnTo>
                <a:lnTo>
                  <a:pt x="0" y="5828822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 1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852" y="-479"/>
            <a:ext cx="8078052" cy="6858478"/>
          </a:xfrm>
          <a:custGeom>
            <a:avLst/>
            <a:gdLst>
              <a:gd name="connsiteX0" fmla="*/ 0 w 8078052"/>
              <a:gd name="connsiteY0" fmla="*/ 0 h 6858478"/>
              <a:gd name="connsiteX1" fmla="*/ 3829872 w 8078052"/>
              <a:gd name="connsiteY1" fmla="*/ 0 h 6858478"/>
              <a:gd name="connsiteX2" fmla="*/ 4896100 w 8078052"/>
              <a:gd name="connsiteY2" fmla="*/ 0 h 6858478"/>
              <a:gd name="connsiteX3" fmla="*/ 4901677 w 8078052"/>
              <a:gd name="connsiteY3" fmla="*/ 0 h 6858478"/>
              <a:gd name="connsiteX4" fmla="*/ 8078052 w 8078052"/>
              <a:gd name="connsiteY4" fmla="*/ 6858478 h 6858478"/>
              <a:gd name="connsiteX5" fmla="*/ 653497 w 8078052"/>
              <a:gd name="connsiteY5" fmla="*/ 6858478 h 6858478"/>
              <a:gd name="connsiteX6" fmla="*/ 653757 w 8078052"/>
              <a:gd name="connsiteY6" fmla="*/ 6857916 h 6858478"/>
              <a:gd name="connsiteX7" fmla="*/ 0 w 8078052"/>
              <a:gd name="connsiteY7" fmla="*/ 6857916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052" h="6858478">
                <a:moveTo>
                  <a:pt x="0" y="0"/>
                </a:moveTo>
                <a:lnTo>
                  <a:pt x="3829872" y="0"/>
                </a:lnTo>
                <a:lnTo>
                  <a:pt x="4896100" y="0"/>
                </a:lnTo>
                <a:lnTo>
                  <a:pt x="4901677" y="0"/>
                </a:lnTo>
                <a:lnTo>
                  <a:pt x="8078052" y="6858478"/>
                </a:lnTo>
                <a:lnTo>
                  <a:pt x="653497" y="6858478"/>
                </a:lnTo>
                <a:lnTo>
                  <a:pt x="653757" y="6857916"/>
                </a:lnTo>
                <a:lnTo>
                  <a:pt x="0" y="6857916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853" y="263525"/>
            <a:ext cx="5320358" cy="694418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r>
              <a:rPr lang="en-US" sz="5400" dirty="0">
                <a:solidFill>
                  <a:schemeClr val="accent4"/>
                </a:solidFill>
                <a:latin typeface="LifeCraft" pitchFamily="2" charset="0"/>
              </a:rPr>
              <a:t>World of Warcraft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81" y="6488667"/>
            <a:ext cx="2148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By: Troy Maiorca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85269" y="957943"/>
            <a:ext cx="3734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arlow Solid Italic" panose="04030604020F02020D02" pitchFamily="82" charset="0"/>
              </a:rPr>
              <a:t>~and it’s impact on the world today</a:t>
            </a:r>
          </a:p>
        </p:txBody>
      </p:sp>
    </p:spTree>
    <p:extLst>
      <p:ext uri="{BB962C8B-B14F-4D97-AF65-F5344CB8AC3E}">
        <p14:creationId xmlns:p14="http://schemas.microsoft.com/office/powerpoint/2010/main" val="15934181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3000">
        <p159:morph option="byObject"/>
      </p:transition>
    </mc:Choice>
    <mc:Fallback>
      <p:transition spd="slow" advClick="0" advTm="3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10372" y="5400791"/>
            <a:ext cx="781960" cy="781960"/>
          </a:xfrm>
          <a:prstGeom prst="rect">
            <a:avLst/>
          </a:prstGeom>
        </p:spPr>
      </p:pic>
      <p:sp>
        <p:nvSpPr>
          <p:cNvPr id="2" name="Rectangle 1">
            <a:hlinkClick r:id="rId3" action="ppaction://hlinksldjump"/>
          </p:cNvPr>
          <p:cNvSpPr/>
          <p:nvPr/>
        </p:nvSpPr>
        <p:spPr>
          <a:xfrm>
            <a:off x="4811151" y="5036234"/>
            <a:ext cx="2630658" cy="14489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860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2605" y="0"/>
            <a:ext cx="10556631" cy="1325563"/>
          </a:xfrm>
        </p:spPr>
        <p:txBody>
          <a:bodyPr>
            <a:normAutofit/>
          </a:bodyPr>
          <a:lstStyle/>
          <a:p>
            <a:pPr algn="ctr"/>
            <a:r>
              <a:rPr lang="en-US" sz="7200" dirty="0">
                <a:solidFill>
                  <a:schemeClr val="accent4"/>
                </a:solidFill>
                <a:latin typeface="LifeCraft" pitchFamily="2" charset="0"/>
              </a:rPr>
              <a:t>Network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80156" y="1654891"/>
            <a:ext cx="6790005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Agency FB" panose="020B0503020202020204" pitchFamily="34" charset="0"/>
              </a:rPr>
              <a:t>Being that </a:t>
            </a:r>
            <a:r>
              <a:rPr lang="en-US" sz="2000" dirty="0" err="1">
                <a:solidFill>
                  <a:schemeClr val="bg1"/>
                </a:solidFill>
                <a:latin typeface="Agency FB" panose="020B0503020202020204" pitchFamily="34" charset="0"/>
              </a:rPr>
              <a:t>WoW</a:t>
            </a:r>
            <a:r>
              <a:rPr lang="en-US" sz="2000" dirty="0">
                <a:solidFill>
                  <a:schemeClr val="bg1"/>
                </a:solidFill>
                <a:latin typeface="Agency FB" panose="020B0503020202020204" pitchFamily="34" charset="0"/>
              </a:rPr>
              <a:t> spans 3 continents, the network needs to have a lot of structure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Agency FB" panose="020B0503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Agency FB" panose="020B0503020202020204" pitchFamily="34" charset="0"/>
              </a:rPr>
              <a:t>Infrastructure is hosted by AT&amp;T for the past 9 years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Agency FB" panose="020B0503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Agency FB" panose="020B0503020202020204" pitchFamily="34" charset="0"/>
              </a:rPr>
              <a:t>Blizzard runs 10 data centers across the globe (just for </a:t>
            </a:r>
            <a:r>
              <a:rPr lang="en-US" sz="2000" dirty="0" err="1">
                <a:solidFill>
                  <a:schemeClr val="bg1"/>
                </a:solidFill>
                <a:latin typeface="Agency FB" panose="020B0503020202020204" pitchFamily="34" charset="0"/>
              </a:rPr>
              <a:t>WoW</a:t>
            </a:r>
            <a:r>
              <a:rPr lang="en-US" sz="2000" dirty="0">
                <a:solidFill>
                  <a:schemeClr val="bg1"/>
                </a:solidFill>
                <a:latin typeface="Agency FB" panose="020B0503020202020204" pitchFamily="34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Agency FB" panose="020B0503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Agency FB" panose="020B0503020202020204" pitchFamily="34" charset="0"/>
              </a:rPr>
              <a:t>Utilizes 20,000 systems and 1.3 Petabytes of storage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Agency FB" panose="020B0503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Agency FB" panose="020B0503020202020204" pitchFamily="34" charset="0"/>
              </a:rPr>
              <a:t>Includes 13,250 server blades, 75,000 CPU cores, and 112.5 terabytes of blade RAM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Agency FB" panose="020B0503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Agency FB" panose="020B0503020202020204" pitchFamily="34" charset="0"/>
              </a:rPr>
              <a:t>Managed by a staff of 68 people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48910" y="0"/>
            <a:ext cx="27009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Based of 2009 statistics</a:t>
            </a:r>
          </a:p>
        </p:txBody>
      </p:sp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19791" y="5705061"/>
            <a:ext cx="1152939" cy="1152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279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1319" y="4161403"/>
            <a:ext cx="5085472" cy="243283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25551" y="393895"/>
            <a:ext cx="56974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accent3"/>
                </a:solidFill>
                <a:latin typeface="LifeCraft" pitchFamily="2" charset="0"/>
              </a:rPr>
              <a:t>The Blade Servers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16586" y="958173"/>
            <a:ext cx="669651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accent3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3"/>
                </a:solidFill>
              </a:rPr>
              <a:t>Retired Server’s are auctioned and sold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accent3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3"/>
                </a:solidFill>
              </a:rPr>
              <a:t>All proceeds go to St. Jude Children’s Research Hospital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accent3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3"/>
                </a:solidFill>
              </a:rPr>
              <a:t>Start at $2000 and up from there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accent3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accent3"/>
              </a:solidFill>
            </a:endParaRPr>
          </a:p>
          <a:p>
            <a:r>
              <a:rPr lang="en-US" dirty="0">
                <a:solidFill>
                  <a:schemeClr val="accent3"/>
                </a:solidFill>
              </a:rPr>
              <a:t>**Ezra Chatterton – brain cancer patient and avid </a:t>
            </a:r>
            <a:r>
              <a:rPr lang="en-US" dirty="0" err="1">
                <a:solidFill>
                  <a:schemeClr val="accent3"/>
                </a:solidFill>
              </a:rPr>
              <a:t>WoW</a:t>
            </a:r>
            <a:r>
              <a:rPr lang="en-US" dirty="0">
                <a:solidFill>
                  <a:schemeClr val="accent3"/>
                </a:solidFill>
              </a:rPr>
              <a:t> player with his father</a:t>
            </a:r>
          </a:p>
        </p:txBody>
      </p:sp>
      <p:pic>
        <p:nvPicPr>
          <p:cNvPr id="8" name="Picture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2519" y="5970137"/>
            <a:ext cx="778846" cy="77884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110" y="2575430"/>
            <a:ext cx="4356432" cy="4018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769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181099"/>
            <a:ext cx="10515600" cy="1325563"/>
          </a:xfrm>
        </p:spPr>
        <p:txBody>
          <a:bodyPr>
            <a:normAutofit/>
          </a:bodyPr>
          <a:lstStyle/>
          <a:p>
            <a:pPr algn="r"/>
            <a:r>
              <a:rPr lang="en-US" sz="6600" dirty="0">
                <a:solidFill>
                  <a:schemeClr val="accent4"/>
                </a:solidFill>
                <a:latin typeface="LifeCraft" pitchFamily="2" charset="0"/>
              </a:rPr>
              <a:t>Gameplay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06662"/>
            <a:ext cx="10515600" cy="4351338"/>
          </a:xfrm>
        </p:spPr>
        <p:txBody>
          <a:bodyPr/>
          <a:lstStyle/>
          <a:p>
            <a:pPr algn="r"/>
            <a:r>
              <a:rPr lang="en-US" dirty="0">
                <a:latin typeface="Agency FB" panose="020B0503020202020204" pitchFamily="34" charset="0"/>
              </a:rPr>
              <a:t>Quests</a:t>
            </a:r>
          </a:p>
          <a:p>
            <a:pPr algn="r"/>
            <a:r>
              <a:rPr lang="en-US" dirty="0">
                <a:latin typeface="Agency FB" panose="020B0503020202020204" pitchFamily="34" charset="0"/>
              </a:rPr>
              <a:t>Leveling</a:t>
            </a:r>
          </a:p>
          <a:p>
            <a:pPr algn="r"/>
            <a:r>
              <a:rPr lang="en-US" dirty="0">
                <a:latin typeface="Agency FB" panose="020B0503020202020204" pitchFamily="34" charset="0"/>
              </a:rPr>
              <a:t>Player vs. Player Interactions</a:t>
            </a:r>
          </a:p>
          <a:p>
            <a:pPr algn="r"/>
            <a:r>
              <a:rPr lang="en-US" dirty="0">
                <a:latin typeface="Agency FB" panose="020B0503020202020204" pitchFamily="34" charset="0"/>
              </a:rPr>
              <a:t>Player vs. Environment Interactions</a:t>
            </a:r>
          </a:p>
          <a:p>
            <a:pPr algn="r"/>
            <a:r>
              <a:rPr lang="en-US" dirty="0">
                <a:latin typeface="Agency FB" panose="020B0503020202020204" pitchFamily="34" charset="0"/>
              </a:rPr>
              <a:t>Raids</a:t>
            </a:r>
          </a:p>
          <a:p>
            <a:pPr algn="r"/>
            <a:r>
              <a:rPr lang="en-US" dirty="0">
                <a:latin typeface="Agency FB" panose="020B0503020202020204" pitchFamily="34" charset="0"/>
              </a:rPr>
              <a:t>Guilds</a:t>
            </a:r>
          </a:p>
          <a:p>
            <a:pPr algn="r"/>
            <a:endParaRPr lang="en-US" dirty="0"/>
          </a:p>
        </p:txBody>
      </p:sp>
      <p:pic>
        <p:nvPicPr>
          <p:cNvPr id="5" name="Picture 4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4612" y="5649229"/>
            <a:ext cx="1367388" cy="1208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0543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5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5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7322" y="159026"/>
            <a:ext cx="38431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accent4"/>
                </a:solidFill>
                <a:latin typeface="LifeCraft" pitchFamily="2" charset="0"/>
              </a:rPr>
              <a:t>Races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73619" y="208145"/>
            <a:ext cx="38431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accent4"/>
                </a:solidFill>
                <a:latin typeface="LifeCraft" pitchFamily="2" charset="0"/>
              </a:rPr>
              <a:t>Classes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7322" y="1215310"/>
            <a:ext cx="3882887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C00000"/>
                </a:solidFill>
                <a:latin typeface="Agency FB" panose="020B0503020202020204" pitchFamily="34" charset="0"/>
              </a:rPr>
              <a:t>Horde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Orc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Troll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Tauren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Blood Elf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Goblin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Undead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Pandarean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4"/>
              </a:solidFill>
              <a:latin typeface="Agency FB" panose="020B0503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B0F0"/>
                </a:solidFill>
                <a:latin typeface="Agency FB" panose="020B0503020202020204" pitchFamily="34" charset="0"/>
              </a:rPr>
              <a:t>Alliance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Human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Night Elf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Gnome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Dwarf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accent4"/>
                </a:solidFill>
                <a:latin typeface="Agency FB" panose="020B0503020202020204" pitchFamily="34" charset="0"/>
              </a:rPr>
              <a:t>Draenei</a:t>
            </a:r>
            <a:endParaRPr lang="en-US" sz="2000" dirty="0">
              <a:solidFill>
                <a:schemeClr val="accent4"/>
              </a:solidFill>
              <a:latin typeface="Agency FB" panose="020B0503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accent4"/>
                </a:solidFill>
                <a:latin typeface="Agency FB" panose="020B0503020202020204" pitchFamily="34" charset="0"/>
              </a:rPr>
              <a:t>Worgen</a:t>
            </a:r>
            <a:endParaRPr lang="en-US" sz="2000" dirty="0">
              <a:solidFill>
                <a:schemeClr val="accent4"/>
              </a:solidFill>
              <a:latin typeface="Agency FB" panose="020B0503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Pandarean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19323" y="2046306"/>
            <a:ext cx="304137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Warrior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Hunter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Rogue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Warlock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Shaman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Priest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Mage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Paladin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Druid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Death Knight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Monk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Demon Hunter</a:t>
            </a:r>
          </a:p>
        </p:txBody>
      </p:sp>
      <p:pic>
        <p:nvPicPr>
          <p:cNvPr id="8" name="Picture 7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4140" y="5760140"/>
            <a:ext cx="1097860" cy="109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954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21680" y="182880"/>
            <a:ext cx="3919330" cy="1325563"/>
          </a:xfrm>
        </p:spPr>
        <p:txBody>
          <a:bodyPr>
            <a:noAutofit/>
          </a:bodyPr>
          <a:lstStyle/>
          <a:p>
            <a:pPr algn="ctr"/>
            <a:r>
              <a:rPr lang="en-US" sz="6000" dirty="0">
                <a:solidFill>
                  <a:schemeClr val="accent4"/>
                </a:solidFill>
                <a:latin typeface="LifeCraft" pitchFamily="2" charset="0"/>
              </a:rPr>
              <a:t>Gameplay: Raiding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545" y="2845954"/>
            <a:ext cx="10515600" cy="3345498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accent4"/>
                </a:solidFill>
                <a:latin typeface="Agency FB" panose="020B0503020202020204" pitchFamily="34" charset="0"/>
              </a:rPr>
              <a:t>Raiding is the most </a:t>
            </a:r>
            <a:br>
              <a:rPr lang="en-US" dirty="0">
                <a:solidFill>
                  <a:schemeClr val="accent4"/>
                </a:solidFill>
                <a:latin typeface="Agency FB" panose="020B0503020202020204" pitchFamily="34" charset="0"/>
              </a:rPr>
            </a:br>
            <a:r>
              <a:rPr lang="en-US" dirty="0">
                <a:solidFill>
                  <a:schemeClr val="accent4"/>
                </a:solidFill>
                <a:latin typeface="Agency FB" panose="020B0503020202020204" pitchFamily="34" charset="0"/>
              </a:rPr>
              <a:t>rewarding aspect of </a:t>
            </a:r>
            <a:r>
              <a:rPr lang="en-US" dirty="0" err="1">
                <a:solidFill>
                  <a:schemeClr val="accent4"/>
                </a:solidFill>
                <a:latin typeface="Agency FB" panose="020B0503020202020204" pitchFamily="34" charset="0"/>
              </a:rPr>
              <a:t>WoW</a:t>
            </a:r>
            <a:endParaRPr lang="en-US" dirty="0">
              <a:solidFill>
                <a:schemeClr val="accent4"/>
              </a:solidFill>
              <a:latin typeface="Agency FB" panose="020B0503020202020204" pitchFamily="34" charset="0"/>
            </a:endParaRPr>
          </a:p>
          <a:p>
            <a:pPr algn="ctr"/>
            <a:r>
              <a:rPr lang="en-US" dirty="0">
                <a:solidFill>
                  <a:schemeClr val="accent4"/>
                </a:solidFill>
                <a:latin typeface="Agency FB" panose="020B0503020202020204" pitchFamily="34" charset="0"/>
              </a:rPr>
              <a:t>It required </a:t>
            </a:r>
            <a:r>
              <a:rPr lang="en-US" i="1" dirty="0">
                <a:solidFill>
                  <a:schemeClr val="accent4"/>
                </a:solidFill>
                <a:latin typeface="Agency FB" panose="020B0503020202020204" pitchFamily="34" charset="0"/>
              </a:rPr>
              <a:t>extensive</a:t>
            </a:r>
            <a:r>
              <a:rPr lang="en-US" dirty="0">
                <a:solidFill>
                  <a:schemeClr val="accent4"/>
                </a:solidFill>
                <a:latin typeface="Agency FB" panose="020B0503020202020204" pitchFamily="34" charset="0"/>
              </a:rPr>
              <a:t> and </a:t>
            </a:r>
            <a:br>
              <a:rPr lang="en-US" dirty="0">
                <a:solidFill>
                  <a:schemeClr val="accent4"/>
                </a:solidFill>
                <a:latin typeface="Agency FB" panose="020B0503020202020204" pitchFamily="34" charset="0"/>
              </a:rPr>
            </a:br>
            <a:r>
              <a:rPr lang="en-US" dirty="0">
                <a:solidFill>
                  <a:schemeClr val="accent4"/>
                </a:solidFill>
                <a:latin typeface="Agency FB" panose="020B0503020202020204" pitchFamily="34" charset="0"/>
              </a:rPr>
              <a:t>never-before-seen coordination</a:t>
            </a:r>
          </a:p>
          <a:p>
            <a:pPr algn="ctr"/>
            <a:r>
              <a:rPr lang="en-US" dirty="0">
                <a:solidFill>
                  <a:schemeClr val="accent4"/>
                </a:solidFill>
                <a:latin typeface="Agency FB" panose="020B0503020202020204" pitchFamily="34" charset="0"/>
              </a:rPr>
              <a:t>Hours on end of attempting one boss</a:t>
            </a:r>
          </a:p>
          <a:p>
            <a:pPr algn="ctr"/>
            <a:r>
              <a:rPr lang="en-US" dirty="0">
                <a:solidFill>
                  <a:schemeClr val="accent4"/>
                </a:solidFill>
                <a:latin typeface="Agency FB" panose="020B0503020202020204" pitchFamily="34" charset="0"/>
              </a:rPr>
              <a:t>Difficultly equated to reward</a:t>
            </a:r>
          </a:p>
          <a:p>
            <a:pPr algn="ctr"/>
            <a:r>
              <a:rPr lang="en-US" dirty="0">
                <a:solidFill>
                  <a:schemeClr val="accent4"/>
                </a:solidFill>
                <a:latin typeface="Agency FB" panose="020B0503020202020204" pitchFamily="34" charset="0"/>
              </a:rPr>
              <a:t>Reason for game decline?</a:t>
            </a:r>
          </a:p>
          <a:p>
            <a:pPr algn="ctr"/>
            <a:endParaRPr lang="en-US" dirty="0">
              <a:solidFill>
                <a:schemeClr val="accent4"/>
              </a:solidFill>
              <a:latin typeface="Agency FB" panose="020B0503020202020204" pitchFamily="34" charset="0"/>
            </a:endParaRPr>
          </a:p>
        </p:txBody>
      </p:sp>
      <p:pic>
        <p:nvPicPr>
          <p:cNvPr id="4" name="Picture 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70077" y="5388404"/>
            <a:ext cx="1439154" cy="160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915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RFyHMAsPm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lum bright="3000"/>
          </a:blip>
          <a:stretch>
            <a:fillRect/>
          </a:stretch>
        </p:blipFill>
        <p:spPr>
          <a:xfrm>
            <a:off x="3631096" y="1477617"/>
            <a:ext cx="5221356" cy="3916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Content Placeholder 3">
            <a:hlinkClick r:id="rId4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5756618" y="5744082"/>
            <a:ext cx="970312" cy="1113918"/>
          </a:xfrm>
        </p:spPr>
      </p:pic>
      <p:sp>
        <p:nvSpPr>
          <p:cNvPr id="7" name="TextBox 6"/>
          <p:cNvSpPr txBox="1"/>
          <p:nvPr/>
        </p:nvSpPr>
        <p:spPr>
          <a:xfrm>
            <a:off x="2264898" y="196948"/>
            <a:ext cx="7709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err="1">
                <a:solidFill>
                  <a:srgbClr val="FFC000"/>
                </a:solidFill>
                <a:latin typeface="LifeCraft" pitchFamily="2" charset="0"/>
              </a:rPr>
              <a:t>WoW</a:t>
            </a:r>
            <a:r>
              <a:rPr lang="en-US" sz="5400" dirty="0">
                <a:solidFill>
                  <a:srgbClr val="FFC000"/>
                </a:solidFill>
                <a:latin typeface="LifeCraft" pitchFamily="2" charset="0"/>
              </a:rPr>
              <a:t> Multimedia: editing</a:t>
            </a:r>
          </a:p>
        </p:txBody>
      </p:sp>
    </p:spTree>
    <p:extLst>
      <p:ext uri="{BB962C8B-B14F-4D97-AF65-F5344CB8AC3E}">
        <p14:creationId xmlns:p14="http://schemas.microsoft.com/office/powerpoint/2010/main" val="214933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5126502" cy="1325563"/>
          </a:xfrm>
        </p:spPr>
        <p:txBody>
          <a:bodyPr>
            <a:normAutofit/>
          </a:bodyPr>
          <a:lstStyle/>
          <a:p>
            <a:r>
              <a:rPr lang="en-US" sz="5400" dirty="0">
                <a:solidFill>
                  <a:schemeClr val="accent4"/>
                </a:solidFill>
                <a:latin typeface="LifeCraft" pitchFamily="2" charset="0"/>
              </a:rPr>
              <a:t>Where we are now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3218" y="1325563"/>
            <a:ext cx="803265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Games such as: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Destiny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Hearthstone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Call of Duty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Overwatch</a:t>
            </a:r>
          </a:p>
          <a:p>
            <a:endParaRPr lang="en-US" sz="2000" dirty="0">
              <a:solidFill>
                <a:schemeClr val="accent4"/>
              </a:solidFill>
              <a:latin typeface="Agency FB" panose="020B0503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Development team that is sought after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4"/>
              </a:solidFill>
              <a:latin typeface="Agency FB" panose="020B0503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Annual game conventions – “BlizzCon”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4"/>
              </a:solidFill>
              <a:latin typeface="Agency FB" panose="020B0503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Massive eSports league around Blizzard Entertainment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4"/>
              </a:solidFill>
              <a:latin typeface="Agency FB" panose="020B0503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Movie Industry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4"/>
              </a:solidFill>
              <a:latin typeface="Agency FB" panose="020B0503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Agency FB" panose="020B0503020202020204" pitchFamily="34" charset="0"/>
              </a:rPr>
              <a:t>Battle.Net Desktop App</a:t>
            </a:r>
          </a:p>
        </p:txBody>
      </p:sp>
      <p:pic>
        <p:nvPicPr>
          <p:cNvPr id="7" name="Content Placeholder 6">
            <a:hlinkClick r:id="" action="ppaction://hlinkshowjump?jump=nextslide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974765" y="5767357"/>
            <a:ext cx="1217235" cy="1090643"/>
          </a:xfrm>
        </p:spPr>
      </p:pic>
    </p:spTree>
    <p:extLst>
      <p:ext uri="{BB962C8B-B14F-4D97-AF65-F5344CB8AC3E}">
        <p14:creationId xmlns:p14="http://schemas.microsoft.com/office/powerpoint/2010/main" val="3670620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629" y="205469"/>
            <a:ext cx="10515600" cy="1325563"/>
          </a:xfrm>
        </p:spPr>
        <p:txBody>
          <a:bodyPr>
            <a:normAutofit/>
          </a:bodyPr>
          <a:lstStyle/>
          <a:p>
            <a:r>
              <a:rPr lang="en-US" sz="5400" dirty="0">
                <a:solidFill>
                  <a:schemeClr val="accent4"/>
                </a:solidFill>
                <a:latin typeface="LifeCraft" pitchFamily="2" charset="0"/>
              </a:rPr>
              <a:t>The impact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629" y="1763259"/>
            <a:ext cx="10515600" cy="4666569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>
                <a:solidFill>
                  <a:schemeClr val="accent4"/>
                </a:solidFill>
                <a:latin typeface="Agency FB" panose="020B0503020202020204" pitchFamily="34" charset="0"/>
              </a:rPr>
              <a:t>Charity</a:t>
            </a:r>
          </a:p>
          <a:p>
            <a:endParaRPr lang="en-US" sz="2400" dirty="0">
              <a:solidFill>
                <a:schemeClr val="accent4"/>
              </a:solidFill>
              <a:latin typeface="Agency FB" panose="020B0503020202020204" pitchFamily="34" charset="0"/>
            </a:endParaRPr>
          </a:p>
          <a:p>
            <a:r>
              <a:rPr lang="en-US" sz="2400" dirty="0">
                <a:solidFill>
                  <a:schemeClr val="accent4"/>
                </a:solidFill>
                <a:latin typeface="Agency FB" panose="020B0503020202020204" pitchFamily="34" charset="0"/>
              </a:rPr>
              <a:t>South Park Episode</a:t>
            </a:r>
          </a:p>
          <a:p>
            <a:endParaRPr lang="en-US" sz="2400" dirty="0">
              <a:solidFill>
                <a:schemeClr val="accent4"/>
              </a:solidFill>
              <a:latin typeface="Agency FB" panose="020B0503020202020204" pitchFamily="34" charset="0"/>
            </a:endParaRPr>
          </a:p>
          <a:p>
            <a:r>
              <a:rPr lang="en-US" sz="2400" dirty="0">
                <a:solidFill>
                  <a:schemeClr val="accent4"/>
                </a:solidFill>
                <a:latin typeface="Agency FB" panose="020B0503020202020204" pitchFamily="34" charset="0"/>
              </a:rPr>
              <a:t>Commercials</a:t>
            </a:r>
          </a:p>
          <a:p>
            <a:endParaRPr lang="en-US" sz="2400" dirty="0">
              <a:solidFill>
                <a:schemeClr val="accent4"/>
              </a:solidFill>
              <a:latin typeface="Agency FB" panose="020B0503020202020204" pitchFamily="34" charset="0"/>
            </a:endParaRPr>
          </a:p>
          <a:p>
            <a:r>
              <a:rPr lang="en-US" sz="2400" dirty="0">
                <a:solidFill>
                  <a:schemeClr val="accent4"/>
                </a:solidFill>
                <a:latin typeface="Agency FB" panose="020B0503020202020204" pitchFamily="34" charset="0"/>
              </a:rPr>
              <a:t>NSA Involvement</a:t>
            </a:r>
          </a:p>
          <a:p>
            <a:endParaRPr lang="en-US" sz="2400" dirty="0">
              <a:solidFill>
                <a:schemeClr val="accent4"/>
              </a:solidFill>
              <a:latin typeface="Agency FB" panose="020B0503020202020204" pitchFamily="34" charset="0"/>
            </a:endParaRPr>
          </a:p>
          <a:p>
            <a:r>
              <a:rPr lang="en-US" sz="2400" dirty="0">
                <a:solidFill>
                  <a:schemeClr val="accent4"/>
                </a:solidFill>
                <a:latin typeface="Agency FB" panose="020B0503020202020204" pitchFamily="34" charset="0"/>
              </a:rPr>
              <a:t>China: “Gold Farming” jobs</a:t>
            </a:r>
          </a:p>
          <a:p>
            <a:endParaRPr lang="en-US" sz="2400" dirty="0">
              <a:solidFill>
                <a:schemeClr val="accent4"/>
              </a:solidFill>
              <a:latin typeface="Agency FB" panose="020B0503020202020204" pitchFamily="34" charset="0"/>
            </a:endParaRPr>
          </a:p>
          <a:p>
            <a:r>
              <a:rPr lang="en-US" sz="2400" dirty="0">
                <a:solidFill>
                  <a:schemeClr val="accent4"/>
                </a:solidFill>
                <a:latin typeface="Agency FB" panose="020B0503020202020204" pitchFamily="34" charset="0"/>
              </a:rPr>
              <a:t>Cosplay, weapons, and replica sales</a:t>
            </a:r>
          </a:p>
          <a:p>
            <a:endParaRPr lang="en-US" sz="2400" dirty="0">
              <a:solidFill>
                <a:schemeClr val="accent4"/>
              </a:solidFill>
              <a:latin typeface="Agency FB" panose="020B0503020202020204" pitchFamily="34" charset="0"/>
            </a:endParaRPr>
          </a:p>
          <a:p>
            <a:r>
              <a:rPr lang="en-US" sz="2400" dirty="0">
                <a:solidFill>
                  <a:schemeClr val="accent4"/>
                </a:solidFill>
                <a:latin typeface="Agency FB" panose="020B0503020202020204" pitchFamily="34" charset="0"/>
              </a:rPr>
              <a:t>Blizzard’s future? Career opportunities?</a:t>
            </a:r>
          </a:p>
          <a:p>
            <a:endParaRPr lang="en-US" sz="2400" dirty="0">
              <a:solidFill>
                <a:schemeClr val="accent4"/>
              </a:solidFill>
              <a:latin typeface="Agency FB" panose="020B0503020202020204" pitchFamily="34" charset="0"/>
            </a:endParaRPr>
          </a:p>
        </p:txBody>
      </p:sp>
      <p:pic>
        <p:nvPicPr>
          <p:cNvPr id="4" name="Picture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13668" y="6040662"/>
            <a:ext cx="778332" cy="778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540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8379" y="0"/>
            <a:ext cx="10018713" cy="1752599"/>
          </a:xfrm>
        </p:spPr>
        <p:txBody>
          <a:bodyPr/>
          <a:lstStyle/>
          <a:p>
            <a:r>
              <a:rPr lang="en-US" dirty="0"/>
              <a:t>Credits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173287" y="2005817"/>
            <a:ext cx="10018713" cy="4620066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http://www.dafont.com/lifecraft.font - FONT</a:t>
            </a:r>
          </a:p>
          <a:p>
            <a:endParaRPr lang="en-US" dirty="0"/>
          </a:p>
          <a:p>
            <a:r>
              <a:rPr lang="en-US" dirty="0"/>
              <a:t>http://wowwiki.wikia.com/wiki/History_of_Warcraft - History</a:t>
            </a:r>
          </a:p>
          <a:p>
            <a:endParaRPr lang="en-US" dirty="0"/>
          </a:p>
          <a:p>
            <a:r>
              <a:rPr lang="en-US" dirty="0"/>
              <a:t>http://iml.jou.ufl.edu/projects/Spring05/Hill/mmorpg.html - History</a:t>
            </a:r>
          </a:p>
          <a:p>
            <a:endParaRPr lang="en-US" dirty="0"/>
          </a:p>
          <a:p>
            <a:r>
              <a:rPr lang="en-US" dirty="0"/>
              <a:t>http://wowwiki.wikia.com/wiki/Loading_screen - Images</a:t>
            </a:r>
          </a:p>
          <a:p>
            <a:endParaRPr lang="en-US" dirty="0"/>
          </a:p>
          <a:p>
            <a:r>
              <a:rPr lang="en-US" dirty="0"/>
              <a:t>http://us.blizzard.com/en-us/company/about/b20/timeline.html - History</a:t>
            </a:r>
          </a:p>
          <a:p>
            <a:endParaRPr lang="en-US" dirty="0"/>
          </a:p>
          <a:p>
            <a:r>
              <a:rPr lang="en-US" dirty="0"/>
              <a:t>http://www.datacenterknowledge.com/archives/2009/11/25/wows-back-end-10-data-centers-75000-cores/ - </a:t>
            </a:r>
            <a:r>
              <a:rPr lang="en-US" dirty="0" err="1"/>
              <a:t>Netwkr</a:t>
            </a:r>
            <a:endParaRPr lang="en-US" dirty="0"/>
          </a:p>
          <a:p>
            <a:endParaRPr lang="en-US" dirty="0"/>
          </a:p>
          <a:p>
            <a:r>
              <a:rPr lang="en-US" dirty="0"/>
              <a:t>https://worldofwarcraft.com/en-gb/news/9997716/charity-auction-buy-a-server-blade-from-your-realm-last-chance</a:t>
            </a:r>
          </a:p>
          <a:p>
            <a:endParaRPr lang="en-US" dirty="0"/>
          </a:p>
          <a:p>
            <a:r>
              <a:rPr lang="en-US" dirty="0"/>
              <a:t>http://eu.blizzard.com/en-gb/company/charity-auction/index.html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1071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46400" y="1451430"/>
            <a:ext cx="667657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LifeCraft" pitchFamily="2" charset="0"/>
                <a:hlinkClick r:id="rId3" action="ppaction://hlinksldjump"/>
              </a:rPr>
              <a:t>The History</a:t>
            </a:r>
            <a:endParaRPr lang="en-US" sz="2400" dirty="0">
              <a:solidFill>
                <a:schemeClr val="bg1"/>
              </a:solidFill>
              <a:latin typeface="LifeCraft" pitchFamily="2" charset="0"/>
            </a:endParaRPr>
          </a:p>
          <a:p>
            <a:pPr algn="ctr"/>
            <a:endParaRPr lang="en-US" sz="2400" dirty="0">
              <a:solidFill>
                <a:schemeClr val="bg1"/>
              </a:solidFill>
              <a:latin typeface="LifeCraft" pitchFamily="2" charset="0"/>
            </a:endParaRPr>
          </a:p>
          <a:p>
            <a:pPr algn="ctr"/>
            <a:endParaRPr lang="en-US" sz="2400" dirty="0">
              <a:solidFill>
                <a:schemeClr val="bg1"/>
              </a:solidFill>
              <a:latin typeface="LifeCraft" pitchFamily="2" charset="0"/>
            </a:endParaRP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LifeCraft" pitchFamily="2" charset="0"/>
                <a:hlinkClick r:id="rId4" action="ppaction://hlinksldjump"/>
              </a:rPr>
              <a:t>Blizzard’s Network Infrastructure</a:t>
            </a:r>
            <a:endParaRPr lang="en-US" sz="2400" dirty="0">
              <a:solidFill>
                <a:schemeClr val="bg1"/>
              </a:solidFill>
              <a:latin typeface="LifeCraft" pitchFamily="2" charset="0"/>
            </a:endParaRPr>
          </a:p>
          <a:p>
            <a:pPr algn="ctr"/>
            <a:endParaRPr lang="en-US" sz="2400" dirty="0">
              <a:solidFill>
                <a:schemeClr val="bg1"/>
              </a:solidFill>
              <a:latin typeface="LifeCraft" pitchFamily="2" charset="0"/>
            </a:endParaRPr>
          </a:p>
          <a:p>
            <a:pPr algn="ctr"/>
            <a:endParaRPr lang="en-US" sz="2400" dirty="0">
              <a:solidFill>
                <a:schemeClr val="bg1"/>
              </a:solidFill>
              <a:latin typeface="LifeCraft" pitchFamily="2" charset="0"/>
            </a:endParaRP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LifeCraft" pitchFamily="2" charset="0"/>
                <a:hlinkClick r:id="rId5" action="ppaction://hlinksldjump"/>
              </a:rPr>
              <a:t>Gameplay and Content</a:t>
            </a:r>
            <a:endParaRPr lang="en-US" sz="2400" dirty="0">
              <a:solidFill>
                <a:schemeClr val="bg1"/>
              </a:solidFill>
              <a:latin typeface="LifeCraft" pitchFamily="2" charset="0"/>
            </a:endParaRPr>
          </a:p>
          <a:p>
            <a:pPr algn="ctr"/>
            <a:endParaRPr lang="en-US" sz="2400" dirty="0">
              <a:solidFill>
                <a:schemeClr val="bg1"/>
              </a:solidFill>
              <a:latin typeface="LifeCraft" pitchFamily="2" charset="0"/>
            </a:endParaRPr>
          </a:p>
          <a:p>
            <a:pPr algn="ctr"/>
            <a:endParaRPr lang="en-US" sz="2400" dirty="0">
              <a:solidFill>
                <a:schemeClr val="bg1"/>
              </a:solidFill>
              <a:latin typeface="LifeCraft" pitchFamily="2" charset="0"/>
            </a:endParaRP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LifeCraft" pitchFamily="2" charset="0"/>
                <a:hlinkClick r:id="rId6" action="ppaction://hlinksldjump"/>
              </a:rPr>
              <a:t>Bringing it all together – Where are we today?</a:t>
            </a:r>
            <a:endParaRPr lang="en-US" sz="2400" dirty="0">
              <a:solidFill>
                <a:schemeClr val="bg1"/>
              </a:solidFill>
              <a:latin typeface="LifeCraft" pitchFamily="2" charset="0"/>
            </a:endParaRPr>
          </a:p>
          <a:p>
            <a:pPr algn="ctr"/>
            <a:endParaRPr lang="en-US" sz="2400" dirty="0">
              <a:solidFill>
                <a:schemeClr val="bg1"/>
              </a:solidFill>
              <a:latin typeface="LifeCraft" pitchFamily="2" charset="0"/>
            </a:endParaRPr>
          </a:p>
          <a:p>
            <a:pPr algn="ctr"/>
            <a:endParaRPr lang="en-US" sz="2400" dirty="0">
              <a:solidFill>
                <a:schemeClr val="bg1"/>
              </a:solidFill>
              <a:latin typeface="LifeCraft" pitchFamily="2" charset="0"/>
            </a:endParaRP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LifeCraft" pitchFamily="2" charset="0"/>
                <a:hlinkClick r:id="rId7" action="ppaction://hlinksldjump"/>
              </a:rPr>
              <a:t>Credits</a:t>
            </a:r>
            <a:endParaRPr lang="en-US" sz="2400" dirty="0">
              <a:solidFill>
                <a:schemeClr val="bg1"/>
              </a:solidFill>
              <a:latin typeface="LifeCraft" pitchFamily="2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946400" y="121163"/>
            <a:ext cx="7354957" cy="10708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dirty="0">
                <a:solidFill>
                  <a:schemeClr val="accent4"/>
                </a:solidFill>
                <a:latin typeface="LifeCraft" pitchFamily="2" charset="0"/>
              </a:rPr>
              <a:t>World of Warcraft</a:t>
            </a:r>
          </a:p>
        </p:txBody>
      </p:sp>
    </p:spTree>
    <p:extLst>
      <p:ext uri="{BB962C8B-B14F-4D97-AF65-F5344CB8AC3E}">
        <p14:creationId xmlns:p14="http://schemas.microsoft.com/office/powerpoint/2010/main" val="175552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>
        <p:split orient="vert"/>
      </p:transition>
    </mc:Choice>
    <mc:Fallback>
      <p:transition spd="slow" advClick="0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8474" y="0"/>
            <a:ext cx="46986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accent4"/>
                </a:solidFill>
                <a:latin typeface="LifeCraft" pitchFamily="2" charset="0"/>
              </a:rPr>
              <a:t>Where it all began…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8474" y="769441"/>
            <a:ext cx="32398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gency FB" panose="020B0503020202020204" pitchFamily="34" charset="0"/>
              </a:rPr>
              <a:t>World of Warcraft (</a:t>
            </a:r>
            <a:r>
              <a:rPr lang="en-US" dirty="0" err="1">
                <a:solidFill>
                  <a:schemeClr val="bg1"/>
                </a:solidFill>
                <a:latin typeface="Agency FB" panose="020B0503020202020204" pitchFamily="34" charset="0"/>
              </a:rPr>
              <a:t>WoW</a:t>
            </a:r>
            <a:r>
              <a:rPr lang="en-US" dirty="0">
                <a:solidFill>
                  <a:schemeClr val="bg1"/>
                </a:solidFill>
                <a:latin typeface="Agency FB" panose="020B0503020202020204" pitchFamily="34" charset="0"/>
              </a:rPr>
              <a:t>) was based off the “Warcraft” series by Blizzard Entertainment</a:t>
            </a:r>
          </a:p>
          <a:p>
            <a:endParaRPr lang="en-US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404590" y="5351890"/>
            <a:ext cx="312057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gency FB" panose="020B0503020202020204" pitchFamily="34" charset="0"/>
              </a:rPr>
              <a:t>Trivia: </a:t>
            </a:r>
          </a:p>
          <a:p>
            <a:pPr lvl="1"/>
            <a:r>
              <a:rPr lang="en-US" dirty="0">
                <a:solidFill>
                  <a:schemeClr val="bg1"/>
                </a:solidFill>
                <a:latin typeface="Agency FB" panose="020B0503020202020204" pitchFamily="34" charset="0"/>
              </a:rPr>
              <a:t>Blizzard’s intent was to sell 600,000 copies in their first year; they achieved this in the first 6 weeks…</a:t>
            </a:r>
          </a:p>
        </p:txBody>
      </p:sp>
      <p:pic>
        <p:nvPicPr>
          <p:cNvPr id="8" name="Picture 7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4554" y="6090554"/>
            <a:ext cx="767446" cy="76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456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00970" y="6066971"/>
            <a:ext cx="791029" cy="79102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44114" y="5702884"/>
            <a:ext cx="3599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5 Million </a:t>
            </a:r>
            <a:r>
              <a:rPr lang="en-US" dirty="0">
                <a:solidFill>
                  <a:schemeClr val="bg1"/>
                </a:solidFill>
                <a:latin typeface="Agency FB" panose="020B0503020202020204" pitchFamily="34" charset="0"/>
              </a:rPr>
              <a:t>Subscribers</a:t>
            </a:r>
            <a:r>
              <a:rPr lang="en-US" dirty="0">
                <a:solidFill>
                  <a:schemeClr val="bg1"/>
                </a:solidFill>
              </a:rPr>
              <a:t> - 2005</a:t>
            </a:r>
          </a:p>
        </p:txBody>
      </p:sp>
      <p:sp>
        <p:nvSpPr>
          <p:cNvPr id="6" name="Rectangle 5"/>
          <p:cNvSpPr/>
          <p:nvPr/>
        </p:nvSpPr>
        <p:spPr>
          <a:xfrm>
            <a:off x="8244114" y="1737810"/>
            <a:ext cx="37592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gency FB" panose="020B0503020202020204" pitchFamily="34" charset="0"/>
              </a:rPr>
              <a:t>Released in late 2004 by Blizzard Entertainment, and immediately took precedent as the most popular MMORPG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gency FB" panose="020B0503020202020204" pitchFamily="34" charset="0"/>
              </a:rPr>
              <a:t>Sold over 240,000 copies in the first 24 hours, which was more than any game in history at this point</a:t>
            </a:r>
          </a:p>
          <a:p>
            <a:endParaRPr lang="en-US" dirty="0">
              <a:solidFill>
                <a:schemeClr val="bg1"/>
              </a:solidFill>
              <a:latin typeface="Agency FB" panose="020B0503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gency FB" panose="020B0503020202020204" pitchFamily="34" charset="0"/>
              </a:rPr>
              <a:t>As of March, the game has sold over 1,500,000 copies worldwide and has at any given time an average of 500,000 users are online</a:t>
            </a:r>
            <a:endParaRPr lang="en-US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72418"/>
      </p:ext>
    </p:extLst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15487" y="6081487"/>
            <a:ext cx="776514" cy="7765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096080"/>
            <a:ext cx="35995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gency FB" panose="020B0503020202020204" pitchFamily="34" charset="0"/>
              </a:rPr>
              <a:t>The Burning Crusade – released in 2007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gency FB" panose="020B0503020202020204" pitchFamily="34" charset="0"/>
              </a:rPr>
              <a:t>Sold ~2.4 million in the first 24 hours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gency FB" panose="020B0503020202020204" pitchFamily="34" charset="0"/>
              </a:rPr>
              <a:t>Fastest selling PC game in history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gency FB" panose="020B0503020202020204" pitchFamily="34" charset="0"/>
              </a:rPr>
              <a:t>8.5 Million subscribers</a:t>
            </a:r>
          </a:p>
        </p:txBody>
      </p:sp>
    </p:spTree>
    <p:extLst>
      <p:ext uri="{BB962C8B-B14F-4D97-AF65-F5344CB8AC3E}">
        <p14:creationId xmlns:p14="http://schemas.microsoft.com/office/powerpoint/2010/main" val="8007533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9029" y="6125029"/>
            <a:ext cx="732971" cy="73297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75738"/>
            <a:ext cx="35995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gency FB" panose="020B0503020202020204" pitchFamily="34" charset="0"/>
              </a:rPr>
              <a:t>Wrath of the Lich King– released in 2008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gency FB" panose="020B0503020202020204" pitchFamily="34" charset="0"/>
              </a:rPr>
              <a:t>Sold ~2.8 million in the first 24 hours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gency FB" panose="020B0503020202020204" pitchFamily="34" charset="0"/>
              </a:rPr>
              <a:t>Fastest selling PC game in history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gency FB" panose="020B0503020202020204" pitchFamily="34" charset="0"/>
              </a:rPr>
              <a:t>11 million subscribers </a:t>
            </a:r>
            <a:br>
              <a:rPr lang="en-US" dirty="0">
                <a:solidFill>
                  <a:schemeClr val="bg1"/>
                </a:solidFill>
                <a:latin typeface="Agency FB" panose="020B0503020202020204" pitchFamily="34" charset="0"/>
              </a:rPr>
            </a:br>
            <a:r>
              <a:rPr lang="en-US" dirty="0">
                <a:solidFill>
                  <a:schemeClr val="bg1"/>
                </a:solidFill>
                <a:latin typeface="Agency FB" panose="020B0503020202020204" pitchFamily="34" charset="0"/>
              </a:rPr>
              <a:t>(Reoccurring $165,000,00 annually)</a:t>
            </a:r>
          </a:p>
        </p:txBody>
      </p:sp>
    </p:spTree>
    <p:extLst>
      <p:ext uri="{BB962C8B-B14F-4D97-AF65-F5344CB8AC3E}">
        <p14:creationId xmlns:p14="http://schemas.microsoft.com/office/powerpoint/2010/main" val="3463937148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93715" y="6059715"/>
            <a:ext cx="798286" cy="7982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88229" y="1946481"/>
            <a:ext cx="35995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Agency FB" panose="020B0503020202020204" pitchFamily="34" charset="0"/>
              </a:rPr>
              <a:t>Cataclysm– released in 2010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Agency FB" panose="020B0503020202020204" pitchFamily="34" charset="0"/>
              </a:rPr>
              <a:t>Sold ~3.3 million in the first 24 hours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Agency FB" panose="020B0503020202020204" pitchFamily="34" charset="0"/>
              </a:rPr>
              <a:t>Fastest selling PC game in history</a:t>
            </a:r>
          </a:p>
        </p:txBody>
      </p:sp>
    </p:spTree>
    <p:extLst>
      <p:ext uri="{BB962C8B-B14F-4D97-AF65-F5344CB8AC3E}">
        <p14:creationId xmlns:p14="http://schemas.microsoft.com/office/powerpoint/2010/main" val="1601201864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82611" y="6148611"/>
            <a:ext cx="709389" cy="70938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934670"/>
            <a:ext cx="3599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gency FB" panose="020B0503020202020204" pitchFamily="34" charset="0"/>
              </a:rPr>
              <a:t>Mists of </a:t>
            </a:r>
            <a:r>
              <a:rPr lang="en-US" dirty="0" err="1">
                <a:solidFill>
                  <a:schemeClr val="bg1"/>
                </a:solidFill>
                <a:latin typeface="Agency FB" panose="020B0503020202020204" pitchFamily="34" charset="0"/>
              </a:rPr>
              <a:t>Pandaria</a:t>
            </a:r>
            <a:r>
              <a:rPr lang="en-US" dirty="0">
                <a:solidFill>
                  <a:schemeClr val="bg1"/>
                </a:solidFill>
                <a:latin typeface="Agency FB" panose="020B0503020202020204" pitchFamily="34" charset="0"/>
              </a:rPr>
              <a:t>– released in 2012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gency FB" panose="020B0503020202020204" pitchFamily="34" charset="0"/>
              </a:rPr>
              <a:t>Sold ~2.7 million in the first week</a:t>
            </a:r>
          </a:p>
        </p:txBody>
      </p:sp>
    </p:spTree>
    <p:extLst>
      <p:ext uri="{BB962C8B-B14F-4D97-AF65-F5344CB8AC3E}">
        <p14:creationId xmlns:p14="http://schemas.microsoft.com/office/powerpoint/2010/main" val="1895774203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9068" y="6105068"/>
            <a:ext cx="752932" cy="7529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75738"/>
            <a:ext cx="3599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gency FB" panose="020B0503020202020204" pitchFamily="34" charset="0"/>
              </a:rPr>
              <a:t>Warlords of </a:t>
            </a:r>
            <a:r>
              <a:rPr lang="en-US" dirty="0" err="1">
                <a:solidFill>
                  <a:schemeClr val="bg1"/>
                </a:solidFill>
                <a:latin typeface="Agency FB" panose="020B0503020202020204" pitchFamily="34" charset="0"/>
              </a:rPr>
              <a:t>Draenor</a:t>
            </a:r>
            <a:r>
              <a:rPr lang="en-US" dirty="0">
                <a:solidFill>
                  <a:schemeClr val="bg1"/>
                </a:solidFill>
                <a:latin typeface="Agency FB" panose="020B0503020202020204" pitchFamily="34" charset="0"/>
              </a:rPr>
              <a:t>– released in 2014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Agency FB" panose="020B0503020202020204" pitchFamily="34" charset="0"/>
              </a:rPr>
              <a:t>Sold ~3.3 million in the first 24 hours</a:t>
            </a:r>
          </a:p>
        </p:txBody>
      </p:sp>
    </p:spTree>
    <p:extLst>
      <p:ext uri="{BB962C8B-B14F-4D97-AF65-F5344CB8AC3E}">
        <p14:creationId xmlns:p14="http://schemas.microsoft.com/office/powerpoint/2010/main" val="2327048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ppt/theme/theme3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4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3459</TotalTime>
  <Words>633</Words>
  <Application>Microsoft Office PowerPoint</Application>
  <PresentationFormat>Widescreen</PresentationFormat>
  <Paragraphs>155</Paragraphs>
  <Slides>19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19</vt:i4>
      </vt:variant>
    </vt:vector>
  </HeadingPairs>
  <TitlesOfParts>
    <vt:vector size="33" baseType="lpstr">
      <vt:lpstr>Agency FB</vt:lpstr>
      <vt:lpstr>Arial</vt:lpstr>
      <vt:lpstr>Calibri</vt:lpstr>
      <vt:lpstr>Calibri Light</vt:lpstr>
      <vt:lpstr>Century Gothic</vt:lpstr>
      <vt:lpstr>Corbel</vt:lpstr>
      <vt:lpstr>Harlow Solid Italic</vt:lpstr>
      <vt:lpstr>LifeCraft</vt:lpstr>
      <vt:lpstr>Trebuchet MS</vt:lpstr>
      <vt:lpstr>Tw Cen MT</vt:lpstr>
      <vt:lpstr>Office Theme</vt:lpstr>
      <vt:lpstr>Vapor Trail</vt:lpstr>
      <vt:lpstr>Circuit</vt:lpstr>
      <vt:lpstr>Parallax</vt:lpstr>
      <vt:lpstr>World of Warcraft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Network</vt:lpstr>
      <vt:lpstr>PowerPoint Presentation</vt:lpstr>
      <vt:lpstr>Gameplay</vt:lpstr>
      <vt:lpstr>PowerPoint Presentation</vt:lpstr>
      <vt:lpstr>Gameplay: Raiding</vt:lpstr>
      <vt:lpstr>PowerPoint Presentation</vt:lpstr>
      <vt:lpstr>Where we are now </vt:lpstr>
      <vt:lpstr>The impact</vt:lpstr>
      <vt:lpstr>Credits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World of Warcraft</dc:title>
  <dc:creator>Maiorca,Troy</dc:creator>
  <cp:lastModifiedBy>Maiorca,Troy</cp:lastModifiedBy>
  <cp:revision>69</cp:revision>
  <dcterms:created xsi:type="dcterms:W3CDTF">2016-11-28T21:58:16Z</dcterms:created>
  <dcterms:modified xsi:type="dcterms:W3CDTF">2016-12-12T20:38:38Z</dcterms:modified>
</cp:coreProperties>
</file>