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26"/>
  </p:notesMasterIdLst>
  <p:sldIdLst>
    <p:sldId id="256" r:id="rId2"/>
    <p:sldId id="257" r:id="rId3"/>
    <p:sldId id="293" r:id="rId4"/>
    <p:sldId id="258" r:id="rId5"/>
    <p:sldId id="264" r:id="rId6"/>
    <p:sldId id="263" r:id="rId7"/>
    <p:sldId id="265" r:id="rId8"/>
    <p:sldId id="267" r:id="rId9"/>
    <p:sldId id="259" r:id="rId10"/>
    <p:sldId id="266" r:id="rId11"/>
    <p:sldId id="270" r:id="rId12"/>
    <p:sldId id="268" r:id="rId13"/>
    <p:sldId id="272" r:id="rId14"/>
    <p:sldId id="260" r:id="rId15"/>
    <p:sldId id="269" r:id="rId16"/>
    <p:sldId id="296" r:id="rId17"/>
    <p:sldId id="295" r:id="rId18"/>
    <p:sldId id="261" r:id="rId19"/>
    <p:sldId id="271" r:id="rId20"/>
    <p:sldId id="262" r:id="rId21"/>
    <p:sldId id="277" r:id="rId22"/>
    <p:sldId id="273" r:id="rId23"/>
    <p:sldId id="294" r:id="rId24"/>
    <p:sldId id="292"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681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snapToGrid="0">
      <p:cViewPr>
        <p:scale>
          <a:sx n="90" d="100"/>
          <a:sy n="90" d="100"/>
        </p:scale>
        <p:origin x="-750" y="-4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01D937-5146-47CD-BC63-2FF7B00943ED}" type="datetimeFigureOut">
              <a:rPr lang="en-US" smtClean="0"/>
              <a:t>11/12/2016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B2BD37-21BC-4C0A-B3DB-AD49DDFB7BD1}" type="slidenum">
              <a:rPr lang="en-US" smtClean="0"/>
              <a:t>‹#›</a:t>
            </a:fld>
            <a:endParaRPr lang="en-US"/>
          </a:p>
        </p:txBody>
      </p:sp>
    </p:spTree>
    <p:extLst>
      <p:ext uri="{BB962C8B-B14F-4D97-AF65-F5344CB8AC3E}">
        <p14:creationId xmlns:p14="http://schemas.microsoft.com/office/powerpoint/2010/main" val="1226852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B2BD37-21BC-4C0A-B3DB-AD49DDFB7BD1}" type="slidenum">
              <a:rPr lang="en-US" smtClean="0"/>
              <a:t>5</a:t>
            </a:fld>
            <a:endParaRPr lang="en-US"/>
          </a:p>
        </p:txBody>
      </p:sp>
    </p:spTree>
    <p:extLst>
      <p:ext uri="{BB962C8B-B14F-4D97-AF65-F5344CB8AC3E}">
        <p14:creationId xmlns:p14="http://schemas.microsoft.com/office/powerpoint/2010/main" val="864560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93CE29B0-6E8A-402A-8B83-E23E0E16DDD3}" type="datetimeFigureOut">
              <a:rPr lang="en-US" smtClean="0"/>
              <a:t>11/12/2016</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1121961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CE29B0-6E8A-402A-8B83-E23E0E16DDD3}" type="datetimeFigureOut">
              <a:rPr lang="en-US" smtClean="0"/>
              <a:t>11/12/2016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2685753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93CE29B0-6E8A-402A-8B83-E23E0E16DDD3}" type="datetimeFigureOut">
              <a:rPr lang="en-US" smtClean="0"/>
              <a:t>11/12/2016</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3446973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93CE29B0-6E8A-402A-8B83-E23E0E16DDD3}" type="datetimeFigureOut">
              <a:rPr lang="en-US" smtClean="0"/>
              <a:t>11/12/2016</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AAC94629-8425-4011-9419-89AFBA15C335}"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32096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93CE29B0-6E8A-402A-8B83-E23E0E16DDD3}" type="datetimeFigureOut">
              <a:rPr lang="en-US" smtClean="0"/>
              <a:t>11/12/2016</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1682328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93CE29B0-6E8A-402A-8B83-E23E0E16DDD3}" type="datetimeFigureOut">
              <a:rPr lang="en-US" smtClean="0"/>
              <a:t>11/12/2016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2302407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93CE29B0-6E8A-402A-8B83-E23E0E16DDD3}" type="datetimeFigureOut">
              <a:rPr lang="en-US" smtClean="0"/>
              <a:t>11/12/2016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3302055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E29B0-6E8A-402A-8B83-E23E0E16DDD3}" type="datetimeFigureOut">
              <a:rPr lang="en-US" smtClean="0"/>
              <a:t>11/12/2016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1097835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93CE29B0-6E8A-402A-8B83-E23E0E16DDD3}" type="datetimeFigureOut">
              <a:rPr lang="en-US" smtClean="0"/>
              <a:t>11/12/2016</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2017681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E29B0-6E8A-402A-8B83-E23E0E16DDD3}" type="datetimeFigureOut">
              <a:rPr lang="en-US" smtClean="0"/>
              <a:t>11/12/2016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3053338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93CE29B0-6E8A-402A-8B83-E23E0E16DDD3}" type="datetimeFigureOut">
              <a:rPr lang="en-US" smtClean="0"/>
              <a:t>11/12/2016</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2334447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E29B0-6E8A-402A-8B83-E23E0E16DDD3}" type="datetimeFigureOut">
              <a:rPr lang="en-US" smtClean="0"/>
              <a:t>11/12/2016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3594343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3CE29B0-6E8A-402A-8B83-E23E0E16DDD3}" type="datetimeFigureOut">
              <a:rPr lang="en-US" smtClean="0"/>
              <a:t>11/12/2016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845780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CE29B0-6E8A-402A-8B83-E23E0E16DDD3}" type="datetimeFigureOut">
              <a:rPr lang="en-US" smtClean="0"/>
              <a:t>11/12/2016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1283169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CE29B0-6E8A-402A-8B83-E23E0E16DDD3}" type="datetimeFigureOut">
              <a:rPr lang="en-US" smtClean="0"/>
              <a:t>11/12/2016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2127713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CE29B0-6E8A-402A-8B83-E23E0E16DDD3}" type="datetimeFigureOut">
              <a:rPr lang="en-US" smtClean="0"/>
              <a:t>11/12/2016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165967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3CE29B0-6E8A-402A-8B83-E23E0E16DDD3}" type="datetimeFigureOut">
              <a:rPr lang="en-US" smtClean="0"/>
              <a:t>11/12/2016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C94629-8425-4011-9419-89AFBA15C335}" type="slidenum">
              <a:rPr lang="en-US" smtClean="0"/>
              <a:t>‹#›</a:t>
            </a:fld>
            <a:endParaRPr lang="en-US"/>
          </a:p>
        </p:txBody>
      </p:sp>
    </p:spTree>
    <p:extLst>
      <p:ext uri="{BB962C8B-B14F-4D97-AF65-F5344CB8AC3E}">
        <p14:creationId xmlns:p14="http://schemas.microsoft.com/office/powerpoint/2010/main" val="1186009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3CE29B0-6E8A-402A-8B83-E23E0E16DDD3}" type="datetimeFigureOut">
              <a:rPr lang="en-US" smtClean="0"/>
              <a:t>11/12/2016</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AC94629-8425-4011-9419-89AFBA15C335}" type="slidenum">
              <a:rPr lang="en-US" smtClean="0"/>
              <a:t>‹#›</a:t>
            </a:fld>
            <a:endParaRPr lang="en-US"/>
          </a:p>
        </p:txBody>
      </p:sp>
    </p:spTree>
    <p:extLst>
      <p:ext uri="{BB962C8B-B14F-4D97-AF65-F5344CB8AC3E}">
        <p14:creationId xmlns:p14="http://schemas.microsoft.com/office/powerpoint/2010/main" val="2857684539"/>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8.png"/><Relationship Id="rId3" Type="http://schemas.microsoft.com/office/2007/relationships/media" Target="../media/media3.wav"/><Relationship Id="rId7" Type="http://schemas.openxmlformats.org/officeDocument/2006/relationships/image" Target="../media/image17.png"/><Relationship Id="rId2" Type="http://schemas.microsoft.com/office/2007/relationships/media" Target="../media/media2.mp3"/><Relationship Id="rId1" Type="http://schemas.openxmlformats.org/officeDocument/2006/relationships/audio" Target="NULL" TargetMode="External"/><Relationship Id="rId6" Type="http://schemas.openxmlformats.org/officeDocument/2006/relationships/slide" Target="slide2.xml"/><Relationship Id="rId5" Type="http://schemas.openxmlformats.org/officeDocument/2006/relationships/slideLayout" Target="../slideLayouts/slideLayout2.xml"/><Relationship Id="rId4" Type="http://schemas.openxmlformats.org/officeDocument/2006/relationships/audio" Target="../media/media3.wav"/></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7" Type="http://schemas.openxmlformats.org/officeDocument/2006/relationships/slide" Target="slide3.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18.xml"/><Relationship Id="rId4" Type="http://schemas.openxmlformats.org/officeDocument/2006/relationships/slide" Target="slide14.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video" Target="https://www.youtube.com/embed/kAHxqwxRExI" TargetMode="Externa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67799" y="1842868"/>
            <a:ext cx="8018585" cy="1678281"/>
          </a:xfrm>
        </p:spPr>
        <p:txBody>
          <a:bodyPr>
            <a:normAutofit fontScale="90000"/>
          </a:bodyPr>
          <a:lstStyle/>
          <a:p>
            <a:pPr algn="ctr"/>
            <a:r>
              <a:rPr lang="en-US" b="1" dirty="0">
                <a:latin typeface="Elephant" panose="02020904090505020303" pitchFamily="18" charset="0"/>
              </a:rPr>
              <a:t>Understanding Multimedia</a:t>
            </a:r>
          </a:p>
        </p:txBody>
      </p:sp>
      <p:sp>
        <p:nvSpPr>
          <p:cNvPr id="6" name="TextBox 5"/>
          <p:cNvSpPr txBox="1"/>
          <p:nvPr/>
        </p:nvSpPr>
        <p:spPr>
          <a:xfrm>
            <a:off x="4279327" y="3521149"/>
            <a:ext cx="3795526" cy="1200329"/>
          </a:xfrm>
          <a:prstGeom prst="rect">
            <a:avLst/>
          </a:prstGeom>
          <a:noFill/>
        </p:spPr>
        <p:txBody>
          <a:bodyPr wrap="none" rtlCol="0">
            <a:spAutoFit/>
          </a:bodyPr>
          <a:lstStyle/>
          <a:p>
            <a:pPr algn="ctr"/>
            <a:r>
              <a:rPr lang="en-US" sz="3200" dirty="0">
                <a:latin typeface="Elephant" panose="02020904090505020303" pitchFamily="18" charset="0"/>
              </a:rPr>
              <a:t>At a College Level</a:t>
            </a:r>
          </a:p>
          <a:p>
            <a:pPr algn="ctr"/>
            <a:endParaRPr lang="en-US" sz="2000" dirty="0">
              <a:latin typeface="Elephant" panose="02020904090505020303" pitchFamily="18" charset="0"/>
            </a:endParaRPr>
          </a:p>
          <a:p>
            <a:pPr algn="ctr"/>
            <a:r>
              <a:rPr lang="en-US" sz="2000" dirty="0">
                <a:latin typeface="Elephant" panose="02020904090505020303" pitchFamily="18" charset="0"/>
              </a:rPr>
              <a:t>By: Troy Maiorca</a:t>
            </a:r>
          </a:p>
        </p:txBody>
      </p:sp>
      <p:sp>
        <p:nvSpPr>
          <p:cNvPr id="9" name="Arrow: Chevron 8">
            <a:hlinkClick r:id="" action="ppaction://hlinkshowjump?jump=nextslide"/>
          </p:cNvPr>
          <p:cNvSpPr/>
          <p:nvPr/>
        </p:nvSpPr>
        <p:spPr>
          <a:xfrm>
            <a:off x="11438407" y="3804790"/>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32035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6215" y="156109"/>
            <a:ext cx="2277794" cy="1293028"/>
          </a:xfrm>
        </p:spPr>
        <p:txBody>
          <a:bodyPr/>
          <a:lstStyle/>
          <a:p>
            <a:r>
              <a:rPr lang="en-US" dirty="0">
                <a:solidFill>
                  <a:schemeClr val="accent5">
                    <a:lumMod val="60000"/>
                    <a:lumOff val="40000"/>
                  </a:schemeClr>
                </a:solidFill>
              </a:rPr>
              <a:t>Bitmaps</a:t>
            </a:r>
          </a:p>
        </p:txBody>
      </p:sp>
      <p:sp>
        <p:nvSpPr>
          <p:cNvPr id="3" name="Content Placeholder 2"/>
          <p:cNvSpPr>
            <a:spLocks noGrp="1"/>
          </p:cNvSpPr>
          <p:nvPr>
            <p:ph idx="1"/>
          </p:nvPr>
        </p:nvSpPr>
        <p:spPr>
          <a:xfrm>
            <a:off x="0" y="1758461"/>
            <a:ext cx="10820400" cy="4024125"/>
          </a:xfrm>
        </p:spPr>
        <p:txBody>
          <a:bodyPr/>
          <a:lstStyle/>
          <a:p>
            <a:r>
              <a:rPr lang="en-US" dirty="0"/>
              <a:t>Bitmaps are collections of bits that are rendered in a rectangular grid by on screen pixels. They can require a lot of memory to store the picture information as the physical dimensions of the image increases.</a:t>
            </a:r>
          </a:p>
          <a:p>
            <a:r>
              <a:rPr lang="en-US" dirty="0"/>
              <a:t>Each pixel on the matrix grid uses a number to represent color</a:t>
            </a:r>
          </a:p>
          <a:p>
            <a:pPr lvl="1"/>
            <a:r>
              <a:rPr lang="en-US" dirty="0"/>
              <a:t>The larger the range of color, the more colors one can represent</a:t>
            </a:r>
          </a:p>
          <a:p>
            <a:pPr lvl="1"/>
            <a:r>
              <a:rPr lang="en-US" dirty="0"/>
              <a:t>The number of bits devoted to that pixel is the “bit depth” </a:t>
            </a:r>
          </a:p>
          <a:p>
            <a:r>
              <a:rPr lang="en-US" dirty="0"/>
              <a:t>Images are measured in “bit depth” and “color”, using</a:t>
            </a:r>
            <a:br>
              <a:rPr lang="en-US" dirty="0"/>
            </a:br>
            <a:r>
              <a:rPr lang="en-US" dirty="0"/>
              <a:t>compression to ultimately store the file</a:t>
            </a:r>
          </a:p>
        </p:txBody>
      </p:sp>
      <p:pic>
        <p:nvPicPr>
          <p:cNvPr id="4" name="Picture 3"/>
          <p:cNvPicPr>
            <a:picLocks noChangeAspect="1"/>
          </p:cNvPicPr>
          <p:nvPr/>
        </p:nvPicPr>
        <p:blipFill>
          <a:blip r:embed="rId2"/>
          <a:stretch>
            <a:fillRect/>
          </a:stretch>
        </p:blipFill>
        <p:spPr>
          <a:xfrm>
            <a:off x="8196778" y="3564035"/>
            <a:ext cx="3632293" cy="2724220"/>
          </a:xfrm>
          <a:prstGeom prst="rect">
            <a:avLst/>
          </a:prstGeom>
        </p:spPr>
      </p:pic>
      <p:sp>
        <p:nvSpPr>
          <p:cNvPr id="5" name="Arrow: Chevron 4">
            <a:hlinkClick r:id="" action="ppaction://hlinkshowjump?jump=previousslide"/>
          </p:cNvPr>
          <p:cNvSpPr/>
          <p:nvPr/>
        </p:nvSpPr>
        <p:spPr>
          <a:xfrm rot="10800000">
            <a:off x="4797083" y="6120048"/>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6" name="Arrow: Chevron 5">
            <a:hlinkClick r:id="" action="ppaction://hlinkshowjump?jump=nextslide"/>
          </p:cNvPr>
          <p:cNvSpPr/>
          <p:nvPr/>
        </p:nvSpPr>
        <p:spPr>
          <a:xfrm>
            <a:off x="6616506" y="6091910"/>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7" name="TextBox 6"/>
          <p:cNvSpPr txBox="1"/>
          <p:nvPr/>
        </p:nvSpPr>
        <p:spPr>
          <a:xfrm>
            <a:off x="10278718" y="6309357"/>
            <a:ext cx="1563248" cy="230832"/>
          </a:xfrm>
          <a:prstGeom prst="rect">
            <a:avLst/>
          </a:prstGeom>
          <a:noFill/>
        </p:spPr>
        <p:txBody>
          <a:bodyPr wrap="none" rtlCol="0">
            <a:spAutoFit/>
          </a:bodyPr>
          <a:lstStyle/>
          <a:p>
            <a:r>
              <a:rPr lang="en-US" sz="900" dirty="0"/>
              <a:t>Photo by: Steven Caruso</a:t>
            </a:r>
          </a:p>
        </p:txBody>
      </p:sp>
    </p:spTree>
    <p:extLst>
      <p:ext uri="{BB962C8B-B14F-4D97-AF65-F5344CB8AC3E}">
        <p14:creationId xmlns:p14="http://schemas.microsoft.com/office/powerpoint/2010/main" val="6978447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0840" y="-206298"/>
            <a:ext cx="8610600" cy="1293028"/>
          </a:xfrm>
        </p:spPr>
        <p:txBody>
          <a:bodyPr/>
          <a:lstStyle/>
          <a:p>
            <a:r>
              <a:rPr lang="en-US" dirty="0">
                <a:solidFill>
                  <a:schemeClr val="accent5">
                    <a:lumMod val="60000"/>
                    <a:lumOff val="40000"/>
                  </a:schemeClr>
                </a:solidFill>
              </a:rPr>
              <a:t>Continued…</a:t>
            </a:r>
          </a:p>
        </p:txBody>
      </p:sp>
      <p:pic>
        <p:nvPicPr>
          <p:cNvPr id="4" name="Picture 3"/>
          <p:cNvPicPr>
            <a:picLocks noChangeAspect="1"/>
          </p:cNvPicPr>
          <p:nvPr/>
        </p:nvPicPr>
        <p:blipFill>
          <a:blip r:embed="rId2"/>
          <a:stretch>
            <a:fillRect/>
          </a:stretch>
        </p:blipFill>
        <p:spPr>
          <a:xfrm>
            <a:off x="6996334" y="1013304"/>
            <a:ext cx="1780353" cy="1330782"/>
          </a:xfrm>
          <a:prstGeom prst="rect">
            <a:avLst/>
          </a:prstGeom>
        </p:spPr>
      </p:pic>
      <p:sp>
        <p:nvSpPr>
          <p:cNvPr id="7" name="TextBox 6"/>
          <p:cNvSpPr txBox="1"/>
          <p:nvPr/>
        </p:nvSpPr>
        <p:spPr>
          <a:xfrm>
            <a:off x="3209218" y="1086730"/>
            <a:ext cx="3575018" cy="1200329"/>
          </a:xfrm>
          <a:prstGeom prst="rect">
            <a:avLst/>
          </a:prstGeom>
          <a:noFill/>
        </p:spPr>
        <p:txBody>
          <a:bodyPr wrap="none" rtlCol="0">
            <a:spAutoFit/>
          </a:bodyPr>
          <a:lstStyle/>
          <a:p>
            <a:pPr algn="ctr"/>
            <a:r>
              <a:rPr lang="en-US" dirty="0"/>
              <a:t>The more bits available to use,</a:t>
            </a:r>
            <a:br>
              <a:rPr lang="en-US" dirty="0"/>
            </a:br>
            <a:r>
              <a:rPr lang="en-US" dirty="0"/>
              <a:t>the greater possibility of color</a:t>
            </a:r>
            <a:br>
              <a:rPr lang="en-US" dirty="0"/>
            </a:br>
            <a:r>
              <a:rPr lang="en-US" dirty="0"/>
              <a:t>choices and shades you will </a:t>
            </a:r>
            <a:br>
              <a:rPr lang="en-US" dirty="0"/>
            </a:br>
            <a:r>
              <a:rPr lang="en-US" dirty="0"/>
              <a:t>have available to you.</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7888" y="3092481"/>
            <a:ext cx="2837733" cy="2789717"/>
          </a:xfrm>
          <a:prstGeom prst="rect">
            <a:avLst/>
          </a:prstGeom>
        </p:spPr>
      </p:pic>
      <p:sp>
        <p:nvSpPr>
          <p:cNvPr id="11" name="TextBox 10"/>
          <p:cNvSpPr txBox="1"/>
          <p:nvPr/>
        </p:nvSpPr>
        <p:spPr>
          <a:xfrm>
            <a:off x="1459735" y="2498366"/>
            <a:ext cx="1893467" cy="646331"/>
          </a:xfrm>
          <a:prstGeom prst="rect">
            <a:avLst/>
          </a:prstGeom>
          <a:noFill/>
        </p:spPr>
        <p:txBody>
          <a:bodyPr wrap="none" rtlCol="0">
            <a:spAutoFit/>
          </a:bodyPr>
          <a:lstStyle/>
          <a:p>
            <a:r>
              <a:rPr lang="en-US" dirty="0"/>
              <a:t>16 Color BMP </a:t>
            </a:r>
            <a:br>
              <a:rPr lang="en-US" dirty="0"/>
            </a:br>
            <a:r>
              <a:rPr lang="en-US" dirty="0"/>
              <a:t>(4 bit, 2^4 = 16)</a:t>
            </a: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872" y="3151954"/>
            <a:ext cx="2857101" cy="2808758"/>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4293" y="3092481"/>
            <a:ext cx="2903151" cy="2854029"/>
          </a:xfrm>
          <a:prstGeom prst="rect">
            <a:avLst/>
          </a:prstGeom>
        </p:spPr>
      </p:pic>
      <p:sp>
        <p:nvSpPr>
          <p:cNvPr id="14" name="TextBox 13"/>
          <p:cNvSpPr txBox="1"/>
          <p:nvPr/>
        </p:nvSpPr>
        <p:spPr>
          <a:xfrm>
            <a:off x="5176911" y="2446151"/>
            <a:ext cx="2021707" cy="646331"/>
          </a:xfrm>
          <a:prstGeom prst="rect">
            <a:avLst/>
          </a:prstGeom>
          <a:noFill/>
        </p:spPr>
        <p:txBody>
          <a:bodyPr wrap="none" rtlCol="0">
            <a:spAutoFit/>
          </a:bodyPr>
          <a:lstStyle/>
          <a:p>
            <a:r>
              <a:rPr lang="en-US" dirty="0"/>
              <a:t>256 Color BMP </a:t>
            </a:r>
            <a:br>
              <a:rPr lang="en-US" dirty="0"/>
            </a:br>
            <a:r>
              <a:rPr lang="en-US" dirty="0"/>
              <a:t>(8 bit, 2^8 = 256)</a:t>
            </a:r>
          </a:p>
        </p:txBody>
      </p:sp>
      <p:sp>
        <p:nvSpPr>
          <p:cNvPr id="15" name="TextBox 14"/>
          <p:cNvSpPr txBox="1"/>
          <p:nvPr/>
        </p:nvSpPr>
        <p:spPr>
          <a:xfrm>
            <a:off x="9022327" y="2446150"/>
            <a:ext cx="2316660" cy="646331"/>
          </a:xfrm>
          <a:prstGeom prst="rect">
            <a:avLst/>
          </a:prstGeom>
          <a:noFill/>
        </p:spPr>
        <p:txBody>
          <a:bodyPr wrap="none" rtlCol="0">
            <a:spAutoFit/>
          </a:bodyPr>
          <a:lstStyle/>
          <a:p>
            <a:r>
              <a:rPr lang="en-US" dirty="0"/>
              <a:t>24 Bit BMP </a:t>
            </a:r>
            <a:br>
              <a:rPr lang="en-US" dirty="0"/>
            </a:br>
            <a:r>
              <a:rPr lang="en-US" dirty="0"/>
              <a:t>(2^24 = 16,777,216)</a:t>
            </a:r>
          </a:p>
        </p:txBody>
      </p:sp>
      <p:sp>
        <p:nvSpPr>
          <p:cNvPr id="16" name="Arrow: Chevron 15">
            <a:hlinkClick r:id="" action="ppaction://hlinkshowjump?jump=previousslide"/>
          </p:cNvPr>
          <p:cNvSpPr/>
          <p:nvPr/>
        </p:nvSpPr>
        <p:spPr>
          <a:xfrm rot="10800000">
            <a:off x="4867421" y="6147024"/>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7" name="Arrow: Chevron 16">
            <a:hlinkClick r:id="" action="ppaction://hlinkshowjump?jump=nextslide"/>
          </p:cNvPr>
          <p:cNvSpPr/>
          <p:nvPr/>
        </p:nvSpPr>
        <p:spPr>
          <a:xfrm>
            <a:off x="6686844" y="6118886"/>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3" name="TextBox 2"/>
          <p:cNvSpPr txBox="1"/>
          <p:nvPr/>
        </p:nvSpPr>
        <p:spPr>
          <a:xfrm>
            <a:off x="9817417" y="6435409"/>
            <a:ext cx="1521570" cy="230832"/>
          </a:xfrm>
          <a:prstGeom prst="rect">
            <a:avLst/>
          </a:prstGeom>
          <a:noFill/>
        </p:spPr>
        <p:txBody>
          <a:bodyPr wrap="none" rtlCol="0">
            <a:spAutoFit/>
          </a:bodyPr>
          <a:lstStyle/>
          <a:p>
            <a:r>
              <a:rPr lang="en-US" sz="900" dirty="0"/>
              <a:t>Photos by: Troy Maiorca</a:t>
            </a:r>
          </a:p>
        </p:txBody>
      </p:sp>
    </p:spTree>
    <p:extLst>
      <p:ext uri="{BB962C8B-B14F-4D97-AF65-F5344CB8AC3E}">
        <p14:creationId xmlns:p14="http://schemas.microsoft.com/office/powerpoint/2010/main" val="1923015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0351" y="229946"/>
            <a:ext cx="8610600" cy="1293028"/>
          </a:xfrm>
        </p:spPr>
        <p:txBody>
          <a:bodyPr/>
          <a:lstStyle/>
          <a:p>
            <a:r>
              <a:rPr lang="en-US" dirty="0">
                <a:solidFill>
                  <a:schemeClr val="accent6"/>
                </a:solidFill>
              </a:rPr>
              <a:t>Vector</a:t>
            </a:r>
          </a:p>
        </p:txBody>
      </p:sp>
      <p:sp>
        <p:nvSpPr>
          <p:cNvPr id="3" name="Content Placeholder 2"/>
          <p:cNvSpPr>
            <a:spLocks noGrp="1"/>
          </p:cNvSpPr>
          <p:nvPr>
            <p:ph idx="1"/>
          </p:nvPr>
        </p:nvSpPr>
        <p:spPr>
          <a:xfrm>
            <a:off x="0" y="1631853"/>
            <a:ext cx="5954151" cy="2841674"/>
          </a:xfrm>
        </p:spPr>
        <p:txBody>
          <a:bodyPr>
            <a:normAutofit fontScale="92500" lnSpcReduction="10000"/>
          </a:bodyPr>
          <a:lstStyle/>
          <a:p>
            <a:r>
              <a:rPr lang="en-US" dirty="0"/>
              <a:t>Vector images are stored as a series of instructions about how the image is to be drawn. These images can scale from the size of a logo on a business card up to the size of an advertisement on the side of a skyscraper with no loss in image clarity.</a:t>
            </a:r>
          </a:p>
          <a:p>
            <a:r>
              <a:rPr lang="en-US" dirty="0"/>
              <a:t>Based on mathematical formulas that can be scaled indefinitely without any loss of quality; when a scaled value increases, the lines themselves expand</a:t>
            </a:r>
          </a:p>
        </p:txBody>
      </p:sp>
      <p:sp>
        <p:nvSpPr>
          <p:cNvPr id="4" name="Arrow: Chevron 3">
            <a:hlinkClick r:id="" action="ppaction://hlinkshowjump?jump=previousslide"/>
          </p:cNvPr>
          <p:cNvSpPr/>
          <p:nvPr/>
        </p:nvSpPr>
        <p:spPr>
          <a:xfrm rot="10800000">
            <a:off x="4881489" y="6112412"/>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5" name="Arrow: Chevron 4">
            <a:hlinkClick r:id="" action="ppaction://hlinkshowjump?jump=nextslide"/>
          </p:cNvPr>
          <p:cNvSpPr/>
          <p:nvPr/>
        </p:nvSpPr>
        <p:spPr>
          <a:xfrm>
            <a:off x="6700912" y="6084274"/>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pic>
        <p:nvPicPr>
          <p:cNvPr id="1028" name="Picture 4" descr="http://mrhennings.typepad.com/.a/6a0134876bf446970c017617436d7a970c-p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6334" y="1871002"/>
            <a:ext cx="4352954" cy="310925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996334" y="5174820"/>
            <a:ext cx="4656406" cy="230832"/>
          </a:xfrm>
          <a:prstGeom prst="rect">
            <a:avLst/>
          </a:prstGeom>
        </p:spPr>
        <p:txBody>
          <a:bodyPr wrap="square">
            <a:spAutoFit/>
          </a:bodyPr>
          <a:lstStyle/>
          <a:p>
            <a:r>
              <a:rPr lang="en-US" sz="900" dirty="0"/>
              <a:t>http://mrhennings.typepad.com/.a/6a0134876bf446970c017617436d7a970c-pi</a:t>
            </a:r>
          </a:p>
        </p:txBody>
      </p:sp>
      <p:sp>
        <p:nvSpPr>
          <p:cNvPr id="8" name="Flowchart: Connector 7">
            <a:hlinkClick r:id="rId3" action="ppaction://hlinksldjump"/>
          </p:cNvPr>
          <p:cNvSpPr/>
          <p:nvPr/>
        </p:nvSpPr>
        <p:spPr>
          <a:xfrm>
            <a:off x="5763066" y="6084273"/>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Tree>
    <p:extLst>
      <p:ext uri="{BB962C8B-B14F-4D97-AF65-F5344CB8AC3E}">
        <p14:creationId xmlns:p14="http://schemas.microsoft.com/office/powerpoint/2010/main" val="38790978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solidFill>
              </a:rPr>
              <a:t>Continued…</a:t>
            </a:r>
          </a:p>
        </p:txBody>
      </p:sp>
      <p:sp>
        <p:nvSpPr>
          <p:cNvPr id="4" name="Flowchart: Connector 3">
            <a:hlinkClick r:id="rId2" action="ppaction://hlinksldjump"/>
          </p:cNvPr>
          <p:cNvSpPr/>
          <p:nvPr/>
        </p:nvSpPr>
        <p:spPr>
          <a:xfrm>
            <a:off x="5748998" y="6039199"/>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5" name="TextBox 4"/>
          <p:cNvSpPr txBox="1"/>
          <p:nvPr/>
        </p:nvSpPr>
        <p:spPr>
          <a:xfrm>
            <a:off x="180535" y="1554409"/>
            <a:ext cx="4841631" cy="4801314"/>
          </a:xfrm>
          <a:prstGeom prst="rect">
            <a:avLst/>
          </a:prstGeom>
          <a:noFill/>
        </p:spPr>
        <p:txBody>
          <a:bodyPr wrap="square" rtlCol="0">
            <a:spAutoFit/>
          </a:bodyPr>
          <a:lstStyle/>
          <a:p>
            <a:pPr marL="285750" indent="-285750">
              <a:buFont typeface="Arial" panose="020B0604020202020204" pitchFamily="34" charset="0"/>
              <a:buChar char="•"/>
            </a:pPr>
            <a:r>
              <a:rPr lang="en-US" dirty="0"/>
              <a:t>Vector drawings are usually small in size due to the characteristics of the curves / points it is drawing, rather than hundreds of pixels on a matrix grid</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Because these images are small in file size, and do not lose any quality when scaled accordingly, they are most commonly used in things such as logos, maps, or any other object that requires frequent scaling</a:t>
            </a:r>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r>
              <a:rPr lang="en-US" dirty="0"/>
              <a:t>Adobe Illustrator and Corel Draw are two of the most common programs that utilize Vector Imaging</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1160" y="2656728"/>
            <a:ext cx="6612988" cy="2042678"/>
          </a:xfrm>
          <a:prstGeom prst="rect">
            <a:avLst/>
          </a:prstGeom>
        </p:spPr>
      </p:pic>
      <p:sp>
        <p:nvSpPr>
          <p:cNvPr id="7" name="Rectangle 6"/>
          <p:cNvSpPr/>
          <p:nvPr/>
        </p:nvSpPr>
        <p:spPr>
          <a:xfrm>
            <a:off x="8144608" y="4820431"/>
            <a:ext cx="4047392" cy="230832"/>
          </a:xfrm>
          <a:prstGeom prst="rect">
            <a:avLst/>
          </a:prstGeom>
        </p:spPr>
        <p:txBody>
          <a:bodyPr wrap="square">
            <a:spAutoFit/>
          </a:bodyPr>
          <a:lstStyle/>
          <a:p>
            <a:r>
              <a:rPr lang="en-US" sz="900" dirty="0"/>
              <a:t>http://vector-conversions.com/images/raster-pixels-vs-vectors.jpg</a:t>
            </a:r>
          </a:p>
        </p:txBody>
      </p:sp>
    </p:spTree>
    <p:extLst>
      <p:ext uri="{BB962C8B-B14F-4D97-AF65-F5344CB8AC3E}">
        <p14:creationId xmlns:p14="http://schemas.microsoft.com/office/powerpoint/2010/main" val="4280776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187597"/>
            <a:ext cx="8610600" cy="1293028"/>
          </a:xfrm>
        </p:spPr>
        <p:txBody>
          <a:bodyPr/>
          <a:lstStyle/>
          <a:p>
            <a:r>
              <a:rPr lang="en-US" dirty="0"/>
              <a:t>Sound</a:t>
            </a:r>
          </a:p>
        </p:txBody>
      </p:sp>
      <p:sp>
        <p:nvSpPr>
          <p:cNvPr id="3" name="Content Placeholder 2"/>
          <p:cNvSpPr>
            <a:spLocks noGrp="1"/>
          </p:cNvSpPr>
          <p:nvPr>
            <p:ph idx="1"/>
          </p:nvPr>
        </p:nvSpPr>
        <p:spPr>
          <a:xfrm>
            <a:off x="718625" y="1370833"/>
            <a:ext cx="7046741" cy="4024125"/>
          </a:xfrm>
        </p:spPr>
        <p:txBody>
          <a:bodyPr/>
          <a:lstStyle/>
          <a:p>
            <a:r>
              <a:rPr lang="en-US" dirty="0"/>
              <a:t>Used properly, sound can do tasks as varied as indicating a button has been pressed, to draw attention to a state change, to provide a human connection via soothing voice over or to set an emotional tone with suspenseful or triumphant music</a:t>
            </a:r>
          </a:p>
          <a:p>
            <a:r>
              <a:rPr lang="en-US" dirty="0"/>
              <a:t>Audio programs, such as Apple’s </a:t>
            </a:r>
            <a:r>
              <a:rPr lang="en-US" dirty="0" err="1"/>
              <a:t>Garageband</a:t>
            </a:r>
            <a:r>
              <a:rPr lang="en-US" dirty="0"/>
              <a:t>, are used to create, mix, and master audio files to be played back</a:t>
            </a:r>
          </a:p>
          <a:p>
            <a:r>
              <a:rPr lang="en-US" dirty="0"/>
              <a:t>Whether its music, sound effects, or human speech, audio and sound can drive directions, focal points, and direct attention where needed</a:t>
            </a:r>
          </a:p>
        </p:txBody>
      </p:sp>
      <p:sp>
        <p:nvSpPr>
          <p:cNvPr id="7" name="Arrow: Chevron 6">
            <a:hlinkClick r:id="" action="ppaction://hlinkshowjump?jump=previousslide"/>
          </p:cNvPr>
          <p:cNvSpPr/>
          <p:nvPr/>
        </p:nvSpPr>
        <p:spPr>
          <a:xfrm rot="10800000">
            <a:off x="4803534" y="6126478"/>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8" name="Flowchart: Connector 7">
            <a:hlinkClick r:id="rId2" action="ppaction://hlinksldjump"/>
          </p:cNvPr>
          <p:cNvSpPr/>
          <p:nvPr/>
        </p:nvSpPr>
        <p:spPr>
          <a:xfrm>
            <a:off x="5748999" y="6126477"/>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9" name="Arrow: Chevron 8">
            <a:hlinkClick r:id="" action="ppaction://hlinkshowjump?jump=nextslide"/>
          </p:cNvPr>
          <p:cNvSpPr/>
          <p:nvPr/>
        </p:nvSpPr>
        <p:spPr>
          <a:xfrm>
            <a:off x="6750733" y="6126478"/>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86035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00139"/>
            <a:ext cx="8610600" cy="1293028"/>
          </a:xfrm>
        </p:spPr>
        <p:txBody>
          <a:bodyPr/>
          <a:lstStyle/>
          <a:p>
            <a:r>
              <a:rPr lang="en-US" dirty="0"/>
              <a:t>Continued…</a:t>
            </a:r>
          </a:p>
        </p:txBody>
      </p:sp>
      <p:sp>
        <p:nvSpPr>
          <p:cNvPr id="3" name="Content Placeholder 2"/>
          <p:cNvSpPr>
            <a:spLocks noGrp="1"/>
          </p:cNvSpPr>
          <p:nvPr>
            <p:ph idx="1"/>
          </p:nvPr>
        </p:nvSpPr>
        <p:spPr>
          <a:xfrm>
            <a:off x="685800" y="1593167"/>
            <a:ext cx="10820400" cy="4024125"/>
          </a:xfrm>
        </p:spPr>
        <p:txBody>
          <a:bodyPr/>
          <a:lstStyle/>
          <a:p>
            <a:pPr algn="ctr"/>
            <a:r>
              <a:rPr lang="en-US" dirty="0"/>
              <a:t>The real challenge, when keeping audio in mind, is compressing the sound to such a level that the quality is not faltered in the sound wave, but having the ability to reduce the overall file size</a:t>
            </a:r>
          </a:p>
          <a:p>
            <a:pPr algn="ctr"/>
            <a:r>
              <a:rPr lang="en-US" dirty="0"/>
              <a:t>In a project where there are many channels of overlapping audio, an additional challenge is in ensuring that the resulting mix blends properly so that the computer can render the sounds.</a:t>
            </a:r>
          </a:p>
        </p:txBody>
      </p:sp>
      <p:pic>
        <p:nvPicPr>
          <p:cNvPr id="13" name="pacman_chomp">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tretch>
            <a:fillRect/>
          </a:stretch>
        </p:blipFill>
        <p:spPr>
          <a:xfrm>
            <a:off x="981221" y="4580416"/>
            <a:ext cx="2592885" cy="1284435"/>
          </a:xfrm>
          <a:prstGeom prst="rect">
            <a:avLst/>
          </a:prstGeom>
        </p:spPr>
      </p:pic>
      <p:sp>
        <p:nvSpPr>
          <p:cNvPr id="14" name="Rectangle 13"/>
          <p:cNvSpPr/>
          <p:nvPr/>
        </p:nvSpPr>
        <p:spPr>
          <a:xfrm>
            <a:off x="0" y="6526789"/>
            <a:ext cx="4028049" cy="237019"/>
          </a:xfrm>
          <a:prstGeom prst="rect">
            <a:avLst/>
          </a:prstGeom>
        </p:spPr>
        <p:txBody>
          <a:bodyPr wrap="square">
            <a:spAutoFit/>
          </a:bodyPr>
          <a:lstStyle/>
          <a:p>
            <a:r>
              <a:rPr lang="en-US" sz="900" dirty="0"/>
              <a:t>Sound by: http://www.classicgaming.cc/classics/pac-man/sounds</a:t>
            </a:r>
          </a:p>
        </p:txBody>
      </p:sp>
      <p:sp>
        <p:nvSpPr>
          <p:cNvPr id="7" name="Arrow: Chevron 6">
            <a:hlinkClick r:id="" action="ppaction://hlinkshowjump?jump=nextslide"/>
          </p:cNvPr>
          <p:cNvSpPr/>
          <p:nvPr/>
        </p:nvSpPr>
        <p:spPr>
          <a:xfrm>
            <a:off x="11388459" y="6130762"/>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3729079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16" fill="hold"/>
                                        <p:tgtEl>
                                          <p:spTgt spid="13"/>
                                        </p:tgtEl>
                                      </p:cBhvr>
                                    </p:cmd>
                                  </p:childTnLst>
                                </p:cTn>
                              </p:par>
                            </p:childTnLst>
                          </p:cTn>
                        </p:par>
                      </p:childTnLst>
                    </p:cTn>
                  </p:par>
                </p:childTnLst>
              </p:cTn>
              <p:nextCondLst>
                <p:cond evt="onClick" delay="0">
                  <p:tgtEl>
                    <p:spTgt spid="13"/>
                  </p:tgtEl>
                </p:cond>
              </p:nextCondLst>
            </p:seq>
            <p:audio>
              <p:cMediaNode vol="80000">
                <p:cTn id="7" repeatCount="indefinite" fill="remove" display="0">
                  <p:stCondLst>
                    <p:cond delay="indefinite"/>
                  </p:stCondLst>
                  <p:endCondLst>
                    <p:cond evt="onStopAudio" delay="0">
                      <p:tgtEl>
                        <p:sldTgt/>
                      </p:tgtEl>
                    </p:cond>
                  </p:endCondLst>
                </p:cTn>
                <p:tgtEl>
                  <p:spTgt spid="1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Analog vs digital</a:t>
            </a:r>
          </a:p>
        </p:txBody>
      </p:sp>
      <p:sp>
        <p:nvSpPr>
          <p:cNvPr id="4" name="Flowchart: Connector 3">
            <a:hlinkClick r:id="rId2" action="ppaction://hlinksldjump"/>
          </p:cNvPr>
          <p:cNvSpPr/>
          <p:nvPr/>
        </p:nvSpPr>
        <p:spPr>
          <a:xfrm>
            <a:off x="5744309" y="6109659"/>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5" name="TextBox 4"/>
          <p:cNvSpPr txBox="1"/>
          <p:nvPr/>
        </p:nvSpPr>
        <p:spPr>
          <a:xfrm>
            <a:off x="211015" y="1955409"/>
            <a:ext cx="4234376" cy="3416320"/>
          </a:xfrm>
          <a:prstGeom prst="rect">
            <a:avLst/>
          </a:prstGeom>
          <a:noFill/>
        </p:spPr>
        <p:txBody>
          <a:bodyPr wrap="square" rtlCol="0">
            <a:spAutoFit/>
          </a:bodyPr>
          <a:lstStyle/>
          <a:p>
            <a:r>
              <a:rPr lang="en-US" dirty="0"/>
              <a:t>Analog and digit signals are ways to transmit electric signals, using different mediums.</a:t>
            </a:r>
            <a:br>
              <a:rPr lang="en-US" dirty="0"/>
            </a:br>
            <a:endParaRPr lang="en-US" dirty="0"/>
          </a:p>
          <a:p>
            <a:r>
              <a:rPr lang="en-US" dirty="0">
                <a:solidFill>
                  <a:schemeClr val="accent4"/>
                </a:solidFill>
              </a:rPr>
              <a:t>With analog technology, information is translated into electric pulses with different amplitude</a:t>
            </a:r>
          </a:p>
          <a:p>
            <a:endParaRPr lang="en-US" dirty="0"/>
          </a:p>
          <a:p>
            <a:r>
              <a:rPr lang="en-US" dirty="0">
                <a:solidFill>
                  <a:srgbClr val="00B0F0"/>
                </a:solidFill>
              </a:rPr>
              <a:t>With digital technology, information is translated into binary values with each bit representing</a:t>
            </a:r>
            <a:br>
              <a:rPr lang="en-US" dirty="0">
                <a:solidFill>
                  <a:srgbClr val="00B0F0"/>
                </a:solidFill>
              </a:rPr>
            </a:br>
            <a:r>
              <a:rPr lang="en-US" dirty="0">
                <a:solidFill>
                  <a:srgbClr val="00B0F0"/>
                </a:solidFill>
              </a:rPr>
              <a:t>different amplitudes</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0277" y="2376194"/>
            <a:ext cx="5305923" cy="2995536"/>
          </a:xfrm>
          <a:prstGeom prst="rect">
            <a:avLst/>
          </a:prstGeom>
        </p:spPr>
      </p:pic>
      <p:sp>
        <p:nvSpPr>
          <p:cNvPr id="8" name="Rectangle 7"/>
          <p:cNvSpPr/>
          <p:nvPr/>
        </p:nvSpPr>
        <p:spPr>
          <a:xfrm>
            <a:off x="8967439" y="5371729"/>
            <a:ext cx="2680542" cy="230832"/>
          </a:xfrm>
          <a:prstGeom prst="rect">
            <a:avLst/>
          </a:prstGeom>
        </p:spPr>
        <p:txBody>
          <a:bodyPr wrap="none">
            <a:spAutoFit/>
          </a:bodyPr>
          <a:lstStyle/>
          <a:p>
            <a:r>
              <a:rPr lang="en-US" sz="900" dirty="0"/>
              <a:t>Picture by: http://www.technodabbler.com/</a:t>
            </a:r>
          </a:p>
        </p:txBody>
      </p:sp>
      <p:sp>
        <p:nvSpPr>
          <p:cNvPr id="9" name="Arrow: Chevron 7">
            <a:hlinkClick r:id="" action="ppaction://hlinkshowjump?jump=nextslide"/>
          </p:cNvPr>
          <p:cNvSpPr/>
          <p:nvPr/>
        </p:nvSpPr>
        <p:spPr>
          <a:xfrm>
            <a:off x="6628611" y="6109659"/>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0" name="Arrow: Chevron 6">
            <a:hlinkClick r:id="" action="ppaction://hlinkshowjump?jump=previousslide"/>
          </p:cNvPr>
          <p:cNvSpPr/>
          <p:nvPr/>
        </p:nvSpPr>
        <p:spPr>
          <a:xfrm rot="10800000">
            <a:off x="4855458" y="6109659"/>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533322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1360" y="300139"/>
            <a:ext cx="8610600" cy="1293028"/>
          </a:xfrm>
        </p:spPr>
        <p:txBody>
          <a:bodyPr/>
          <a:lstStyle/>
          <a:p>
            <a:r>
              <a:rPr lang="en-US" dirty="0"/>
              <a:t>So….how do we quantize it?</a:t>
            </a:r>
          </a:p>
        </p:txBody>
      </p:sp>
      <p:sp>
        <p:nvSpPr>
          <p:cNvPr id="3" name="Content Placeholder 2"/>
          <p:cNvSpPr>
            <a:spLocks noGrp="1"/>
          </p:cNvSpPr>
          <p:nvPr>
            <p:ph idx="1"/>
          </p:nvPr>
        </p:nvSpPr>
        <p:spPr>
          <a:xfrm>
            <a:off x="615462" y="1593167"/>
            <a:ext cx="10820400" cy="967153"/>
          </a:xfrm>
        </p:spPr>
        <p:txBody>
          <a:bodyPr/>
          <a:lstStyle/>
          <a:p>
            <a:r>
              <a:rPr lang="en-US" dirty="0"/>
              <a:t>Sample Rate (Hz): How often we measure data</a:t>
            </a:r>
          </a:p>
          <a:p>
            <a:r>
              <a:rPr lang="en-US" dirty="0"/>
              <a:t>Bit Depth (bits): How accurately we measure data</a:t>
            </a:r>
          </a:p>
          <a:p>
            <a:endParaRPr lang="en-US" dirty="0"/>
          </a:p>
          <a:p>
            <a:endParaRPr lang="en-US" dirty="0"/>
          </a:p>
        </p:txBody>
      </p:sp>
      <p:pic>
        <p:nvPicPr>
          <p:cNvPr id="4" name="Picture 3"/>
          <p:cNvPicPr>
            <a:picLocks noChangeAspect="1"/>
          </p:cNvPicPr>
          <p:nvPr/>
        </p:nvPicPr>
        <p:blipFill>
          <a:blip r:embed="rId2"/>
          <a:stretch>
            <a:fillRect/>
          </a:stretch>
        </p:blipFill>
        <p:spPr>
          <a:xfrm>
            <a:off x="615462" y="2560320"/>
            <a:ext cx="7126440" cy="4040765"/>
          </a:xfrm>
          <a:prstGeom prst="rect">
            <a:avLst/>
          </a:prstGeom>
        </p:spPr>
      </p:pic>
      <p:sp>
        <p:nvSpPr>
          <p:cNvPr id="5" name="TextBox 4"/>
          <p:cNvSpPr txBox="1"/>
          <p:nvPr/>
        </p:nvSpPr>
        <p:spPr>
          <a:xfrm>
            <a:off x="6178654" y="6627168"/>
            <a:ext cx="1563248" cy="230832"/>
          </a:xfrm>
          <a:prstGeom prst="rect">
            <a:avLst/>
          </a:prstGeom>
          <a:noFill/>
        </p:spPr>
        <p:txBody>
          <a:bodyPr wrap="none" rtlCol="0">
            <a:spAutoFit/>
          </a:bodyPr>
          <a:lstStyle/>
          <a:p>
            <a:r>
              <a:rPr lang="en-US" sz="900" dirty="0"/>
              <a:t>Photo by: Steven Caruso</a:t>
            </a:r>
          </a:p>
        </p:txBody>
      </p:sp>
      <p:sp>
        <p:nvSpPr>
          <p:cNvPr id="7" name="Flowchart: Connector 6">
            <a:hlinkClick r:id="rId3" action="ppaction://hlinksldjump"/>
          </p:cNvPr>
          <p:cNvSpPr/>
          <p:nvPr/>
        </p:nvSpPr>
        <p:spPr>
          <a:xfrm>
            <a:off x="11370187" y="6109537"/>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Tree>
    <p:extLst>
      <p:ext uri="{BB962C8B-B14F-4D97-AF65-F5344CB8AC3E}">
        <p14:creationId xmlns:p14="http://schemas.microsoft.com/office/powerpoint/2010/main" val="1565205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544" y="0"/>
            <a:ext cx="8610600" cy="1293028"/>
          </a:xfrm>
        </p:spPr>
        <p:txBody>
          <a:bodyPr/>
          <a:lstStyle/>
          <a:p>
            <a:r>
              <a:rPr lang="en-US" dirty="0"/>
              <a:t>Animation</a:t>
            </a:r>
          </a:p>
        </p:txBody>
      </p:sp>
      <p:sp>
        <p:nvSpPr>
          <p:cNvPr id="3" name="Content Placeholder 2"/>
          <p:cNvSpPr>
            <a:spLocks noGrp="1"/>
          </p:cNvSpPr>
          <p:nvPr>
            <p:ph idx="1"/>
          </p:nvPr>
        </p:nvSpPr>
        <p:spPr>
          <a:xfrm>
            <a:off x="366933" y="1706308"/>
            <a:ext cx="10820400" cy="2542135"/>
          </a:xfrm>
        </p:spPr>
        <p:txBody>
          <a:bodyPr>
            <a:normAutofit fontScale="92500" lnSpcReduction="10000"/>
          </a:bodyPr>
          <a:lstStyle/>
          <a:p>
            <a:r>
              <a:rPr lang="en-US" dirty="0"/>
              <a:t>Animations allow the presentation to become living</a:t>
            </a:r>
          </a:p>
          <a:p>
            <a:r>
              <a:rPr lang="en-US" dirty="0"/>
              <a:t>Animations and the editing process are extremely time consuming, but the ultimate turnout is rewarding and greater than doing a motionless presentation</a:t>
            </a:r>
          </a:p>
          <a:p>
            <a:r>
              <a:rPr lang="en-US" dirty="0"/>
              <a:t>For a computer interface, animation can show that the system is loading or ready for input. It can provide a visual cue between screen changes. It can provide a hint by casting a glow on a navigation element</a:t>
            </a:r>
          </a:p>
          <a:p>
            <a:r>
              <a:rPr lang="en-US" dirty="0"/>
              <a:t>Adobe After Effects, Adobe Photoshop, Microsoft PowerPoint, and even a hand-made flip book can all create easy animations that are visually pleasing</a:t>
            </a:r>
          </a:p>
        </p:txBody>
      </p:sp>
      <p:sp>
        <p:nvSpPr>
          <p:cNvPr id="7" name="Arrow: Chevron 6">
            <a:hlinkClick r:id="" action="ppaction://hlinkshowjump?jump=previousslide"/>
          </p:cNvPr>
          <p:cNvSpPr/>
          <p:nvPr/>
        </p:nvSpPr>
        <p:spPr>
          <a:xfrm rot="10800000">
            <a:off x="4853354" y="6112412"/>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8" name="Flowchart: Connector 7">
            <a:hlinkClick r:id="rId2" action="ppaction://hlinksldjump"/>
          </p:cNvPr>
          <p:cNvSpPr/>
          <p:nvPr/>
        </p:nvSpPr>
        <p:spPr>
          <a:xfrm>
            <a:off x="5734931" y="6112411"/>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10" name="Arrow: Chevron 9">
            <a:hlinkClick r:id="" action="ppaction://hlinkshowjump?jump=nextslide"/>
          </p:cNvPr>
          <p:cNvSpPr/>
          <p:nvPr/>
        </p:nvSpPr>
        <p:spPr>
          <a:xfrm>
            <a:off x="6672777" y="6112411"/>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5311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0"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250"/>
                                        <p:tgtEl>
                                          <p:spTgt spid="3">
                                            <p:txEl>
                                              <p:pRg st="0" end="0"/>
                                            </p:txEl>
                                          </p:spTgt>
                                        </p:tgtEl>
                                      </p:cBhvr>
                                    </p:animEffect>
                                  </p:childTnLst>
                                </p:cTn>
                              </p:par>
                            </p:childTnLst>
                          </p:cTn>
                        </p:par>
                        <p:par>
                          <p:cTn id="13" fill="hold">
                            <p:stCondLst>
                              <p:cond delay="275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250"/>
                                        <p:tgtEl>
                                          <p:spTgt spid="3">
                                            <p:txEl>
                                              <p:pRg st="1" end="1"/>
                                            </p:txEl>
                                          </p:spTgt>
                                        </p:tgtEl>
                                      </p:cBhvr>
                                    </p:animEffect>
                                  </p:childTnLst>
                                </p:cTn>
                              </p:par>
                            </p:childTnLst>
                          </p:cTn>
                        </p:par>
                        <p:par>
                          <p:cTn id="17" fill="hold">
                            <p:stCondLst>
                              <p:cond delay="40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250"/>
                                        <p:tgtEl>
                                          <p:spTgt spid="3">
                                            <p:txEl>
                                              <p:pRg st="2" end="2"/>
                                            </p:txEl>
                                          </p:spTgt>
                                        </p:tgtEl>
                                      </p:cBhvr>
                                    </p:animEffect>
                                  </p:childTnLst>
                                </p:cTn>
                              </p:par>
                            </p:childTnLst>
                          </p:cTn>
                        </p:par>
                        <p:par>
                          <p:cTn id="21" fill="hold">
                            <p:stCondLst>
                              <p:cond delay="5250"/>
                            </p:stCondLst>
                            <p:childTnLst>
                              <p:par>
                                <p:cTn id="22" presetID="10" presetClass="entr" presetSubtype="0"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250"/>
                                        <p:tgtEl>
                                          <p:spTgt spid="3">
                                            <p:txEl>
                                              <p:pRg st="3" end="3"/>
                                            </p:txEl>
                                          </p:spTgt>
                                        </p:tgtEl>
                                      </p:cBhvr>
                                    </p:animEffect>
                                  </p:childTnLst>
                                </p:cTn>
                              </p:par>
                              <p:par>
                                <p:cTn id="25" presetID="0" presetClass="path" presetSubtype="0" accel="50000" decel="50000" fill="hold" grpId="0" nodeType="withEffect">
                                  <p:stCondLst>
                                    <p:cond delay="0"/>
                                  </p:stCondLst>
                                  <p:childTnLst>
                                    <p:animMotion origin="layout" path="M 0.01927 0.0412 L 0.01927 0.0412 C 0.03307 0.04051 0.04687 0.04097 0.06067 0.03912 C 0.06497 0.03866 0.06862 0.03379 0.07226 0.03102 C 0.0789 0.02569 0.07252 0.03264 0.07916 0.02477 C 0.07955 0.02268 0.07969 0.02037 0.08034 0.01852 C 0.08086 0.0169 0.08203 0.01597 0.08268 0.01458 C 0.08515 0.00879 0.08489 0.00856 0.08607 0.00208 C 0.08567 -0.01227 0.08633 -0.02685 0.08502 -0.04097 C 0.08476 -0.04329 0.08281 -0.04398 0.08151 -0.04514 C 0.07929 -0.04676 0.07461 -0.04908 0.07461 -0.04908 C 0.07344 -0.04838 0.07213 -0.04815 0.07109 -0.04699 C 0.06797 -0.04375 0.06927 -0.04236 0.06771 -0.03681 C 0.06705 -0.03472 0.06614 -0.03264 0.06536 -0.03079 C 0.06497 -0.02801 0.06419 -0.02523 0.06419 -0.02246 C 0.06419 -0.01181 0.06393 0.00162 0.06653 0.0125 C 0.06719 0.01528 0.06797 0.01805 0.06888 0.0206 C 0.06953 0.02268 0.07018 0.025 0.07109 0.02685 L 0.07916 0.0412 C 0.07995 0.04259 0.08047 0.04467 0.08151 0.04537 L 0.08841 0.0493 L 0.15534 0.04537 C 0.16107 0.04467 0.16692 0.04398 0.17265 0.04328 C 0.17409 0.04259 0.17903 0.04051 0.18073 0.03912 C 0.18398 0.03634 0.18515 0.03333 0.18763 0.02893 C 0.18802 0.02685 0.18854 0.02477 0.1888 0.02268 C 0.18971 0.01597 0.1901 0.00903 0.19114 0.00208 L 0.19232 -0.00602 C 0.19205 -0.02014 0.20182 -0.06759 0.18646 -0.06759 C 0.1819 -0.06759 0.17721 -0.06621 0.17265 -0.06551 C 0.17187 -0.06412 0.17083 -0.0632 0.17031 -0.06158 C 0.16927 -0.05764 0.1681 -0.04908 0.1681 -0.04908 C 0.16836 -0.03542 0.16862 -0.02176 0.16914 -0.0081 C 0.16953 -0.00047 0.17135 0.00741 0.17265 0.01458 C 0.17265 0.01458 0.175 0.02685 0.175 0.02685 C 0.17578 0.02893 0.17643 0.03102 0.17721 0.03287 C 0.17799 0.03449 0.17864 0.03611 0.17955 0.03703 C 0.1931 0.04907 0.22799 0.04305 0.23034 0.04328 C 0.23242 0.04305 0.26041 0.04074 0.26614 0.03912 C 0.275 0.03657 0.27057 0.03611 0.27643 0.03102 C 0.2776 0.02986 0.2789 0.02986 0.27995 0.02893 C 0.28281 0.02616 0.28359 0.02453 0.28567 0.0206 C 0.28607 0.01713 0.28659 0.01389 0.28685 0.01041 C 0.2888 -0.01366 0.28672 -0.00093 0.28919 -0.01435 C 0.29179 -0.07084 0.29114 -0.04607 0.28919 -0.1456 C 0.28906 -0.15347 0.28815 -0.15648 0.28567 -0.16204 C 0.28502 -0.16366 0.28437 -0.16528 0.28346 -0.16621 C 0.28242 -0.16736 0.28112 -0.16759 0.27995 -0.16829 C 0.27916 -0.16968 0.27877 -0.17222 0.2776 -0.17222 C 0.27304 -0.17292 0.26823 -0.17246 0.2638 -0.17037 C 0.25859 -0.16759 0.25703 -0.16134 0.25338 -0.15602 C 0.25234 -0.1544 0.25104 -0.15324 0.25 -0.15185 C 0.24961 -0.14977 0.24948 -0.14746 0.24883 -0.1456 C 0.24817 -0.14398 0.24687 -0.14329 0.24648 -0.14144 C 0.2457 -0.13773 0.2457 -0.13334 0.24531 -0.12917 C 0.24492 -0.1257 0.24453 -0.12246 0.24414 -0.11898 C 0.24453 -0.0875 0.24427 -0.05602 0.24531 -0.02454 C 0.24544 -0.02153 0.247 -0.01922 0.24765 -0.01621 C 0.24857 -0.01227 0.24857 -0.00764 0.25 -0.00394 C 0.25078 -0.00185 0.25169 2.22222E-6 0.25221 0.00208 C 0.25286 0.00416 0.25286 0.00648 0.25338 0.00833 C 0.25534 0.01504 0.25846 0.01944 0.26146 0.02477 L 0.26497 0.03102 C 0.26745 0.03541 0.26862 0.03842 0.27187 0.0412 C 0.27291 0.04213 0.27409 0.04305 0.27539 0.04328 C 0.28528 0.04514 0.29531 0.04606 0.30534 0.04722 C 0.31224 0.04815 0.31914 0.04861 0.32604 0.0493 C 0.33763 0.05625 0.3306 0.05278 0.35612 0.0493 C 0.35729 0.0493 0.35833 0.04768 0.3595 0.04722 C 0.36263 0.04629 0.36575 0.04606 0.36875 0.04537 C 0.3707 0.04467 0.37265 0.04398 0.37461 0.04328 C 0.37578 0.04259 0.37682 0.0412 0.37799 0.0412 C 0.38528 0.04051 0.39258 0.0412 0.4 0.0412 " pathEditMode="relative" ptsTypes="AAAAAAAAAAAAAAAAAAAAAAAAAAAAAAAAAAAAAAAAAAAAAAAAAAAAAAAAAAAAAAAAAAAAAAAAA">
                                      <p:cBhvr>
                                        <p:cTn id="26" dur="2000" fill="hold"/>
                                        <p:tgtEl>
                                          <p:spTgt spid="1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Connector 3">
            <a:hlinkClick r:id="rId6" action="ppaction://hlinksldjump"/>
          </p:cNvPr>
          <p:cNvSpPr/>
          <p:nvPr/>
        </p:nvSpPr>
        <p:spPr>
          <a:xfrm>
            <a:off x="1490679" y="6021455"/>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5" name="TextBox 4"/>
          <p:cNvSpPr txBox="1"/>
          <p:nvPr/>
        </p:nvSpPr>
        <p:spPr>
          <a:xfrm>
            <a:off x="182880" y="1547446"/>
            <a:ext cx="2696572" cy="523220"/>
          </a:xfrm>
          <a:prstGeom prst="rect">
            <a:avLst/>
          </a:prstGeom>
          <a:noFill/>
        </p:spPr>
        <p:txBody>
          <a:bodyPr wrap="none" rtlCol="0">
            <a:spAutoFit/>
          </a:bodyPr>
          <a:lstStyle/>
          <a:p>
            <a:r>
              <a:rPr lang="en-US" sz="2800" dirty="0"/>
              <a:t>Ah, he’s back!</a:t>
            </a:r>
          </a:p>
        </p:txBody>
      </p:sp>
      <p:grpSp>
        <p:nvGrpSpPr>
          <p:cNvPr id="8" name="Group 7"/>
          <p:cNvGrpSpPr/>
          <p:nvPr/>
        </p:nvGrpSpPr>
        <p:grpSpPr>
          <a:xfrm>
            <a:off x="393399" y="5206497"/>
            <a:ext cx="1434904" cy="1448005"/>
            <a:chOff x="622710" y="2756226"/>
            <a:chExt cx="1434904" cy="1448005"/>
          </a:xfrm>
        </p:grpSpPr>
        <p:sp>
          <p:nvSpPr>
            <p:cNvPr id="6" name="Partial Circle 5"/>
            <p:cNvSpPr/>
            <p:nvPr/>
          </p:nvSpPr>
          <p:spPr>
            <a:xfrm rot="2385906">
              <a:off x="622710" y="2756226"/>
              <a:ext cx="1434904" cy="1448005"/>
            </a:xfrm>
            <a:prstGeom prst="pi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p:cNvSpPr/>
            <p:nvPr/>
          </p:nvSpPr>
          <p:spPr>
            <a:xfrm>
              <a:off x="1269824" y="2886825"/>
              <a:ext cx="140677" cy="123661"/>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18298" y="851866"/>
            <a:ext cx="1604889" cy="1604889"/>
          </a:xfrm>
          <a:prstGeom prst="rect">
            <a:avLst/>
          </a:prstGeom>
        </p:spPr>
      </p:pic>
      <p:pic>
        <p:nvPicPr>
          <p:cNvPr id="13" name="pac-man">
            <a:hlinkClick r:id="" action="ppaction://media"/>
          </p:cNvPr>
          <p:cNvPicPr>
            <a:picLocks noChangeAspect="1"/>
          </p:cNvPicPr>
          <p:nvPr>
            <a:audioFile r:link="rId1"/>
            <p:extLst>
              <p:ext uri="{DAA4B4D4-6D71-4841-9C94-3DE7FCFB9230}">
                <p14:media xmlns:p14="http://schemas.microsoft.com/office/powerpoint/2010/main" r:embed="rId2">
                  <p14:trim st="4100"/>
                </p14:media>
              </p:ext>
            </p:extLst>
          </p:nvPr>
        </p:nvPicPr>
        <p:blipFill>
          <a:blip r:embed="rId8"/>
          <a:stretch>
            <a:fillRect/>
          </a:stretch>
        </p:blipFill>
        <p:spPr>
          <a:xfrm>
            <a:off x="5734475" y="937846"/>
            <a:ext cx="609600" cy="609600"/>
          </a:xfrm>
          <a:prstGeom prst="rect">
            <a:avLst/>
          </a:prstGeom>
        </p:spPr>
      </p:pic>
      <p:pic>
        <p:nvPicPr>
          <p:cNvPr id="15" name="pacman_death">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6486144" y="937846"/>
            <a:ext cx="609600" cy="609600"/>
          </a:xfrm>
          <a:prstGeom prst="rect">
            <a:avLst/>
          </a:prstGeom>
        </p:spPr>
      </p:pic>
    </p:spTree>
    <p:extLst>
      <p:ext uri="{BB962C8B-B14F-4D97-AF65-F5344CB8AC3E}">
        <p14:creationId xmlns:p14="http://schemas.microsoft.com/office/powerpoint/2010/main" val="361712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1000"/>
                                  </p:stCondLst>
                                  <p:childTnLst>
                                    <p:cmd type="call" cmd="playFrom(0.0)">
                                      <p:cBhvr>
                                        <p:cTn id="6" dur="7449" fill="hold"/>
                                        <p:tgtEl>
                                          <p:spTgt spid="13"/>
                                        </p:tgtEl>
                                      </p:cBhvr>
                                    </p:cmd>
                                  </p:childTnLst>
                                </p:cTn>
                              </p:par>
                              <p:par>
                                <p:cTn id="7" presetID="0" presetClass="path" presetSubtype="0" accel="50000" decel="50000" fill="hold" nodeType="withEffect">
                                  <p:stCondLst>
                                    <p:cond delay="1000"/>
                                  </p:stCondLst>
                                  <p:childTnLst>
                                    <p:animMotion origin="layout" path="M 0.05208 0.02454 L 0.05208 0.02477 C 0.05546 0.02315 0.05885 0.02107 0.06237 0.02038 C 0.0677 0.01899 0.07317 0.01991 0.07851 0.01829 C 0.07994 0.01783 0.08073 0.01528 0.08203 0.01413 C 0.08307 0.0132 0.08437 0.01274 0.08541 0.01204 C 0.09101 0.00232 0.08398 0.01436 0.09127 0.00394 C 0.09205 0.00278 0.0927 0.00093 0.09362 -0.00023 C 0.09466 -0.00162 0.09596 -0.00277 0.097 -0.00439 C 0.09869 -0.00671 0.09987 -0.01018 0.10169 -0.0125 C 0.10312 -0.01458 0.10468 -0.01666 0.10625 -0.01875 C 0.10963 -0.02291 0.11184 -0.02407 0.11432 -0.03101 C 0.1151 -0.0331 0.11601 -0.03495 0.11666 -0.03703 C 0.11718 -0.03912 0.11718 -0.04143 0.11783 -0.04328 C 0.11836 -0.0449 0.1194 -0.04583 0.12005 -0.04745 C 0.12096 -0.0493 0.12161 -0.05138 0.12239 -0.05347 C 0.12513 -0.06805 0.12122 -0.05046 0.12708 -0.06574 C 0.12773 -0.06759 0.12747 -0.07013 0.12812 -0.07199 C 0.12903 -0.0743 0.13059 -0.07592 0.13164 -0.078 C 0.13333 -0.08194 0.13424 -0.08703 0.13619 -0.0905 L 0.14088 -0.09861 C 0.14778 -0.12337 0.13893 -0.09259 0.14544 -0.11296 C 0.14635 -0.11574 0.14687 -0.11851 0.14778 -0.12106 C 0.14843 -0.12337 0.14948 -0.12523 0.15013 -0.12731 C 0.15312 -0.13819 0.14869 -0.12893 0.15351 -0.14166 C 0.15416 -0.14328 0.15507 -0.14444 0.15586 -0.14583 C 0.15625 -0.14791 0.15768 -0.15763 0.15937 -0.1581 C 0.16067 -0.15856 0.16158 -0.15532 0.16276 -0.15393 C 0.16354 -0.15185 0.16406 -0.14953 0.1651 -0.14791 C 0.17109 -0.13726 0.16627 -0.14976 0.17083 -0.13958 C 0.17174 -0.13773 0.17239 -0.13564 0.17317 -0.13356 C 0.17356 -0.11226 0.1733 -0.09097 0.17434 -0.0699 C 0.17448 -0.0655 0.17591 -0.0618 0.17669 -0.05763 C 0.17708 -0.05555 0.17708 -0.05324 0.17773 -0.05138 C 0.17851 -0.0493 0.17942 -0.04745 0.18007 -0.04537 C 0.18307 -0.03472 0.17903 -0.04305 0.18359 -0.03495 C 0.18476 -0.02847 0.1845 -0.02847 0.18698 -0.02268 C 0.18776 -0.02129 0.18841 -0.01944 0.18932 -0.01875 C 0.19349 -0.01504 0.20286 -0.01203 0.20664 -0.01041 C 0.21315 -0.01111 0.21992 -0.00995 0.2263 -0.0125 C 0.22747 -0.01296 0.22682 -0.01666 0.22734 -0.01875 C 0.23489 -0.04259 0.22981 -0.01921 0.23437 -0.04328 L 0.23554 -0.0493 C 0.23815 -0.09722 0.23671 -0.06527 0.23776 -0.15393 C 0.23906 -0.25601 0.2345 -0.2206 0.2401 -0.26064 C 0.24036 -0.26643 0.24036 -0.27986 0.24244 -0.28726 C 0.24296 -0.28958 0.24414 -0.2912 0.24466 -0.29351 C 0.2457 -0.29745 0.2457 -0.30208 0.247 -0.30578 C 0.24778 -0.30787 0.24843 -0.30995 0.24934 -0.3118 C 0.25195 -0.31736 0.25351 -0.31759 0.25507 -0.3243 C 0.25612 -0.32824 0.25612 -0.33287 0.25742 -0.33657 C 0.26445 -0.35532 0.25546 -0.33217 0.26198 -0.34675 C 0.26289 -0.34861 0.26328 -0.35138 0.26432 -0.353 C 0.2664 -0.35625 0.27122 -0.36111 0.27122 -0.36087 C 0.27317 -0.36064 0.27916 -0.35949 0.28164 -0.35694 C 0.29349 -0.34537 0.28424 -0.35138 0.29205 -0.34675 C 0.29583 -0.34004 0.29739 -0.33819 0.30013 -0.32824 C 0.30091 -0.32546 0.30169 -0.32291 0.30234 -0.32013 C 0.30286 -0.31805 0.30299 -0.31597 0.30351 -0.31388 C 0.30416 -0.3118 0.30507 -0.30995 0.30586 -0.30787 C 0.30625 -0.30578 0.30638 -0.30347 0.30703 -0.30162 C 0.30755 -0.3 0.30859 -0.29907 0.30937 -0.29745 C 0.31015 -0.2956 0.3108 -0.29328 0.31158 -0.29143 C 0.31901 -0.27569 0.31171 -0.29444 0.31744 -0.27916 C 0.31783 -0.27569 0.31809 -0.27222 0.31862 -0.26875 C 0.31914 -0.26458 0.32031 -0.26064 0.32083 -0.25648 L 0.322 -0.24837 C 0.32474 -0.20462 0.32213 -0.25 0.32434 -0.1662 C 0.325 -0.13865 0.32343 -0.14699 0.32773 -0.13148 C 0.32838 -0.12152 0.32864 -0.11041 0.33007 -0.10069 C 0.33073 -0.09652 0.3319 -0.09259 0.33242 -0.08842 C 0.33385 -0.07569 0.33242 -0.08101 0.3358 -0.07199 C 0.33619 -0.06944 0.33737 -0.06064 0.33815 -0.05763 C 0.3388 -0.05532 0.33971 -0.05347 0.34049 -0.05138 L 0.36927 -0.05347 C 0.37096 -0.05416 0.37148 -0.05856 0.37161 -0.0618 C 0.37265 -0.08888 0.37213 -0.11643 0.37278 -0.14375 C 0.37278 -0.14583 0.37356 -0.14791 0.37395 -0.15 C 0.37474 -0.16435 0.375 -0.17106 0.3763 -0.18472 C 0.37656 -0.18819 0.37708 -0.19166 0.37734 -0.1949 C 0.37786 -0.20046 0.37812 -0.20601 0.37851 -0.21134 C 0.3789 -0.21481 0.37942 -0.21828 0.37968 -0.22175 C 0.3802 -0.22777 0.38046 -0.23402 0.38086 -0.24004 C 0.38112 -0.24421 0.38177 -0.24837 0.38203 -0.25231 C 0.38372 -0.27523 0.3819 -0.26412 0.38437 -0.27708 C 0.38684 -0.3037 0.38515 -0.29375 0.38776 -0.30787 C 0.38893 -0.31944 0.39049 -0.33101 0.39127 -0.34259 C 0.39153 -0.34675 0.39218 -0.36157 0.39362 -0.36736 C 0.39492 -0.37291 0.39661 -0.37824 0.39817 -0.38356 C 0.40286 -0.40023 0.39804 -0.38564 0.40273 -0.39606 C 0.40364 -0.39791 0.40403 -0.40069 0.40507 -0.40208 C 0.40599 -0.40347 0.40742 -0.40347 0.40859 -0.40416 C 0.40937 -0.40555 0.40989 -0.40717 0.4108 -0.40833 C 0.41211 -0.40949 0.41809 -0.41203 0.41901 -0.41226 C 0.42291 -0.41944 0.42018 -0.41597 0.42812 -0.4206 L 0.43164 -0.42268 C 0.44101 -0.4199 0.43632 -0.42199 0.44544 -0.41643 L 0.44895 -0.41435 L 0.45247 -0.41226 C 0.45703 -0.40694 0.45559 -0.40972 0.45937 -0.4 C 0.46093 -0.39606 0.46302 -0.39236 0.46393 -0.38773 C 0.46471 -0.38356 0.4651 -0.37939 0.46627 -0.37546 C 0.46914 -0.36527 0.46796 -0.37013 0.46966 -0.36111 C 0.47005 -0.35694 0.47031 -0.35277 0.47083 -0.34884 C 0.47109 -0.34675 0.47174 -0.34467 0.472 -0.34259 C 0.47239 -0.34004 0.47278 -0.33726 0.47317 -0.33449 C 0.47395 -0.31388 0.47448 -0.29351 0.47552 -0.27291 C 0.47565 -0.26944 0.47643 -0.2662 0.47669 -0.26273 C 0.47721 -0.25393 0.47747 -0.2449 0.47773 -0.23611 C 0.47812 -0.178 0.47825 -0.1199 0.4789 -0.0618 C 0.47903 -0.05879 0.47968 -0.05625 0.48007 -0.05347 C 0.48112 -0.04745 0.48294 -0.03842 0.4858 -0.03495 C 0.48815 -0.0324 0.49088 -0.03032 0.49283 -0.02685 C 0.49622 -0.02083 0.49401 -0.02314 0.49974 -0.0206 C 0.50468 -0.02129 0.50976 -0.02175 0.51471 -0.02268 C 0.51627 -0.02314 0.51783 -0.02361 0.51927 -0.02476 C 0.52096 -0.02615 0.52395 -0.03032 0.52513 -0.0331 C 0.52682 -0.03703 0.52773 -0.04189 0.52968 -0.04537 L 0.5332 -0.05138 C 0.53828 -0.07384 0.53333 -0.05069 0.53658 -0.0699 C 0.53776 -0.07615 0.5401 -0.08842 0.5401 -0.08819 C 0.54049 -0.09375 0.54088 -0.0993 0.54127 -0.10486 C 0.54349 -0.13472 0.54192 -0.12453 0.54466 -0.13958 C 0.54505 -0.1493 0.54544 -0.15879 0.54583 -0.16828 C 0.54622 -0.17592 0.547 -0.18333 0.547 -0.19097 C 0.54765 -0.25231 0.54739 -0.31388 0.54817 -0.37546 C 0.5483 -0.38449 0.54961 -0.38287 0.55169 -0.38981 C 0.55221 -0.39166 0.55208 -0.39421 0.55273 -0.39606 C 0.5552 -0.40254 0.55612 -0.40208 0.55976 -0.40416 C 0.56119 -0.40625 0.56263 -0.40879 0.56432 -0.41041 C 0.5677 -0.41296 0.57122 -0.41435 0.57474 -0.41643 C 0.57591 -0.41712 0.57721 -0.41736 0.57812 -0.41851 C 0.57929 -0.4199 0.58033 -0.42152 0.58164 -0.42268 C 0.58385 -0.4243 0.58854 -0.42662 0.58854 -0.42638 C 0.5901 -0.42615 0.59192 -0.42662 0.59323 -0.42476 C 0.5944 -0.42268 0.60013 -0.40555 0.6013 -0.40208 C 0.60169 -0.3993 0.60182 -0.39652 0.60247 -0.39398 C 0.60729 -0.37384 0.6026 -0.40092 0.60586 -0.38171 C 0.60664 -0.37685 0.60755 -0.37222 0.6082 -0.36736 C 0.60872 -0.36319 0.60872 -0.35902 0.60937 -0.35486 C 0.60989 -0.35069 0.61106 -0.34675 0.61158 -0.34259 L 0.61276 -0.33449 C 0.61341 -0.25 0.60833 -0.2074 0.61627 -0.14166 C 0.61653 -0.13958 0.61705 -0.1375 0.61744 -0.13564 C 0.6177 -0.1324 0.61914 -0.11273 0.61966 -0.10879 C 0.62031 -0.10462 0.62161 -0.10092 0.622 -0.09652 C 0.62226 -0.09444 0.62382 -0.07685 0.62434 -0.07407 C 0.62487 -0.07106 0.62604 -0.06875 0.62669 -0.06574 C 0.6276 -0.06134 0.62916 -0.04976 0.63125 -0.04537 C 0.63255 -0.04259 0.63802 -0.03842 0.63932 -0.03703 C 0.64049 -0.03587 0.64153 -0.03402 0.64283 -0.0331 C 0.64505 -0.03125 0.64739 -0.03032 0.64974 -0.02893 C 0.65091 -0.02824 0.65195 -0.02731 0.65312 -0.02685 C 0.65937 -0.02476 0.66562 -0.02337 0.67161 -0.0206 C 0.67474 -0.01921 0.67786 -0.01828 0.68086 -0.01666 C 0.69804 -0.00694 0.6832 -0.01296 0.69583 -0.00833 L 0.76054 -0.01041 C 0.76211 -0.01064 0.76354 -0.01226 0.7651 -0.0125 C 0.77239 -0.01365 0.77968 -0.01388 0.78698 -0.01458 C 0.78932 -0.01527 0.79166 -0.01574 0.79401 -0.01666 C 0.79544 -0.01712 0.797 -0.01828 0.79856 -0.01875 C 0.80234 -0.01967 0.80625 -0.0199 0.81015 -0.0206 C 0.82591 -0.03009 0.81237 -0.02268 0.85286 -0.02268 " pathEditMode="relative" rAng="0" ptsTypes="AAAAAAAAAAAAAAAAAAAAAAAAAAAAAAAAAAAAAAAAAAAAAAAAAAAAAAAAAAAAAAAAAAAAAAAAAAAAAAAAAAAAAAAAAAAAAAAAAAAAAAAAAAAAAAAAAAAAAAAAAAAAAAAAAAAAAAAAAAAAAAAAAAAAAAAAAAAAAAAAAAA">
                                      <p:cBhvr>
                                        <p:cTn id="8" dur="9000" fill="hold"/>
                                        <p:tgtEl>
                                          <p:spTgt spid="8"/>
                                        </p:tgtEl>
                                        <p:attrNameLst>
                                          <p:attrName>ppt_x</p:attrName>
                                          <p:attrName>ppt_y</p:attrName>
                                        </p:attrNameLst>
                                      </p:cBhvr>
                                      <p:rCtr x="40039" y="-22546"/>
                                    </p:animMotion>
                                  </p:childTnLst>
                                </p:cTn>
                              </p:par>
                              <p:par>
                                <p:cTn id="9" presetID="0" presetClass="path" presetSubtype="0" accel="50000" decel="50000" fill="hold" grpId="0" nodeType="withEffect">
                                  <p:stCondLst>
                                    <p:cond delay="0"/>
                                  </p:stCondLst>
                                  <p:childTnLst>
                                    <p:animMotion origin="layout" path="M 0.00091 -0.07338 L 0.00091 -0.07268 C 0.00391 -0.07546 0.00677 -0.07662 0.0099 -0.07939 C 0.02214 -0.08912 0.00508 -0.07847 0.0168 -0.08541 C 0.01797 -0.08726 0.01927 -0.08912 0.02031 -0.09189 C 0.02122 -0.09375 0.02214 -0.09583 0.02279 -0.09768 C 0.02344 -0.10046 0.02435 -0.10347 0.025 -0.10625 C 0.02591 -0.11018 0.0263 -0.11412 0.02721 -0.11805 C 0.02773 -0.12013 0.02786 -0.12268 0.02839 -0.12476 C 0.02878 -0.12662 0.02917 -0.1287 0.02969 -0.13055 C 0.03008 -0.1324 0.03034 -0.13449 0.0306 -0.13657 C 0.03164 -0.14004 0.03255 -0.14328 0.0332 -0.14699 C 0.03385 -0.15208 0.0332 -0.15949 0.03516 -0.16342 C 0.03607 -0.16458 0.03698 -0.1662 0.03763 -0.16736 C 0.03854 -0.16921 0.0388 -0.17199 0.0401 -0.17384 C 0.04544 -0.18194 0.04714 -0.18194 0.05378 -0.18588 C 0.05495 -0.18657 0.05599 -0.1875 0.05742 -0.18773 C 0.06029 -0.18842 0.06341 -0.18935 0.06654 -0.19027 C 0.06758 -0.18935 0.06914 -0.18958 0.06979 -0.18773 C 0.07109 -0.18564 0.0707 -0.18263 0.07109 -0.17986 C 0.07161 -0.17592 0.07161 -0.17129 0.07227 -0.16736 C 0.07266 -0.16342 0.07474 -0.15555 0.07474 -0.15486 C 0.07539 -0.13078 0.07539 -0.12268 0.07695 -0.10162 C 0.07734 -0.09768 0.0776 -0.09375 0.07799 -0.08981 C 0.07826 -0.08634 0.07982 -0.07939 0.08151 -0.07731 C 0.08333 -0.07546 0.09023 -0.07245 0.09284 -0.07152 C 0.10326 -0.05902 0.09883 -0.06296 0.12305 -0.06898 C 0.125 -0.06967 0.12617 -0.07338 0.12747 -0.07546 C 0.12943 -0.08217 0.13138 -0.08796 0.13229 -0.09583 C 0.13281 -0.09953 0.13294 -0.1037 0.13346 -0.10833 C 0.13359 -0.11018 0.13437 -0.11203 0.13451 -0.11412 C 0.13763 -0.1324 0.13411 -0.11412 0.13698 -0.12847 C 0.13724 -0.13333 0.13763 -0.13819 0.13789 -0.14305 C 0.13828 -0.14606 0.13893 -0.14976 0.13919 -0.15301 C 0.13945 -0.15694 0.13984 -0.16134 0.14036 -0.16527 C 0.14076 -0.17407 0.14076 -0.18356 0.14141 -0.19236 C 0.14167 -0.19421 0.14258 -0.19629 0.14258 -0.19814 C 0.14674 -0.27546 0.14076 -0.20393 0.14609 -0.26388 C 0.14648 -0.27939 0.14674 -0.2956 0.1474 -0.31111 C 0.1474 -0.31597 0.1487 -0.32662 0.14961 -0.33148 C 0.15026 -0.33541 0.15117 -0.33935 0.15182 -0.34398 C 0.15273 -0.35 0.15247 -0.3537 0.15534 -0.35787 C 0.15807 -0.36319 0.15977 -0.36226 0.16341 -0.36435 C 0.16471 -0.36527 0.16576 -0.36551 0.16667 -0.3662 C 0.17708 -0.36551 0.1875 -0.3662 0.19792 -0.36435 C 0.20039 -0.36365 0.20482 -0.36041 0.20482 -0.35972 C 0.20573 -0.35856 0.20677 -0.35763 0.20729 -0.35648 C 0.20794 -0.3537 0.20924 -0.34328 0.20951 -0.34213 C 0.21042 -0.3375 0.21107 -0.33333 0.21198 -0.32939 C 0.21237 -0.3162 0.21237 -0.30347 0.21302 -0.29074 C 0.21328 -0.28796 0.21393 -0.28495 0.21432 -0.28217 C 0.21458 -0.27662 0.21458 -0.27152 0.21523 -0.26574 C 0.21549 -0.26388 0.21615 -0.2618 0.21654 -0.25995 C 0.2168 -0.25625 0.21719 -0.25324 0.21745 -0.2493 C 0.21836 -0.24166 0.2194 -0.23287 0.21992 -0.22523 C 0.22057 -0.21666 0.22057 -0.20879 0.22122 -0.20023 C 0.22148 -0.19444 0.22253 -0.19143 0.22344 -0.18588 C 0.2237 -0.18356 0.2237 -0.18009 0.22474 -0.17777 C 0.22539 -0.175 0.22695 -0.17407 0.22786 -0.17199 C 0.22969 -0.16805 0.2306 -0.1625 0.23255 -0.15949 C 0.2332 -0.15763 0.23411 -0.15648 0.23477 -0.15555 C 0.24336 -0.13726 0.23229 -0.15787 0.24427 -0.13657 C 0.24492 -0.13541 0.24557 -0.13426 0.24648 -0.1324 C 0.24714 -0.13148 0.24779 -0.12939 0.2487 -0.12847 C 0.25378 -0.12569 0.25117 -0.12685 0.2569 -0.12476 C 0.2569 -0.12453 0.2707 -0.12106 0.27292 -0.13055 C 0.27422 -0.13564 0.27422 -0.14143 0.27513 -0.14699 C 0.27904 -0.16736 0.27331 -0.13541 0.2776 -0.16134 C 0.27839 -0.16527 0.27995 -0.17384 0.27995 -0.17314 C 0.28047 -0.18263 0.28047 -0.19143 0.28112 -0.20023 C 0.28151 -0.20486 0.28307 -0.2081 0.28333 -0.2125 C 0.28659 -0.24652 0.28177 -0.2243 0.28685 -0.25995 C 0.28724 -0.26273 0.2875 -0.26504 0.28802 -0.26782 C 0.28841 -0.27152 0.28841 -0.27476 0.28932 -0.27824 C 0.28971 -0.28032 0.29089 -0.28125 0.29154 -0.28217 C 0.29193 -0.28888 0.29193 -0.29583 0.29258 -0.30254 C 0.2931 -0.30717 0.29414 -0.31111 0.29479 -0.31504 C 0.29531 -0.31713 0.2957 -0.31898 0.29622 -0.32106 C 0.29635 -0.32662 0.29635 -0.3324 0.29727 -0.3375 C 0.29779 -0.34097 0.29909 -0.34421 0.29948 -0.34791 C 0.30078 -0.35578 0.30104 -0.36435 0.30169 -0.37291 C 0.30234 -0.37592 0.30234 -0.37963 0.30299 -0.38263 C 0.30326 -0.38472 0.30391 -0.38657 0.30417 -0.38865 C 0.30456 -0.39328 0.30482 -0.39722 0.30521 -0.40092 C 0.30547 -0.40324 0.30612 -0.40509 0.30664 -0.40763 C 0.30729 -0.4125 0.30729 -0.41759 0.3099 -0.42152 C 0.31172 -0.4243 0.31562 -0.42615 0.31784 -0.42801 C 0.31966 -0.43078 0.32057 -0.43472 0.32253 -0.43588 C 0.32474 -0.43796 0.32747 -0.43981 0.32943 -0.44259 C 0.33073 -0.44351 0.33164 -0.44537 0.33294 -0.44629 C 0.33451 -0.44745 0.33607 -0.44745 0.33763 -0.44838 C 0.34115 -0.45416 0.34115 -0.45694 0.34805 -0.45023 C 0.34896 -0.4493 0.3487 -0.44629 0.34935 -0.44444 C 0.34961 -0.44259 0.35052 -0.44143 0.35156 -0.44051 C 0.35221 -0.43588 0.35273 -0.43194 0.35378 -0.42801 C 0.35651 -0.41828 0.35599 -0.41967 0.35846 -0.40972 C 0.36042 -0.4 0.35872 -0.40578 0.36068 -0.39513 C 0.36133 -0.3912 0.36224 -0.38657 0.36289 -0.38263 C 0.36341 -0.38078 0.3638 -0.3787 0.36419 -0.37685 C 0.36484 -0.37106 0.36576 -0.36551 0.36641 -0.36041 C 0.36641 -0.35972 0.36888 -0.34398 0.36888 -0.34398 C 0.36953 -0.33703 0.37018 -0.33032 0.37109 -0.32361 C 0.37135 -0.28703 0.37161 -0.25115 0.37227 -0.21458 C 0.37266 -0.17592 0.37201 -0.18564 0.37448 -0.16342 C 0.37487 -0.15578 0.37526 -0.14814 0.37578 -0.1412 C 0.37669 -0.11689 0.37552 -0.11713 0.37799 -0.10162 C 0.37839 -0.09953 0.37865 -0.09768 0.3793 -0.09583 C 0.37995 -0.09375 0.3806 -0.09189 0.38151 -0.08981 C 0.38177 -0.08703 0.38177 -0.08402 0.38242 -0.08125 C 0.38346 -0.07824 0.3849 -0.07569 0.3862 -0.07338 C 0.38997 -0.06296 0.38646 -0.0706 0.39167 -0.06088 C 0.4026 -0.0618 0.41341 -0.06088 0.42409 -0.06296 C 0.42565 -0.06296 0.42656 -0.06574 0.4276 -0.06689 C 0.42852 -0.06782 0.42982 -0.06875 0.43125 -0.06898 C 0.43672 -0.07916 0.42982 -0.06666 0.43581 -0.07939 C 0.43646 -0.08055 0.43737 -0.08217 0.43802 -0.08333 C 0.43958 -0.08726 0.44245 -0.09583 0.44245 -0.09583 C 0.44388 -0.10162 0.44492 -0.10833 0.44622 -0.11412 C 0.44648 -0.1162 0.44687 -0.11828 0.44714 -0.12013 C 0.44779 -0.17013 0.44779 -0.22037 0.44844 -0.2699 C 0.44844 -0.28055 0.44987 -0.28125 0.45065 -0.29074 C 0.45156 -0.29976 0.45221 -0.30949 0.45286 -0.31898 C 0.45443 -0.34097 0.45365 -0.33148 0.45534 -0.34791 C 0.4556 -0.35648 0.45599 -0.36435 0.45664 -0.37291 C 0.45664 -0.37592 0.45716 -0.37963 0.45755 -0.38263 C 0.4582 -0.3875 0.45846 -0.39236 0.45885 -0.39722 C 0.46029 -0.41736 0.45846 -0.4081 0.46224 -0.42152 C 0.46354 -0.43287 0.46289 -0.43101 0.46576 -0.44051 C 0.46641 -0.44259 0.46706 -0.44467 0.46797 -0.44629 C 0.46888 -0.44745 0.47018 -0.44745 0.47148 -0.44838 C 0.47305 -0.4493 0.47461 -0.45115 0.47617 -0.45231 C 0.47708 -0.45347 0.47826 -0.45601 0.47956 -0.45694 C 0.48268 -0.45787 0.48568 -0.45787 0.4888 -0.45833 C 0.48997 -0.45787 0.49154 -0.45787 0.49219 -0.45694 C 0.49323 -0.45509 0.49284 -0.45231 0.49349 -0.45023 C 0.49766 -0.43287 0.49414 -0.45023 0.49687 -0.43588 C 0.49727 -0.43078 0.49727 -0.42523 0.49792 -0.41944 C 0.49818 -0.41736 0.49909 -0.41551 0.49909 -0.41342 C 0.50065 -0.4 0.5026 -0.37291 0.5026 -0.37222 C 0.50299 -0.34097 0.50326 -0.30949 0.50391 -0.27824 C 0.50391 -0.2618 0.5043 -0.24537 0.50482 -0.22893 C 0.50521 -0.21944 0.50638 -0.20972 0.50703 -0.20023 C 0.50885 -0.18263 0.50742 -0.19074 0.50951 -0.17986 C 0.51172 -0.15763 0.50951 -0.17523 0.51185 -0.16134 C 0.51237 -0.15856 0.51237 -0.15555 0.51302 -0.15301 C 0.51432 -0.14699 0.52057 -0.13726 0.52227 -0.13449 C 0.54141 -0.10625 0.52969 -0.12176 0.5418 -0.10833 C 0.54687 -0.10254 0.54336 -0.10532 0.5487 -0.10162 C 0.54961 -0.10046 0.55026 -0.09861 0.55117 -0.09768 C 0.55247 -0.09606 0.55807 -0.09467 0.55911 -0.09375 C 0.58281 -0.07939 0.53763 -0.10347 0.57526 -0.08541 C 0.57708 -0.08449 0.59818 -0.07338 0.60417 -0.07152 C 0.60768 -0.0699 0.6112 -0.0699 0.61458 -0.06898 C 0.6181 -0.06782 0.62161 -0.06666 0.62474 -0.06481 C 0.62786 -0.06388 0.63112 -0.06111 0.63411 -0.06088 C 0.65599 -0.05833 0.67812 -0.0581 0.69987 -0.05648 C 0.7099 -0.05717 0.71992 -0.0574 0.72982 -0.05902 C 0.73112 -0.05902 0.73229 -0.06088 0.73333 -0.06088 C 0.76029 -0.06088 0.78841 -0.41574 0.81549 -0.41574 " pathEditMode="relative" rAng="0" ptsTypes="AAAAAAAAAAAAAAAAAAAAAAAAAAAAAAAAAAAAAAAAAAAAAAAAAAAAAAAAAAAAAAAAAAAAAAAAAAAAAAAAAAAAAAAAAAAAAAAAAAAAAAAAAAAAAAAAAAAAAAAAAAAAAAAAAAAAAAAAAAAAAAAAAAAAAAAAAAAAAAA">
                                      <p:cBhvr>
                                        <p:cTn id="10" dur="9000" fill="hold"/>
                                        <p:tgtEl>
                                          <p:spTgt spid="4"/>
                                        </p:tgtEl>
                                        <p:attrNameLst>
                                          <p:attrName>ppt_x</p:attrName>
                                          <p:attrName>ppt_y</p:attrName>
                                        </p:attrNameLst>
                                      </p:cBhvr>
                                      <p:rCtr x="40729" y="-18403"/>
                                    </p:animMotion>
                                  </p:childTnLst>
                                </p:cTn>
                              </p:par>
                              <p:par>
                                <p:cTn id="11" presetID="42" presetClass="path" presetSubtype="0" accel="50000" decel="50000" fill="hold" nodeType="withEffect">
                                  <p:stCondLst>
                                    <p:cond delay="8750"/>
                                  </p:stCondLst>
                                  <p:childTnLst>
                                    <p:animMotion origin="layout" path="M -2.5E-6 -3.7037E-6 L 0.00157 0.61204 " pathEditMode="relative" rAng="0" ptsTypes="AA">
                                      <p:cBhvr>
                                        <p:cTn id="12" dur="1500" fill="hold"/>
                                        <p:tgtEl>
                                          <p:spTgt spid="9"/>
                                        </p:tgtEl>
                                        <p:attrNameLst>
                                          <p:attrName>ppt_x</p:attrName>
                                          <p:attrName>ppt_y</p:attrName>
                                        </p:attrNameLst>
                                      </p:cBhvr>
                                      <p:rCtr x="78" y="30602"/>
                                    </p:animMotion>
                                  </p:childTnLst>
                                </p:cTn>
                              </p:par>
                              <p:par>
                                <p:cTn id="13" presetID="1" presetClass="mediacall" presetSubtype="0" fill="hold" nodeType="withEffect">
                                  <p:stCondLst>
                                    <p:cond delay="8750"/>
                                  </p:stCondLst>
                                  <p:childTnLst>
                                    <p:cmd type="call" cmd="playFrom(0.0)">
                                      <p:cBhvr>
                                        <p:cTn id="14" dur="1534"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5" fill="hold" display="0">
                  <p:stCondLst>
                    <p:cond delay="indefinite"/>
                  </p:stCondLst>
                  <p:endCondLst>
                    <p:cond evt="onStopAudio" delay="0">
                      <p:tgtEl>
                        <p:sldTgt/>
                      </p:tgtEl>
                    </p:cond>
                  </p:endCondLst>
                </p:cTn>
                <p:tgtEl>
                  <p:spTgt spid="13"/>
                </p:tgtEl>
              </p:cMediaNode>
            </p:audio>
            <p:audio>
              <p:cMediaNode vol="80000" showWhenStopped="0">
                <p:cTn id="16" fill="hold" display="0">
                  <p:stCondLst>
                    <p:cond delay="indefinite"/>
                  </p:stCondLst>
                  <p:endCondLst>
                    <p:cond evt="onStopAudio" delay="0">
                      <p:tgtEl>
                        <p:sldTgt/>
                      </p:tgtEl>
                    </p:cond>
                  </p:endCondLst>
                </p:cTn>
                <p:tgtEl>
                  <p:spTgt spid="15"/>
                </p:tgtEl>
              </p:cMediaNode>
            </p:audio>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Bernard MT Condensed" panose="02050806060905020404" pitchFamily="18" charset="0"/>
              </a:rPr>
              <a:t>Multimedia In a Nutshell</a:t>
            </a:r>
          </a:p>
        </p:txBody>
      </p:sp>
      <p:sp>
        <p:nvSpPr>
          <p:cNvPr id="3" name="Content Placeholder 2"/>
          <p:cNvSpPr>
            <a:spLocks noGrp="1"/>
          </p:cNvSpPr>
          <p:nvPr>
            <p:ph idx="1"/>
          </p:nvPr>
        </p:nvSpPr>
        <p:spPr/>
        <p:txBody>
          <a:bodyPr>
            <a:normAutofit/>
          </a:bodyPr>
          <a:lstStyle/>
          <a:p>
            <a:r>
              <a:rPr lang="en-US" dirty="0">
                <a:hlinkClick r:id="rId2" action="ppaction://hlinksldjump"/>
              </a:rPr>
              <a:t>Text</a:t>
            </a:r>
            <a:endParaRPr lang="en-US" dirty="0"/>
          </a:p>
          <a:p>
            <a:pPr marL="0" indent="0">
              <a:buNone/>
            </a:pPr>
            <a:endParaRPr lang="en-US" dirty="0"/>
          </a:p>
          <a:p>
            <a:r>
              <a:rPr lang="en-US" dirty="0">
                <a:hlinkClick r:id="rId3" action="ppaction://hlinksldjump"/>
              </a:rPr>
              <a:t>Images</a:t>
            </a:r>
            <a:endParaRPr lang="en-US" dirty="0"/>
          </a:p>
          <a:p>
            <a:endParaRPr lang="en-US" dirty="0"/>
          </a:p>
          <a:p>
            <a:r>
              <a:rPr lang="en-US" dirty="0">
                <a:hlinkClick r:id="rId4" action="ppaction://hlinksldjump"/>
              </a:rPr>
              <a:t>Sound</a:t>
            </a:r>
            <a:endParaRPr lang="en-US" dirty="0"/>
          </a:p>
          <a:p>
            <a:endParaRPr lang="en-US" dirty="0"/>
          </a:p>
          <a:p>
            <a:r>
              <a:rPr lang="en-US" dirty="0">
                <a:hlinkClick r:id="rId5" action="ppaction://hlinksldjump"/>
              </a:rPr>
              <a:t>Animation</a:t>
            </a:r>
            <a:endParaRPr lang="en-US" dirty="0"/>
          </a:p>
          <a:p>
            <a:endParaRPr lang="en-US" dirty="0"/>
          </a:p>
          <a:p>
            <a:r>
              <a:rPr lang="en-US" dirty="0">
                <a:hlinkClick r:id="rId6" action="ppaction://hlinksldjump"/>
              </a:rPr>
              <a:t>Video</a:t>
            </a:r>
            <a:endParaRPr lang="en-US" dirty="0"/>
          </a:p>
        </p:txBody>
      </p:sp>
      <p:sp>
        <p:nvSpPr>
          <p:cNvPr id="7" name="TextBox 6"/>
          <p:cNvSpPr txBox="1"/>
          <p:nvPr/>
        </p:nvSpPr>
        <p:spPr>
          <a:xfrm>
            <a:off x="7010401" y="1702117"/>
            <a:ext cx="3703258" cy="492443"/>
          </a:xfrm>
          <a:prstGeom prst="rect">
            <a:avLst/>
          </a:prstGeom>
          <a:noFill/>
        </p:spPr>
        <p:txBody>
          <a:bodyPr wrap="none" rtlCol="0">
            <a:spAutoFit/>
          </a:bodyPr>
          <a:lstStyle/>
          <a:p>
            <a:r>
              <a:rPr lang="en-US" sz="2600" dirty="0">
                <a:latin typeface="Monotype Corsiva" panose="03010101010201010101" pitchFamily="66" charset="0"/>
                <a:hlinkClick r:id="rId7" action="ppaction://hlinksldjump"/>
              </a:rPr>
              <a:t>And the Five Building Blocks</a:t>
            </a:r>
            <a:endParaRPr lang="en-US" sz="2600" dirty="0">
              <a:latin typeface="Monotype Corsiva" panose="03010101010201010101" pitchFamily="66" charset="0"/>
            </a:endParaRPr>
          </a:p>
        </p:txBody>
      </p:sp>
    </p:spTree>
    <p:extLst>
      <p:ext uri="{BB962C8B-B14F-4D97-AF65-F5344CB8AC3E}">
        <p14:creationId xmlns:p14="http://schemas.microsoft.com/office/powerpoint/2010/main" val="208115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ppt_x</p:attrName>
                                        </p:attrNameLst>
                                      </p:cBhvr>
                                      <p:tavLst>
                                        <p:tav tm="0">
                                          <p:val>
                                            <p:strVal val="#ppt_x"/>
                                          </p:val>
                                        </p:tav>
                                        <p:tav tm="100000">
                                          <p:val>
                                            <p:strVal val="#ppt_x"/>
                                          </p:val>
                                        </p:tav>
                                      </p:tavLst>
                                    </p:anim>
                                    <p:anim calcmode="lin" valueType="num">
                                      <p:cBhvr>
                                        <p:cTn id="9" dur="2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145995"/>
            <a:ext cx="8610600" cy="1293028"/>
          </a:xfrm>
        </p:spPr>
        <p:txBody>
          <a:bodyPr/>
          <a:lstStyle/>
          <a:p>
            <a:r>
              <a:rPr lang="en-US" dirty="0"/>
              <a:t>Video</a:t>
            </a:r>
          </a:p>
        </p:txBody>
      </p:sp>
      <p:sp>
        <p:nvSpPr>
          <p:cNvPr id="3" name="Content Placeholder 2"/>
          <p:cNvSpPr>
            <a:spLocks noGrp="1"/>
          </p:cNvSpPr>
          <p:nvPr>
            <p:ph idx="1"/>
          </p:nvPr>
        </p:nvSpPr>
        <p:spPr>
          <a:xfrm>
            <a:off x="685800" y="1439023"/>
            <a:ext cx="10820400" cy="4024125"/>
          </a:xfrm>
        </p:spPr>
        <p:txBody>
          <a:bodyPr/>
          <a:lstStyle/>
          <a:p>
            <a:r>
              <a:rPr lang="en-US" dirty="0"/>
              <a:t>The most dominant and prevailing building block of multimedia and its design! Evolving from a still, black and white picture, videos have taken their place in almost every multimedia environment</a:t>
            </a:r>
          </a:p>
          <a:p>
            <a:r>
              <a:rPr lang="en-US" dirty="0"/>
              <a:t>Thought should be considered when inserting a video, as audio output can easily replace and be just as effective as the information within a video, but with a massively reduced file size</a:t>
            </a:r>
          </a:p>
          <a:p>
            <a:r>
              <a:rPr lang="en-US" dirty="0"/>
              <a:t>Programs such as Windows Movie Maker, GoPro Studio, Final Cut Pro, Corel, and Adobe Premiere are all exceptional utilities to help edit and create videos</a:t>
            </a:r>
          </a:p>
          <a:p>
            <a:endParaRPr lang="en-US" dirty="0"/>
          </a:p>
        </p:txBody>
      </p:sp>
      <p:sp>
        <p:nvSpPr>
          <p:cNvPr id="7" name="Arrow: Chevron 6">
            <a:hlinkClick r:id="" action="ppaction://hlinkshowjump?jump=previousslide"/>
          </p:cNvPr>
          <p:cNvSpPr/>
          <p:nvPr/>
        </p:nvSpPr>
        <p:spPr>
          <a:xfrm rot="10800000">
            <a:off x="4853354" y="6123130"/>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8" name="Flowchart: Connector 7">
            <a:hlinkClick r:id="rId2" action="ppaction://hlinksldjump"/>
          </p:cNvPr>
          <p:cNvSpPr/>
          <p:nvPr/>
        </p:nvSpPr>
        <p:spPr>
          <a:xfrm>
            <a:off x="5734931" y="6123129"/>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9" name="Arrow: Chevron 8">
            <a:hlinkClick r:id="" action="ppaction://hlinkshowjump?jump=nextslide"/>
          </p:cNvPr>
          <p:cNvSpPr/>
          <p:nvPr/>
        </p:nvSpPr>
        <p:spPr>
          <a:xfrm>
            <a:off x="6672777" y="6123130"/>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832897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0"/>
            <a:ext cx="8610600" cy="1293028"/>
          </a:xfrm>
        </p:spPr>
        <p:txBody>
          <a:bodyPr/>
          <a:lstStyle/>
          <a:p>
            <a:r>
              <a:rPr lang="en-US" dirty="0"/>
              <a:t>Continued…</a:t>
            </a:r>
          </a:p>
        </p:txBody>
      </p:sp>
      <p:sp>
        <p:nvSpPr>
          <p:cNvPr id="3" name="Content Placeholder 2"/>
          <p:cNvSpPr>
            <a:spLocks noGrp="1"/>
          </p:cNvSpPr>
          <p:nvPr>
            <p:ph idx="1"/>
          </p:nvPr>
        </p:nvSpPr>
        <p:spPr>
          <a:xfrm>
            <a:off x="685800" y="1293028"/>
            <a:ext cx="10820400" cy="2096086"/>
          </a:xfrm>
        </p:spPr>
        <p:txBody>
          <a:bodyPr/>
          <a:lstStyle/>
          <a:p>
            <a:pPr algn="ctr"/>
            <a:r>
              <a:rPr lang="en-US" dirty="0"/>
              <a:t>Another obstacle when designing multimedia is the ability to compress a video to it’s smallest size, without sacrificing any quality. This goes for all forms of media with technology, but is extremely prevalent with videos. Without proper compression, parts of the video can be lost or seem to be ‘</a:t>
            </a:r>
            <a:r>
              <a:rPr lang="en-US" dirty="0" err="1"/>
              <a:t>laggy</a:t>
            </a:r>
            <a:r>
              <a:rPr lang="en-US" dirty="0"/>
              <a:t>’</a:t>
            </a:r>
          </a:p>
          <a:p>
            <a:pPr algn="ctr"/>
            <a:r>
              <a:rPr lang="en-US" dirty="0"/>
              <a:t>With the ability of editing and compression, we are able to create a short film from a 30:00 minute video clip</a:t>
            </a:r>
          </a:p>
        </p:txBody>
      </p:sp>
      <p:pic>
        <p:nvPicPr>
          <p:cNvPr id="5" name="kAHxqwxRExI"/>
          <p:cNvPicPr>
            <a:picLocks noRot="1" noChangeAspect="1"/>
          </p:cNvPicPr>
          <p:nvPr>
            <a:videoFile r:link="rId1"/>
          </p:nvPr>
        </p:nvPicPr>
        <p:blipFill>
          <a:blip r:embed="rId3"/>
          <a:stretch>
            <a:fillRect/>
          </a:stretch>
        </p:blipFill>
        <p:spPr>
          <a:xfrm>
            <a:off x="3810000" y="3306027"/>
            <a:ext cx="4572000" cy="2571750"/>
          </a:xfrm>
          <a:prstGeom prst="rect">
            <a:avLst/>
          </a:prstGeom>
        </p:spPr>
      </p:pic>
      <p:sp>
        <p:nvSpPr>
          <p:cNvPr id="6" name="Arrow: Chevron 5">
            <a:hlinkClick r:id="" action="ppaction://hlinkshowjump?jump=previousslide"/>
          </p:cNvPr>
          <p:cNvSpPr/>
          <p:nvPr/>
        </p:nvSpPr>
        <p:spPr>
          <a:xfrm rot="10800000">
            <a:off x="4867422" y="6098345"/>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7" name="Flowchart: Connector 6">
            <a:hlinkClick r:id="rId4" action="ppaction://hlinksldjump"/>
          </p:cNvPr>
          <p:cNvSpPr/>
          <p:nvPr/>
        </p:nvSpPr>
        <p:spPr>
          <a:xfrm>
            <a:off x="5748999" y="6098344"/>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8" name="Arrow: Chevron 7">
            <a:hlinkClick r:id="" action="ppaction://hlinkshowjump?jump=nextslide"/>
          </p:cNvPr>
          <p:cNvSpPr/>
          <p:nvPr/>
        </p:nvSpPr>
        <p:spPr>
          <a:xfrm>
            <a:off x="6686845" y="6098345"/>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630017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Just a little more…</a:t>
            </a:r>
          </a:p>
        </p:txBody>
      </p:sp>
      <p:sp>
        <p:nvSpPr>
          <p:cNvPr id="3" name="Content Placeholder 2"/>
          <p:cNvSpPr>
            <a:spLocks noGrp="1"/>
          </p:cNvSpPr>
          <p:nvPr>
            <p:ph idx="1"/>
          </p:nvPr>
        </p:nvSpPr>
        <p:spPr/>
        <p:txBody>
          <a:bodyPr/>
          <a:lstStyle/>
          <a:p>
            <a:r>
              <a:rPr lang="en-US" dirty="0"/>
              <a:t>With pictures and videos in mind, it is important to remember compression and decompression (also known as </a:t>
            </a:r>
            <a:r>
              <a:rPr lang="en-US" i="1" dirty="0"/>
              <a:t>codec</a:t>
            </a:r>
            <a:r>
              <a:rPr lang="en-US" dirty="0"/>
              <a:t>)</a:t>
            </a:r>
          </a:p>
          <a:p>
            <a:r>
              <a:rPr lang="en-US" dirty="0"/>
              <a:t>Done by using mathematical formulas, the compression software scans the file for repeating data and then replaces these repeating patterns with smaller pieces of data, or code, that take up less room. Decompression works the same way, except in reverse. Doing so results in a drastically reduced file size</a:t>
            </a:r>
          </a:p>
          <a:p>
            <a:r>
              <a:rPr lang="en-US" dirty="0"/>
              <a:t>File types that are generated from compressed files are: .zip, .tar, and .sit</a:t>
            </a:r>
          </a:p>
          <a:p>
            <a:r>
              <a:rPr lang="en-US" dirty="0"/>
              <a:t>Identifying these extensions are important because it identifies the format of files that were compressed (.zip = Windows, .tar = Unix/Linux, .sit = Mac)</a:t>
            </a:r>
          </a:p>
          <a:p>
            <a:endParaRPr lang="en-US" dirty="0"/>
          </a:p>
        </p:txBody>
      </p:sp>
      <p:sp>
        <p:nvSpPr>
          <p:cNvPr id="4" name="Arrow: Chevron 3">
            <a:hlinkClick r:id="" action="ppaction://hlinkshowjump?jump=previousslide"/>
          </p:cNvPr>
          <p:cNvSpPr/>
          <p:nvPr/>
        </p:nvSpPr>
        <p:spPr>
          <a:xfrm rot="10800000">
            <a:off x="4881490" y="6039321"/>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5" name="Flowchart: Connector 4">
            <a:hlinkClick r:id="rId2" action="ppaction://hlinksldjump"/>
          </p:cNvPr>
          <p:cNvSpPr/>
          <p:nvPr/>
        </p:nvSpPr>
        <p:spPr>
          <a:xfrm>
            <a:off x="5763067" y="6039320"/>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6" name="Arrow: Chevron 5">
            <a:hlinkClick r:id="" action="ppaction://hlinkshowjump?jump=nextslide"/>
          </p:cNvPr>
          <p:cNvSpPr/>
          <p:nvPr/>
        </p:nvSpPr>
        <p:spPr>
          <a:xfrm>
            <a:off x="6700913" y="6051020"/>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059815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0936" y="1132076"/>
            <a:ext cx="2833141" cy="707886"/>
          </a:xfrm>
          <a:prstGeom prst="rect">
            <a:avLst/>
          </a:prstGeom>
          <a:noFill/>
        </p:spPr>
        <p:txBody>
          <a:bodyPr wrap="square" rtlCol="0">
            <a:spAutoFit/>
          </a:bodyPr>
          <a:lstStyle/>
          <a:p>
            <a:r>
              <a:rPr lang="en-US" sz="4000" dirty="0"/>
              <a:t>Lossless</a:t>
            </a:r>
          </a:p>
        </p:txBody>
      </p:sp>
      <p:sp>
        <p:nvSpPr>
          <p:cNvPr id="5" name="TextBox 4"/>
          <p:cNvSpPr txBox="1"/>
          <p:nvPr/>
        </p:nvSpPr>
        <p:spPr>
          <a:xfrm>
            <a:off x="8439424" y="1132076"/>
            <a:ext cx="1566855" cy="707886"/>
          </a:xfrm>
          <a:prstGeom prst="rect">
            <a:avLst/>
          </a:prstGeom>
          <a:noFill/>
        </p:spPr>
        <p:txBody>
          <a:bodyPr wrap="square" rtlCol="0">
            <a:spAutoFit/>
          </a:bodyPr>
          <a:lstStyle/>
          <a:p>
            <a:r>
              <a:rPr lang="en-US" sz="4000" dirty="0" err="1"/>
              <a:t>Lossy</a:t>
            </a:r>
            <a:endParaRPr lang="en-US" sz="4000" dirty="0"/>
          </a:p>
        </p:txBody>
      </p:sp>
      <p:sp>
        <p:nvSpPr>
          <p:cNvPr id="6" name="TextBox 5"/>
          <p:cNvSpPr txBox="1"/>
          <p:nvPr/>
        </p:nvSpPr>
        <p:spPr>
          <a:xfrm>
            <a:off x="975134" y="1839962"/>
            <a:ext cx="3147935" cy="2308324"/>
          </a:xfrm>
          <a:prstGeom prst="rect">
            <a:avLst/>
          </a:prstGeom>
          <a:noFill/>
        </p:spPr>
        <p:txBody>
          <a:bodyPr wrap="square" rtlCol="0">
            <a:spAutoFit/>
          </a:bodyPr>
          <a:lstStyle/>
          <a:p>
            <a:pPr algn="ctr"/>
            <a:r>
              <a:rPr lang="en-US" dirty="0"/>
              <a:t>Lossless compression uses compression techniques so that NO data is lost. Zip  files and .Wav formats most commonly</a:t>
            </a:r>
            <a:br>
              <a:rPr lang="en-US" dirty="0"/>
            </a:br>
            <a:r>
              <a:rPr lang="en-US" dirty="0"/>
              <a:t>use lossless compression and achieve about half of it’s file size. </a:t>
            </a:r>
          </a:p>
        </p:txBody>
      </p:sp>
      <p:sp>
        <p:nvSpPr>
          <p:cNvPr id="7" name="TextBox 6"/>
          <p:cNvSpPr txBox="1"/>
          <p:nvPr/>
        </p:nvSpPr>
        <p:spPr>
          <a:xfrm>
            <a:off x="6578338" y="1839962"/>
            <a:ext cx="5289028" cy="2031325"/>
          </a:xfrm>
          <a:prstGeom prst="rect">
            <a:avLst/>
          </a:prstGeom>
          <a:noFill/>
        </p:spPr>
        <p:txBody>
          <a:bodyPr wrap="square" rtlCol="0">
            <a:spAutoFit/>
          </a:bodyPr>
          <a:lstStyle/>
          <a:p>
            <a:pPr algn="ctr"/>
            <a:r>
              <a:rPr lang="en-US" dirty="0" err="1"/>
              <a:t>Lossy</a:t>
            </a:r>
            <a:r>
              <a:rPr lang="en-US" dirty="0"/>
              <a:t> compression has the ability</a:t>
            </a:r>
            <a:br>
              <a:rPr lang="en-US" dirty="0"/>
            </a:br>
            <a:r>
              <a:rPr lang="en-US" dirty="0"/>
              <a:t>to reduce file size by up to 80% by removing</a:t>
            </a:r>
            <a:br>
              <a:rPr lang="en-US" dirty="0"/>
            </a:br>
            <a:r>
              <a:rPr lang="en-US" dirty="0"/>
              <a:t>redundant information in a file. Achieving this </a:t>
            </a:r>
            <a:br>
              <a:rPr lang="en-US" dirty="0"/>
            </a:br>
            <a:r>
              <a:rPr lang="en-US" dirty="0"/>
              <a:t>size is only possible by eliminating repeating </a:t>
            </a:r>
            <a:br>
              <a:rPr lang="en-US" dirty="0"/>
            </a:br>
            <a:r>
              <a:rPr lang="en-US" dirty="0"/>
              <a:t>data. Formats such as JPEGs and MP3s use </a:t>
            </a:r>
            <a:br>
              <a:rPr lang="en-US" dirty="0"/>
            </a:br>
            <a:r>
              <a:rPr lang="en-US" dirty="0" err="1"/>
              <a:t>lossy</a:t>
            </a:r>
            <a:r>
              <a:rPr lang="en-US" dirty="0"/>
              <a:t> compression, and the data removed is</a:t>
            </a:r>
            <a:br>
              <a:rPr lang="en-US" dirty="0"/>
            </a:br>
            <a:r>
              <a:rPr lang="en-US" dirty="0"/>
              <a:t>sometimes unnoticeable.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7328" y="4083221"/>
            <a:ext cx="4231170" cy="2543947"/>
          </a:xfrm>
          <a:prstGeom prst="rect">
            <a:avLst/>
          </a:prstGeom>
        </p:spPr>
      </p:pic>
      <p:sp>
        <p:nvSpPr>
          <p:cNvPr id="3" name="Rectangle 2"/>
          <p:cNvSpPr/>
          <p:nvPr/>
        </p:nvSpPr>
        <p:spPr>
          <a:xfrm>
            <a:off x="3627328" y="6608270"/>
            <a:ext cx="4428118" cy="230832"/>
          </a:xfrm>
          <a:prstGeom prst="rect">
            <a:avLst/>
          </a:prstGeom>
        </p:spPr>
        <p:txBody>
          <a:bodyPr wrap="square">
            <a:spAutoFit/>
          </a:bodyPr>
          <a:lstStyle/>
          <a:p>
            <a:r>
              <a:rPr lang="en-US" sz="900" dirty="0"/>
              <a:t>http://www.pcmag.com/encyclopedia/term/46335/lossy-compression</a:t>
            </a:r>
          </a:p>
        </p:txBody>
      </p:sp>
      <p:sp>
        <p:nvSpPr>
          <p:cNvPr id="11" name="Arrow: Chevron 10">
            <a:hlinkClick r:id="" action="ppaction://hlinkshowjump?jump=nextslide"/>
          </p:cNvPr>
          <p:cNvSpPr/>
          <p:nvPr/>
        </p:nvSpPr>
        <p:spPr>
          <a:xfrm>
            <a:off x="11327026" y="6090640"/>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963777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92500" lnSpcReduction="10000"/>
          </a:bodyPr>
          <a:lstStyle/>
          <a:p>
            <a:r>
              <a:rPr lang="en-US" dirty="0"/>
              <a:t>Vaughn, Tay. </a:t>
            </a:r>
            <a:r>
              <a:rPr lang="en-US" i="1" dirty="0">
                <a:latin typeface="Arial"/>
                <a:cs typeface="Arial"/>
              </a:rPr>
              <a:t>Multimedia: Making It Work, Ninth Edition</a:t>
            </a:r>
            <a:r>
              <a:rPr lang="en-US" dirty="0"/>
              <a:t>. USA: </a:t>
            </a:r>
            <a:r>
              <a:rPr lang="en-US" dirty="0" err="1"/>
              <a:t>Cenveo</a:t>
            </a:r>
            <a:r>
              <a:rPr lang="en-US" dirty="0"/>
              <a:t> Publishing Services, 2014. Print</a:t>
            </a:r>
          </a:p>
          <a:p>
            <a:r>
              <a:rPr lang="en-US" dirty="0">
                <a:solidFill>
                  <a:srgbClr val="F86810"/>
                </a:solidFill>
              </a:rPr>
              <a:t>http://unicode.org/standard/WhatIsUnicode.html</a:t>
            </a:r>
          </a:p>
          <a:p>
            <a:r>
              <a:rPr lang="en-US" dirty="0"/>
              <a:t>https://www.prepressure.com/library/file-formats/bitmap-versus-vector</a:t>
            </a:r>
          </a:p>
          <a:p>
            <a:r>
              <a:rPr lang="en-US" dirty="0">
                <a:solidFill>
                  <a:srgbClr val="F86810"/>
                </a:solidFill>
              </a:rPr>
              <a:t>https://www.pinterest.com/brandingideas/vector-vs-raster/</a:t>
            </a:r>
          </a:p>
          <a:p>
            <a:r>
              <a:rPr lang="en-US" dirty="0"/>
              <a:t>http://vector-conversions.com/images/raster-pixels-vs-vectors.jpg</a:t>
            </a:r>
          </a:p>
          <a:p>
            <a:r>
              <a:rPr lang="en-US" dirty="0">
                <a:solidFill>
                  <a:srgbClr val="F86810"/>
                </a:solidFill>
              </a:rPr>
              <a:t>http://www.classicgaming.cc/classics/pac-man/sounds</a:t>
            </a:r>
          </a:p>
          <a:p>
            <a:r>
              <a:rPr lang="en-US" dirty="0"/>
              <a:t>http://pacman.wikia.com/wiki/Vulnerable_Ghost</a:t>
            </a:r>
          </a:p>
          <a:p>
            <a:r>
              <a:rPr lang="en-US" dirty="0">
                <a:solidFill>
                  <a:srgbClr val="F86810"/>
                </a:solidFill>
              </a:rPr>
              <a:t>http://smallbusiness.chron.com/file-compression-decompression-930.html</a:t>
            </a:r>
          </a:p>
          <a:p>
            <a:r>
              <a:rPr lang="en-US" dirty="0"/>
              <a:t>http://www.pcmag.com/encyclopedia/term/46335/lossy-compression</a:t>
            </a:r>
          </a:p>
          <a:p>
            <a:r>
              <a:rPr lang="en-US" dirty="0">
                <a:solidFill>
                  <a:srgbClr val="F86810"/>
                </a:solidFill>
              </a:rPr>
              <a:t>http://www.technodabbler.com/</a:t>
            </a:r>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03680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86810"/>
                </a:solidFill>
                <a:latin typeface="Baskerville Old Face" panose="02020602080505020303" pitchFamily="18" charset="0"/>
              </a:rPr>
              <a:t>Interactive Multimedia</a:t>
            </a:r>
          </a:p>
        </p:txBody>
      </p:sp>
      <p:sp>
        <p:nvSpPr>
          <p:cNvPr id="3" name="Content Placeholder 2"/>
          <p:cNvSpPr>
            <a:spLocks noGrp="1"/>
          </p:cNvSpPr>
          <p:nvPr>
            <p:ph idx="1"/>
          </p:nvPr>
        </p:nvSpPr>
        <p:spPr/>
        <p:txBody>
          <a:bodyPr>
            <a:normAutofit/>
          </a:bodyPr>
          <a:lstStyle/>
          <a:p>
            <a:pPr marL="0" indent="0" algn="ctr">
              <a:buNone/>
            </a:pPr>
            <a:r>
              <a:rPr lang="en-US" sz="2000" dirty="0"/>
              <a:t>Interactive Multimedia is the ability to combine all five building blocks into such a way that a user may recognize and appreciate the many forms of technology and the way in which they can manipulate it’s information</a:t>
            </a:r>
          </a:p>
          <a:p>
            <a:pPr marL="0" indent="0" algn="ctr">
              <a:buNone/>
            </a:pPr>
            <a:endParaRPr lang="en-US" sz="2000" dirty="0"/>
          </a:p>
          <a:p>
            <a:pPr marL="0" indent="0" algn="ctr">
              <a:buNone/>
            </a:pPr>
            <a:r>
              <a:rPr lang="en-US" sz="2000" dirty="0"/>
              <a:t>By combining the different forms of technology, such as video, sound, animation, images, and text, one can create multiple, versatile, forms of media. This interactivity allows the viewer to manipulate their </a:t>
            </a:r>
            <a:r>
              <a:rPr lang="en-US" sz="2000" dirty="0" err="1"/>
              <a:t>exerience</a:t>
            </a:r>
            <a:r>
              <a:rPr lang="en-US" sz="2000" dirty="0"/>
              <a:t>, which ultimately, can be very rewarding</a:t>
            </a:r>
          </a:p>
          <a:p>
            <a:pPr marL="0" indent="0" algn="ctr">
              <a:buNone/>
            </a:pPr>
            <a:endParaRPr lang="en-US" sz="2000" dirty="0"/>
          </a:p>
          <a:p>
            <a:pPr marL="0" indent="0" algn="ctr">
              <a:buNone/>
            </a:pPr>
            <a:r>
              <a:rPr lang="en-US" sz="2000" dirty="0"/>
              <a:t>This combination drives forms of presentations, videos, recordings, online blogs and forums, creates web traffic, and interconnects our world electronically</a:t>
            </a:r>
          </a:p>
        </p:txBody>
      </p:sp>
      <p:sp>
        <p:nvSpPr>
          <p:cNvPr id="4" name="Arrow: Chevron 3">
            <a:hlinkClick r:id="" action="ppaction://hlinkshowjump?jump=previousslide"/>
          </p:cNvPr>
          <p:cNvSpPr/>
          <p:nvPr/>
        </p:nvSpPr>
        <p:spPr>
          <a:xfrm rot="10800000">
            <a:off x="139368" y="5983733"/>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89317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4591" y="245700"/>
            <a:ext cx="8610600" cy="1293028"/>
          </a:xfrm>
        </p:spPr>
        <p:txBody>
          <a:bodyPr>
            <a:normAutofit/>
          </a:bodyPr>
          <a:lstStyle/>
          <a:p>
            <a:pPr algn="ctr"/>
            <a:r>
              <a:rPr lang="en-US" sz="6000" b="1" cap="none" dirty="0">
                <a:ln w="22225">
                  <a:solidFill>
                    <a:schemeClr val="accent2"/>
                  </a:solidFill>
                  <a:prstDash val="solid"/>
                </a:ln>
                <a:solidFill>
                  <a:schemeClr val="accent2">
                    <a:lumMod val="40000"/>
                    <a:lumOff val="60000"/>
                  </a:schemeClr>
                </a:solidFill>
              </a:rPr>
              <a:t>Text</a:t>
            </a:r>
          </a:p>
        </p:txBody>
      </p:sp>
      <p:sp>
        <p:nvSpPr>
          <p:cNvPr id="6" name="Content Placeholder 5"/>
          <p:cNvSpPr>
            <a:spLocks noGrp="1"/>
          </p:cNvSpPr>
          <p:nvPr>
            <p:ph idx="1"/>
          </p:nvPr>
        </p:nvSpPr>
        <p:spPr>
          <a:xfrm>
            <a:off x="130125" y="1659988"/>
            <a:ext cx="4151141" cy="4930723"/>
          </a:xfrm>
        </p:spPr>
        <p:txBody>
          <a:bodyPr>
            <a:normAutofit fontScale="85000" lnSpcReduction="20000"/>
          </a:bodyPr>
          <a:lstStyle/>
          <a:p>
            <a:pPr>
              <a:buFont typeface="Wingdings" panose="05000000000000000000" pitchFamily="2" charset="2"/>
              <a:buChar char="Ø"/>
            </a:pPr>
            <a:r>
              <a:rPr lang="en-US" dirty="0"/>
              <a:t>Binary digits converted into such a way that we are able to view this quantization as letters, numbers, and symbols that appear on our computer screens</a:t>
            </a:r>
          </a:p>
          <a:p>
            <a:pPr>
              <a:buFont typeface="Wingdings" panose="05000000000000000000" pitchFamily="2" charset="2"/>
              <a:buChar char="Ø"/>
            </a:pPr>
            <a:endParaRPr lang="en-US" dirty="0"/>
          </a:p>
          <a:p>
            <a:pPr>
              <a:buFont typeface="Wingdings" panose="05000000000000000000" pitchFamily="2" charset="2"/>
              <a:buChar char="Ø"/>
            </a:pPr>
            <a:r>
              <a:rPr lang="en-US" dirty="0"/>
              <a:t>Text is one of the most versatile, yet overlooked, pieces of multimedia. It helps direct content, create emotion, and supply important information that is to be absorbed for the reader</a:t>
            </a:r>
          </a:p>
          <a:p>
            <a:pPr>
              <a:buFont typeface="Wingdings" panose="05000000000000000000" pitchFamily="2" charset="2"/>
              <a:buChar char="Ø"/>
            </a:pPr>
            <a:endParaRPr lang="en-US" dirty="0"/>
          </a:p>
          <a:p>
            <a:pPr>
              <a:buFont typeface="Wingdings" panose="05000000000000000000" pitchFamily="2" charset="2"/>
              <a:buChar char="Ø"/>
            </a:pPr>
            <a:r>
              <a:rPr lang="en-US" dirty="0"/>
              <a:t>It is nearly everywhere we look; printed on paper, written by hand, displayed on a screen</a:t>
            </a:r>
            <a:br>
              <a:rPr lang="en-US" dirty="0"/>
            </a:br>
            <a:r>
              <a:rPr lang="en-US" dirty="0"/>
              <a:t/>
            </a:r>
            <a:br>
              <a:rPr lang="en-US" dirty="0"/>
            </a:br>
            <a:r>
              <a:rPr lang="en-US" dirty="0"/>
              <a:t>And even everywhere we </a:t>
            </a:r>
            <a:r>
              <a:rPr lang="en-US" i="1" dirty="0"/>
              <a:t>don’t </a:t>
            </a:r>
            <a:r>
              <a:rPr lang="en-US" dirty="0"/>
              <a:t>look; brail and symbols</a:t>
            </a:r>
          </a:p>
        </p:txBody>
      </p:sp>
      <p:sp>
        <p:nvSpPr>
          <p:cNvPr id="9" name="Arrow: Chevron 8">
            <a:hlinkClick r:id="" action="ppaction://hlinkshowjump?jump=previousslide"/>
          </p:cNvPr>
          <p:cNvSpPr/>
          <p:nvPr/>
        </p:nvSpPr>
        <p:spPr>
          <a:xfrm rot="10800000">
            <a:off x="4881489" y="5985803"/>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0" name="Flowchart: Connector 9">
            <a:hlinkClick r:id="rId2" action="ppaction://hlinksldjump"/>
          </p:cNvPr>
          <p:cNvSpPr/>
          <p:nvPr/>
        </p:nvSpPr>
        <p:spPr>
          <a:xfrm>
            <a:off x="5763066" y="5985802"/>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11" name="Arrow: Chevron 10">
            <a:hlinkClick r:id="" action="ppaction://hlinkshowjump?jump=nextslide"/>
          </p:cNvPr>
          <p:cNvSpPr/>
          <p:nvPr/>
        </p:nvSpPr>
        <p:spPr>
          <a:xfrm>
            <a:off x="6700912" y="5957665"/>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1488" y="1761832"/>
            <a:ext cx="6286500" cy="3981450"/>
          </a:xfrm>
          <a:prstGeom prst="rect">
            <a:avLst/>
          </a:prstGeom>
        </p:spPr>
      </p:pic>
    </p:spTree>
    <p:extLst>
      <p:ext uri="{BB962C8B-B14F-4D97-AF65-F5344CB8AC3E}">
        <p14:creationId xmlns:p14="http://schemas.microsoft.com/office/powerpoint/2010/main" val="463546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86810"/>
                </a:solidFill>
                <a:latin typeface="Centaur" panose="02030504050205020304" pitchFamily="18" charset="0"/>
              </a:rPr>
              <a:t>Continued…</a:t>
            </a:r>
          </a:p>
        </p:txBody>
      </p:sp>
      <p:sp>
        <p:nvSpPr>
          <p:cNvPr id="3" name="Content Placeholder 2"/>
          <p:cNvSpPr>
            <a:spLocks noGrp="1"/>
          </p:cNvSpPr>
          <p:nvPr>
            <p:ph idx="1"/>
          </p:nvPr>
        </p:nvSpPr>
        <p:spPr/>
        <p:txBody>
          <a:bodyPr>
            <a:normAutofit/>
          </a:bodyPr>
          <a:lstStyle/>
          <a:p>
            <a:pPr marL="0" indent="0">
              <a:buNone/>
            </a:pPr>
            <a:r>
              <a:rPr lang="en-US" dirty="0"/>
              <a:t>As per navigation purposes, it is imperative to select your text based upon the audience you are presenting towards. For audiences that are not as competent with computers, use hyperlinks with the words “NEXT” that will transition into the next slide, rather than using a hyperlink with a shape made into an arrow for audiences that are more apt with computers. </a:t>
            </a:r>
          </a:p>
          <a:p>
            <a:pPr marL="0" indent="0">
              <a:buNone/>
            </a:pPr>
            <a:endParaRPr lang="en-US" dirty="0"/>
          </a:p>
          <a:p>
            <a:pPr marL="0" indent="0">
              <a:buNone/>
            </a:pPr>
            <a:r>
              <a:rPr lang="en-US" dirty="0"/>
              <a:t>    </a:t>
            </a:r>
            <a:r>
              <a:rPr lang="en-US" sz="8000" b="1" dirty="0">
                <a:ln w="22225">
                  <a:solidFill>
                    <a:schemeClr val="accent2"/>
                  </a:solidFill>
                  <a:prstDash val="solid"/>
                </a:ln>
                <a:solidFill>
                  <a:schemeClr val="accent2">
                    <a:lumMod val="40000"/>
                    <a:lumOff val="60000"/>
                  </a:schemeClr>
                </a:solidFill>
                <a:latin typeface="Arial Black" panose="020B0A04020102020204" pitchFamily="34" charset="0"/>
              </a:rPr>
              <a:t>NEXT</a:t>
            </a:r>
            <a:r>
              <a:rPr lang="en-US" sz="8000" dirty="0"/>
              <a:t>      </a:t>
            </a:r>
            <a:r>
              <a:rPr lang="en-US" sz="4000" dirty="0"/>
              <a:t>vs</a:t>
            </a:r>
          </a:p>
        </p:txBody>
      </p:sp>
      <p:sp>
        <p:nvSpPr>
          <p:cNvPr id="4" name="Arrow: Right 3">
            <a:hlinkClick r:id="" action="ppaction://hlinkshowjump?jump=nextslide"/>
          </p:cNvPr>
          <p:cNvSpPr/>
          <p:nvPr/>
        </p:nvSpPr>
        <p:spPr>
          <a:xfrm>
            <a:off x="8101231" y="4206622"/>
            <a:ext cx="2757268" cy="1308295"/>
          </a:xfrm>
          <a:prstGeom prst="rightArrow">
            <a:avLst/>
          </a:prstGeom>
          <a:solidFill>
            <a:schemeClr val="bg2">
              <a:lumMod val="60000"/>
              <a:lumOff val="40000"/>
            </a:schemeClr>
          </a:solidFill>
          <a:ln w="38100">
            <a:solidFill>
              <a:schemeClr val="accent3"/>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Connector 5">
            <a:hlinkClick r:id="rId3" action="ppaction://hlinksldjump"/>
          </p:cNvPr>
          <p:cNvSpPr/>
          <p:nvPr/>
        </p:nvSpPr>
        <p:spPr>
          <a:xfrm>
            <a:off x="5758376" y="6039320"/>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Tree>
    <p:extLst>
      <p:ext uri="{BB962C8B-B14F-4D97-AF65-F5344CB8AC3E}">
        <p14:creationId xmlns:p14="http://schemas.microsoft.com/office/powerpoint/2010/main" val="3372562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8087" y="131327"/>
            <a:ext cx="2151184" cy="1293028"/>
          </a:xfrm>
        </p:spPr>
        <p:txBody>
          <a:bodyPr>
            <a:normAutofit/>
          </a:bodyPr>
          <a:lstStyle/>
          <a:p>
            <a:r>
              <a:rPr lang="en-US" sz="5400" cap="none" dirty="0">
                <a:ln w="0"/>
                <a:gradFill>
                  <a:gsLst>
                    <a:gs pos="21000">
                      <a:srgbClr val="53575C"/>
                    </a:gs>
                    <a:gs pos="88000">
                      <a:srgbClr val="C5C7CA"/>
                    </a:gs>
                  </a:gsLst>
                  <a:lin ang="5400000"/>
                </a:gradFill>
                <a:effectLst>
                  <a:reflection blurRad="6350" stA="55000" endA="50" endPos="85000" dir="5400000" sy="-100000" algn="bl" rotWithShape="0"/>
                </a:effectLst>
              </a:rPr>
              <a:t>ASCII</a:t>
            </a:r>
          </a:p>
        </p:txBody>
      </p:sp>
      <p:sp>
        <p:nvSpPr>
          <p:cNvPr id="3" name="Content Placeholder 2"/>
          <p:cNvSpPr>
            <a:spLocks noGrp="1"/>
          </p:cNvSpPr>
          <p:nvPr>
            <p:ph idx="1"/>
          </p:nvPr>
        </p:nvSpPr>
        <p:spPr>
          <a:xfrm>
            <a:off x="151228" y="1424355"/>
            <a:ext cx="10820400" cy="4024125"/>
          </a:xfrm>
        </p:spPr>
        <p:txBody>
          <a:bodyPr/>
          <a:lstStyle/>
          <a:p>
            <a:r>
              <a:rPr lang="en-US" dirty="0"/>
              <a:t>ASCII, pronounced “as-</a:t>
            </a:r>
            <a:r>
              <a:rPr lang="en-US" dirty="0" err="1"/>
              <a:t>kee</a:t>
            </a:r>
            <a:r>
              <a:rPr lang="en-US" dirty="0"/>
              <a:t>”, is only suitable for display characters in English and some Western languages. Unicode is the new dominant form and allows typefaces to encode characters from every language on earth</a:t>
            </a:r>
          </a:p>
          <a:p>
            <a:r>
              <a:rPr lang="en-US" dirty="0"/>
              <a:t>ASCII = American Standard Code for Information Interchange</a:t>
            </a:r>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498" y="2905230"/>
            <a:ext cx="3689252" cy="3952770"/>
          </a:xfrm>
          <a:prstGeom prst="rect">
            <a:avLst/>
          </a:prstGeom>
        </p:spPr>
      </p:pic>
      <p:sp>
        <p:nvSpPr>
          <p:cNvPr id="9" name="TextBox 8"/>
          <p:cNvSpPr txBox="1"/>
          <p:nvPr/>
        </p:nvSpPr>
        <p:spPr>
          <a:xfrm>
            <a:off x="7874390" y="3182091"/>
            <a:ext cx="3707424" cy="1200329"/>
          </a:xfrm>
          <a:prstGeom prst="rect">
            <a:avLst/>
          </a:prstGeom>
          <a:noFill/>
        </p:spPr>
        <p:txBody>
          <a:bodyPr wrap="square" rtlCol="0">
            <a:spAutoFit/>
          </a:bodyPr>
          <a:lstStyle/>
          <a:p>
            <a:pPr algn="ctr"/>
            <a:r>
              <a:rPr lang="en-US" dirty="0"/>
              <a:t>ASCII even has the capability of playing and viewing the entire Star Wars movie via Telnet client/server!</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7113" y="4382420"/>
            <a:ext cx="4904887" cy="2475580"/>
          </a:xfrm>
          <a:prstGeom prst="rect">
            <a:avLst/>
          </a:prstGeom>
        </p:spPr>
      </p:pic>
      <p:sp>
        <p:nvSpPr>
          <p:cNvPr id="11" name="Arrow: Chevron 10">
            <a:hlinkClick r:id="" action="ppaction://hlinkshowjump?jump=previousslide"/>
          </p:cNvPr>
          <p:cNvSpPr/>
          <p:nvPr/>
        </p:nvSpPr>
        <p:spPr>
          <a:xfrm rot="10800000">
            <a:off x="4572000" y="6108462"/>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2" name="Flowchart: Connector 11">
            <a:hlinkClick r:id="rId4" action="ppaction://hlinksldjump"/>
          </p:cNvPr>
          <p:cNvSpPr/>
          <p:nvPr/>
        </p:nvSpPr>
        <p:spPr>
          <a:xfrm>
            <a:off x="5453577" y="6108461"/>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13" name="Arrow: Chevron 12">
            <a:hlinkClick r:id="" action="ppaction://hlinkshowjump?jump=nextslide"/>
          </p:cNvPr>
          <p:cNvSpPr/>
          <p:nvPr/>
        </p:nvSpPr>
        <p:spPr>
          <a:xfrm>
            <a:off x="6391423" y="6080324"/>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562303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7933" y="1492376"/>
            <a:ext cx="4236134" cy="1293028"/>
          </a:xfrm>
        </p:spPr>
        <p:txBody>
          <a:bodyPr>
            <a:noAutofit/>
          </a:bodyPr>
          <a:lstStyle/>
          <a:p>
            <a:r>
              <a:rPr lang="en-US" sz="6600" cap="none"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UNICODE</a:t>
            </a:r>
          </a:p>
        </p:txBody>
      </p:sp>
      <p:sp>
        <p:nvSpPr>
          <p:cNvPr id="3" name="Content Placeholder 2"/>
          <p:cNvSpPr>
            <a:spLocks noGrp="1"/>
          </p:cNvSpPr>
          <p:nvPr>
            <p:ph idx="1"/>
          </p:nvPr>
        </p:nvSpPr>
        <p:spPr>
          <a:xfrm>
            <a:off x="784274" y="2785404"/>
            <a:ext cx="10820400" cy="2743199"/>
          </a:xfrm>
        </p:spPr>
        <p:txBody>
          <a:bodyPr>
            <a:normAutofit fontScale="92500"/>
          </a:bodyPr>
          <a:lstStyle/>
          <a:p>
            <a:pPr algn="ctr"/>
            <a:r>
              <a:rPr lang="en-US" dirty="0"/>
              <a:t>Unicode provides a unique number for every character, no matter what the platform, no matter what the program, no matter what the language. The Unicode Standard has been adopted by such industry leaders as Apple, HP, IBM, </a:t>
            </a:r>
            <a:r>
              <a:rPr lang="en-US" dirty="0" err="1"/>
              <a:t>JustSystems</a:t>
            </a:r>
            <a:r>
              <a:rPr lang="en-US" dirty="0"/>
              <a:t>, Microsoft, Oracle, SAP, Sun, Sybase, Unisys and many others</a:t>
            </a:r>
          </a:p>
          <a:p>
            <a:pPr algn="ctr"/>
            <a:endParaRPr lang="en-US" dirty="0"/>
          </a:p>
          <a:p>
            <a:pPr algn="ctr"/>
            <a:r>
              <a:rPr lang="en-US" dirty="0"/>
              <a:t>Unicode enables a single software product or a single website to be targeted across multiple platforms, languages and countries without re-engineering. It allows data to be transported through many different systems without corruption.</a:t>
            </a:r>
          </a:p>
        </p:txBody>
      </p:sp>
      <p:sp>
        <p:nvSpPr>
          <p:cNvPr id="4" name="Flowchart: Connector 3">
            <a:hlinkClick r:id="rId2" action="ppaction://hlinksldjump"/>
          </p:cNvPr>
          <p:cNvSpPr/>
          <p:nvPr/>
        </p:nvSpPr>
        <p:spPr>
          <a:xfrm>
            <a:off x="5744308" y="6067455"/>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5" name="Arrow: Chevron 4">
            <a:hlinkClick r:id="" action="ppaction://hlinkshowjump?jump=previousslide"/>
          </p:cNvPr>
          <p:cNvSpPr/>
          <p:nvPr/>
        </p:nvSpPr>
        <p:spPr>
          <a:xfrm rot="10800000">
            <a:off x="4811149" y="6067455"/>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6" name="Arrow: Chevron 5">
            <a:hlinkClick r:id="" action="ppaction://hlinkshowjump?jump=nextslide"/>
          </p:cNvPr>
          <p:cNvSpPr/>
          <p:nvPr/>
        </p:nvSpPr>
        <p:spPr>
          <a:xfrm>
            <a:off x="6733735" y="6067455"/>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719175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9667" y="0"/>
            <a:ext cx="8610600" cy="1293028"/>
          </a:xfrm>
        </p:spPr>
        <p:txBody>
          <a:bodyPr/>
          <a:lstStyle/>
          <a:p>
            <a:r>
              <a:rPr lang="en-US" dirty="0">
                <a:effectLst>
                  <a:glow rad="139700">
                    <a:schemeClr val="accent6">
                      <a:satMod val="175000"/>
                      <a:alpha val="40000"/>
                    </a:schemeClr>
                  </a:glow>
                  <a:outerShdw blurRad="50800" dist="38100" dir="18900000" algn="bl" rotWithShape="0">
                    <a:prstClr val="black">
                      <a:alpha val="40000"/>
                    </a:prstClr>
                  </a:outerShdw>
                </a:effectLst>
              </a:rPr>
              <a:t>Textual Customization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1695" y="1002323"/>
            <a:ext cx="9000305" cy="4800599"/>
          </a:xfrm>
        </p:spPr>
      </p:pic>
      <p:sp>
        <p:nvSpPr>
          <p:cNvPr id="5" name="TextBox 4"/>
          <p:cNvSpPr txBox="1"/>
          <p:nvPr/>
        </p:nvSpPr>
        <p:spPr>
          <a:xfrm>
            <a:off x="0" y="1906174"/>
            <a:ext cx="3052689" cy="4308872"/>
          </a:xfrm>
          <a:prstGeom prst="rect">
            <a:avLst/>
          </a:prstGeom>
          <a:noFill/>
        </p:spPr>
        <p:txBody>
          <a:bodyPr wrap="square" rtlCol="0">
            <a:spAutoFit/>
          </a:bodyPr>
          <a:lstStyle/>
          <a:p>
            <a:r>
              <a:rPr lang="en-US" dirty="0"/>
              <a:t>This is a font specimen</a:t>
            </a:r>
            <a:br>
              <a:rPr lang="en-US" dirty="0"/>
            </a:br>
            <a:r>
              <a:rPr lang="en-US" dirty="0"/>
              <a:t>page (from Lab2 that is...)</a:t>
            </a:r>
          </a:p>
          <a:p>
            <a:endParaRPr lang="en-US" dirty="0"/>
          </a:p>
          <a:p>
            <a:r>
              <a:rPr lang="en-US" dirty="0"/>
              <a:t>With text, you </a:t>
            </a:r>
            <a:br>
              <a:rPr lang="en-US" dirty="0"/>
            </a:br>
            <a:r>
              <a:rPr lang="en-US" dirty="0"/>
              <a:t>are able to alter parameters</a:t>
            </a:r>
          </a:p>
          <a:p>
            <a:r>
              <a:rPr lang="en-US" dirty="0"/>
              <a:t>such as the </a:t>
            </a:r>
            <a:r>
              <a:rPr lang="en-US" sz="4000" dirty="0"/>
              <a:t>size</a:t>
            </a:r>
            <a:r>
              <a:rPr lang="en-US" dirty="0"/>
              <a:t>, </a:t>
            </a:r>
            <a:r>
              <a:rPr lang="en-US" dirty="0">
                <a:latin typeface="Lucida Calligraphy" panose="03010101010101010101" pitchFamily="66" charset="0"/>
              </a:rPr>
              <a:t>font type</a:t>
            </a:r>
            <a:r>
              <a:rPr lang="en-US" dirty="0"/>
              <a:t>, </a:t>
            </a:r>
            <a:r>
              <a:rPr lang="en-US" dirty="0">
                <a:solidFill>
                  <a:srgbClr val="7030A0"/>
                </a:solidFill>
              </a:rPr>
              <a:t>color, </a:t>
            </a:r>
            <a:r>
              <a:rPr lang="en-US" dirty="0"/>
              <a:t>typeface, and much, much more!</a:t>
            </a:r>
          </a:p>
          <a:p>
            <a:endParaRPr lang="en-US" dirty="0"/>
          </a:p>
          <a:p>
            <a:r>
              <a:rPr lang="en-US" dirty="0"/>
              <a:t>This combination allows for a visually aesthetic scope of option for each and every purpose.</a:t>
            </a:r>
          </a:p>
        </p:txBody>
      </p:sp>
      <p:sp>
        <p:nvSpPr>
          <p:cNvPr id="6" name="Flowchart: Connector 5">
            <a:hlinkClick r:id="rId3" action="ppaction://hlinksldjump"/>
          </p:cNvPr>
          <p:cNvSpPr/>
          <p:nvPr/>
        </p:nvSpPr>
        <p:spPr>
          <a:xfrm>
            <a:off x="5772443" y="6141189"/>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Tree>
    <p:extLst>
      <p:ext uri="{BB962C8B-B14F-4D97-AF65-F5344CB8AC3E}">
        <p14:creationId xmlns:p14="http://schemas.microsoft.com/office/powerpoint/2010/main" val="6608567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98940" y="165510"/>
            <a:ext cx="3979985" cy="1293028"/>
          </a:xfrm>
        </p:spPr>
        <p:txBody>
          <a:bodyPr/>
          <a:lstStyle/>
          <a:p>
            <a:r>
              <a:rPr lang="en-US" dirty="0">
                <a:solidFill>
                  <a:schemeClr val="accent5">
                    <a:lumMod val="60000"/>
                    <a:lumOff val="40000"/>
                  </a:schemeClr>
                </a:solidFill>
                <a:effectLst>
                  <a:reflection stA="37000" endPos="40000" dir="5400000" sy="-100000" algn="bl" rotWithShape="0"/>
                </a:effectLst>
              </a:rPr>
              <a:t>Images</a:t>
            </a:r>
          </a:p>
        </p:txBody>
      </p:sp>
      <p:sp>
        <p:nvSpPr>
          <p:cNvPr id="3" name="Content Placeholder 2"/>
          <p:cNvSpPr>
            <a:spLocks noGrp="1"/>
          </p:cNvSpPr>
          <p:nvPr>
            <p:ph idx="1"/>
          </p:nvPr>
        </p:nvSpPr>
        <p:spPr>
          <a:xfrm>
            <a:off x="685800" y="1458538"/>
            <a:ext cx="10820400" cy="4024125"/>
          </a:xfrm>
        </p:spPr>
        <p:txBody>
          <a:bodyPr>
            <a:normAutofit/>
          </a:bodyPr>
          <a:lstStyle/>
          <a:p>
            <a:r>
              <a:rPr lang="en-US" dirty="0"/>
              <a:t>Images allow the individual to expand on textual descriptions, with an infinite amount of possibilities </a:t>
            </a:r>
          </a:p>
          <a:p>
            <a:r>
              <a:rPr lang="en-US" dirty="0"/>
              <a:t>These pictures can be used as aid to help direct a specific purpose of text or help expand on a subject at hand</a:t>
            </a:r>
          </a:p>
          <a:p>
            <a:r>
              <a:rPr lang="en-US" dirty="0"/>
              <a:t>Images are used almost everywhere; websites, blogs, ads, posters, presentations, and even videos (pictures in motion)</a:t>
            </a:r>
          </a:p>
          <a:p>
            <a:r>
              <a:rPr lang="en-US" dirty="0"/>
              <a:t>Two kinds of imaging: Bitmaps and Vector</a:t>
            </a:r>
          </a:p>
          <a:p>
            <a:pPr lvl="1"/>
            <a:r>
              <a:rPr lang="en-US" dirty="0"/>
              <a:t>Bitmaps: collection of bits formed onto a matrix of pixels with respective colors to come together as an “image”</a:t>
            </a:r>
          </a:p>
          <a:p>
            <a:pPr lvl="1"/>
            <a:r>
              <a:rPr lang="en-US" dirty="0"/>
              <a:t>Vector: mathematical description that allows lines to be drawn through connected dots that form an image in it’s entirety</a:t>
            </a:r>
          </a:p>
          <a:p>
            <a:endParaRPr lang="en-US" dirty="0"/>
          </a:p>
          <a:p>
            <a:pPr marL="0" indent="0">
              <a:buNone/>
            </a:pPr>
            <a:endParaRPr lang="en-US" dirty="0"/>
          </a:p>
        </p:txBody>
      </p:sp>
      <p:sp>
        <p:nvSpPr>
          <p:cNvPr id="9" name="Arrow: Chevron 8">
            <a:hlinkClick r:id="" action="ppaction://hlinkshowjump?jump=previousslide"/>
          </p:cNvPr>
          <p:cNvSpPr/>
          <p:nvPr/>
        </p:nvSpPr>
        <p:spPr>
          <a:xfrm rot="10800000">
            <a:off x="4867421" y="6142645"/>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0" name="Flowchart: Connector 9">
            <a:hlinkClick r:id="rId2" action="ppaction://hlinksldjump"/>
          </p:cNvPr>
          <p:cNvSpPr/>
          <p:nvPr/>
        </p:nvSpPr>
        <p:spPr>
          <a:xfrm>
            <a:off x="5748998" y="6142644"/>
            <a:ext cx="675248" cy="633047"/>
          </a:xfrm>
          <a:prstGeom prst="flowChartConnector">
            <a:avLst/>
          </a:prstGeom>
          <a:ln w="76200">
            <a:solidFill>
              <a:schemeClr val="tx2">
                <a:lumMod val="50000"/>
              </a:schemeClr>
            </a:solidFill>
          </a:ln>
          <a:effectLst>
            <a:outerShdw blurRad="152400" dist="317500" dir="5400000" sx="90000" sy="-19000" rotWithShape="0">
              <a:prstClr val="black">
                <a:alpha val="15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38100">
                <a:solidFill>
                  <a:schemeClr val="tx1"/>
                </a:solidFill>
              </a:ln>
            </a:endParaRPr>
          </a:p>
        </p:txBody>
      </p:sp>
      <p:sp>
        <p:nvSpPr>
          <p:cNvPr id="11" name="Arrow: Chevron 10">
            <a:hlinkClick r:id="" action="ppaction://hlinkshowjump?jump=nextslide"/>
          </p:cNvPr>
          <p:cNvSpPr/>
          <p:nvPr/>
        </p:nvSpPr>
        <p:spPr>
          <a:xfrm>
            <a:off x="6686844" y="6114507"/>
            <a:ext cx="618979" cy="633046"/>
          </a:xfrm>
          <a:prstGeom prst="chevron">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63675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6383</TotalTime>
  <Words>1554</Words>
  <Application>Microsoft Office PowerPoint</Application>
  <PresentationFormat>Custom</PresentationFormat>
  <Paragraphs>136</Paragraphs>
  <Slides>24</Slides>
  <Notes>1</Notes>
  <HiddenSlides>0</HiddenSlides>
  <MMClips>4</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Vapor Trail</vt:lpstr>
      <vt:lpstr>Understanding Multimedia</vt:lpstr>
      <vt:lpstr>Multimedia In a Nutshell</vt:lpstr>
      <vt:lpstr>Interactive Multimedia</vt:lpstr>
      <vt:lpstr>Text</vt:lpstr>
      <vt:lpstr>Continued…</vt:lpstr>
      <vt:lpstr>ASCII</vt:lpstr>
      <vt:lpstr>UNICODE</vt:lpstr>
      <vt:lpstr>Textual Customization</vt:lpstr>
      <vt:lpstr>Images</vt:lpstr>
      <vt:lpstr>Bitmaps</vt:lpstr>
      <vt:lpstr>Continued…</vt:lpstr>
      <vt:lpstr>Vector</vt:lpstr>
      <vt:lpstr>Continued…</vt:lpstr>
      <vt:lpstr>Sound</vt:lpstr>
      <vt:lpstr>Continued…</vt:lpstr>
      <vt:lpstr>Analog vs digital</vt:lpstr>
      <vt:lpstr>So….how do we quantize it?</vt:lpstr>
      <vt:lpstr>Animation</vt:lpstr>
      <vt:lpstr>PowerPoint Presentation</vt:lpstr>
      <vt:lpstr>Video</vt:lpstr>
      <vt:lpstr>Continued…</vt:lpstr>
      <vt:lpstr>Just a little more…</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Multimedia</dc:title>
  <dc:creator>Maiorca,Troy</dc:creator>
  <cp:lastModifiedBy>Troy Maiorca</cp:lastModifiedBy>
  <cp:revision>86</cp:revision>
  <dcterms:created xsi:type="dcterms:W3CDTF">2016-11-05T16:18:43Z</dcterms:created>
  <dcterms:modified xsi:type="dcterms:W3CDTF">2016-11-12T15:23:22Z</dcterms:modified>
</cp:coreProperties>
</file>