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8" r:id="rId2"/>
  </p:sldMasterIdLst>
  <p:sldIdLst>
    <p:sldId id="256" r:id="rId3"/>
    <p:sldId id="258" r:id="rId4"/>
    <p:sldId id="269" r:id="rId5"/>
    <p:sldId id="259" r:id="rId6"/>
    <p:sldId id="260" r:id="rId7"/>
    <p:sldId id="261" r:id="rId8"/>
    <p:sldId id="262" r:id="rId9"/>
    <p:sldId id="263" r:id="rId10"/>
    <p:sldId id="264" r:id="rId11"/>
    <p:sldId id="265" r:id="rId12"/>
    <p:sldId id="266" r:id="rId13"/>
    <p:sldId id="267" r:id="rId14"/>
    <p:sldId id="268"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29F"/>
    <a:srgbClr val="FEBE10"/>
    <a:srgbClr val="7F00FF"/>
    <a:srgbClr val="FFFFFF"/>
    <a:srgbClr val="A03E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61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198581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2935095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26455412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30716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4073863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D344E0CA-4CA4-40E6-80D7-840871C9E0FB}" type="datetimeFigureOut">
              <a:rPr lang="en-US" smtClean="0"/>
              <a:t>12/12/2016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1581667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D344E0CA-4CA4-40E6-80D7-840871C9E0FB}" type="datetimeFigureOut">
              <a:rPr lang="en-US" smtClean="0"/>
              <a:t>12/12/2016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3108117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1457952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1953507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17795434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2098598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13254416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39253806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12878774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344E0CA-4CA4-40E6-80D7-840871C9E0FB}" type="datetimeFigureOut">
              <a:rPr lang="en-US" smtClean="0"/>
              <a:t>12/12/2016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5882032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344E0CA-4CA4-40E6-80D7-840871C9E0FB}" type="datetimeFigureOut">
              <a:rPr lang="en-US" smtClean="0"/>
              <a:t>12/12/2016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611577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44E0CA-4CA4-40E6-80D7-840871C9E0FB}" type="datetimeFigureOut">
              <a:rPr lang="en-US" smtClean="0"/>
              <a:t>12/12/2016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40651418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8711371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5612304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3003400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292474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344E0CA-4CA4-40E6-80D7-840871C9E0FB}" type="datetimeFigureOut">
              <a:rPr lang="en-US" smtClean="0"/>
              <a:t>12/12/2016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3826480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3445893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344E0CA-4CA4-40E6-80D7-840871C9E0FB}" type="datetimeFigureOut">
              <a:rPr lang="en-US" smtClean="0"/>
              <a:t>12/12/2016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3304859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344E0CA-4CA4-40E6-80D7-840871C9E0FB}" type="datetimeFigureOut">
              <a:rPr lang="en-US" smtClean="0"/>
              <a:t>12/12/2016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4050861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44E0CA-4CA4-40E6-80D7-840871C9E0FB}" type="datetimeFigureOut">
              <a:rPr lang="en-US" smtClean="0"/>
              <a:t>12/12/2016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168699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1079132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344E0CA-4CA4-40E6-80D7-840871C9E0FB}" type="datetimeFigureOut">
              <a:rPr lang="en-US" smtClean="0"/>
              <a:t>12/12/2016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4A58EF9-2761-4D63-AFE1-1AE9CFEB68F1}" type="slidenum">
              <a:rPr lang="en-US" smtClean="0"/>
              <a:t>‹#›</a:t>
            </a:fld>
            <a:endParaRPr lang="en-US"/>
          </a:p>
        </p:txBody>
      </p:sp>
    </p:spTree>
    <p:extLst>
      <p:ext uri="{BB962C8B-B14F-4D97-AF65-F5344CB8AC3E}">
        <p14:creationId xmlns:p14="http://schemas.microsoft.com/office/powerpoint/2010/main" val="3738452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D344E0CA-4CA4-40E6-80D7-840871C9E0FB}" type="datetimeFigureOut">
              <a:rPr lang="en-US" smtClean="0"/>
              <a:t>12/12/2016</a:t>
            </a:fld>
            <a:endParaRPr lang="en-US"/>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54A58EF9-2761-4D63-AFE1-1AE9CFEB68F1}" type="slidenum">
              <a:rPr lang="en-US" smtClean="0"/>
              <a:t>‹#›</a:t>
            </a:fld>
            <a:endParaRPr lang="en-US"/>
          </a:p>
        </p:txBody>
      </p:sp>
    </p:spTree>
    <p:extLst>
      <p:ext uri="{BB962C8B-B14F-4D97-AF65-F5344CB8AC3E}">
        <p14:creationId xmlns:p14="http://schemas.microsoft.com/office/powerpoint/2010/main" val="161040853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44E0CA-4CA4-40E6-80D7-840871C9E0FB}" type="datetimeFigureOut">
              <a:rPr lang="en-US" smtClean="0"/>
              <a:t>12/12/2016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A58EF9-2761-4D63-AFE1-1AE9CFEB68F1}" type="slidenum">
              <a:rPr lang="en-US" smtClean="0"/>
              <a:t>‹#›</a:t>
            </a:fld>
            <a:endParaRPr lang="en-US"/>
          </a:p>
        </p:txBody>
      </p:sp>
    </p:spTree>
    <p:extLst>
      <p:ext uri="{BB962C8B-B14F-4D97-AF65-F5344CB8AC3E}">
        <p14:creationId xmlns:p14="http://schemas.microsoft.com/office/powerpoint/2010/main" val="11246932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7" Type="http://schemas.microsoft.com/office/2007/relationships/hdphoto" Target="../media/hdphoto1.wdp"/><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slide" Target="slide2.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7" Type="http://schemas.microsoft.com/office/2007/relationships/hdphoto" Target="../media/hdphoto1.wdp"/><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2.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video" Target="https://www.youtube.com/embed/TbWsiNrY-rA" TargetMode="External"/><Relationship Id="rId7" Type="http://schemas.microsoft.com/office/2007/relationships/hdphoto" Target="../media/hdphoto1.wdp"/><Relationship Id="rId2" Type="http://schemas.openxmlformats.org/officeDocument/2006/relationships/video" Target="https://www.youtube.com/embed/mVXZ9BkbAIc" TargetMode="External"/><Relationship Id="rId1" Type="http://schemas.openxmlformats.org/officeDocument/2006/relationships/video" Target="https://www.youtube.com/embed/5rnHsjsA2cE" TargetMode="External"/><Relationship Id="rId6" Type="http://schemas.openxmlformats.org/officeDocument/2006/relationships/image" Target="../media/image3.png"/><Relationship Id="rId5" Type="http://schemas.openxmlformats.org/officeDocument/2006/relationships/slide" Target="slide2.xml"/><Relationship Id="rId10" Type="http://schemas.openxmlformats.org/officeDocument/2006/relationships/image" Target="../media/image31.jpeg"/><Relationship Id="rId4" Type="http://schemas.openxmlformats.org/officeDocument/2006/relationships/slideLayout" Target="../slideLayouts/slideLayout2.xml"/><Relationship Id="rId9"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4.jpe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7.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3.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4.xml"/><Relationship Id="rId2" Type="http://schemas.openxmlformats.org/officeDocument/2006/relationships/image" Target="../media/image2.png"/><Relationship Id="rId1" Type="http://schemas.openxmlformats.org/officeDocument/2006/relationships/slideLayout" Target="../slideLayouts/slideLayout19.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0.xml"/><Relationship Id="rId4" Type="http://schemas.openxmlformats.org/officeDocument/2006/relationships/slide" Target="slide5.xml"/><Relationship Id="rId9" Type="http://schemas.openxmlformats.org/officeDocument/2006/relationships/slide" Target="slide11.xml"/><Relationship Id="rId14" Type="http://schemas.openxmlformats.org/officeDocument/2006/relationships/slide" Target="slide3.xml"/></Relationships>
</file>

<file path=ppt/slides/_rels/slide3.xml.rels><?xml version="1.0" encoding="UTF-8" standalone="yes"?>
<Relationships xmlns="http://schemas.openxmlformats.org/package/2006/relationships"><Relationship Id="rId8" Type="http://schemas.openxmlformats.org/officeDocument/2006/relationships/hyperlink" Target="http://www.gettyimages.com/event/champions-league-final-real-madrid-atletico-madrid-643283805#the-soccer-fans-waiting-the-uefa-champions-league-final-between-real-picture-id534933350" TargetMode="External"/><Relationship Id="rId13" Type="http://schemas.openxmlformats.org/officeDocument/2006/relationships/hyperlink" Target="http://www.bbc.com/sport/football/37312487" TargetMode="External"/><Relationship Id="rId18" Type="http://schemas.openxmlformats.org/officeDocument/2006/relationships/hyperlink" Target="https://www.youtube.com/" TargetMode="External"/><Relationship Id="rId3" Type="http://schemas.openxmlformats.org/officeDocument/2006/relationships/hyperlink" Target="http://www.history.com/this-day-in-history/real-madrid-founded" TargetMode="External"/><Relationship Id="rId21" Type="http://schemas.microsoft.com/office/2007/relationships/hdphoto" Target="../media/hdphoto1.wdp"/><Relationship Id="rId7" Type="http://schemas.openxmlformats.org/officeDocument/2006/relationships/hyperlink" Target="https://en.wikipedia.org/wiki/European_Cup_and_UEFA_Champions_League_records_and_statistics#Appearances" TargetMode="External"/><Relationship Id="rId12" Type="http://schemas.openxmlformats.org/officeDocument/2006/relationships/hyperlink" Target="http://www.totalsportek.com/list/expensive-player-transfers-football-history/" TargetMode="External"/><Relationship Id="rId17" Type="http://schemas.openxmlformats.org/officeDocument/2006/relationships/hyperlink" Target="https://en.wikipedia.org/wiki/El_Cl%C3%A1sico" TargetMode="External"/><Relationship Id="rId2" Type="http://schemas.openxmlformats.org/officeDocument/2006/relationships/hyperlink" Target="https://en.wikipedia.org/wiki/History_of_Real_Madrid_C.F.#Early_years" TargetMode="External"/><Relationship Id="rId16" Type="http://schemas.openxmlformats.org/officeDocument/2006/relationships/hyperlink" Target="http://www.forbes.com/sites/forbespr/2016/06/08/forbes-releases-the-worlds-highest-paid-athletes-list-2016/#698475c91bb9" TargetMode="External"/><Relationship Id="rId20"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www.soccermaniak.com/real-madrid-logo.html" TargetMode="External"/><Relationship Id="rId11" Type="http://schemas.openxmlformats.org/officeDocument/2006/relationships/hyperlink" Target="http://www.laliga.es/en/" TargetMode="External"/><Relationship Id="rId5" Type="http://schemas.openxmlformats.org/officeDocument/2006/relationships/hyperlink" Target="http://www.realmadrid.com/en" TargetMode="External"/><Relationship Id="rId15" Type="http://schemas.openxmlformats.org/officeDocument/2006/relationships/hyperlink" Target="http://www.goal.com/en-us/news/174/uefa-champions-league/2016/12/07/30273542/benzema-reaches-50-goals-in-the-champions-league?ICID=PP_8261" TargetMode="External"/><Relationship Id="rId10" Type="http://schemas.openxmlformats.org/officeDocument/2006/relationships/hyperlink" Target="http://www.dailysportek.com/interesting-facts-about-real-madrid-soccer-team/" TargetMode="External"/><Relationship Id="rId19" Type="http://schemas.openxmlformats.org/officeDocument/2006/relationships/slide" Target="slide2.xml"/><Relationship Id="rId4" Type="http://schemas.openxmlformats.org/officeDocument/2006/relationships/hyperlink" Target="http://www.stadiumguide.com/bernabeu/" TargetMode="External"/><Relationship Id="rId9" Type="http://schemas.openxmlformats.org/officeDocument/2006/relationships/hyperlink" Target="http://www.uefa.com/teamsandplayers/teams/club=50051/profile/index.html" TargetMode="External"/><Relationship Id="rId14" Type="http://schemas.openxmlformats.org/officeDocument/2006/relationships/hyperlink" Target="http://www.transfermarkt.co.uk/real-madrid/erfolge/verein/418"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7" Type="http://schemas.microsoft.com/office/2007/relationships/hdphoto" Target="../media/hdphoto1.wdp"/><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2.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8.png"/><Relationship Id="rId2" Type="http://schemas.openxmlformats.org/officeDocument/2006/relationships/image" Target="../media/image16.jp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7" Type="http://schemas.microsoft.com/office/2007/relationships/hdphoto" Target="../media/hdphoto1.wdp"/><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slide" Target="slide2.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904787"/>
            <a:ext cx="9001462" cy="2387600"/>
          </a:xfrm>
        </p:spPr>
        <p:txBody>
          <a:bodyPr>
            <a:noAutofit/>
          </a:bodyPr>
          <a:lstStyle/>
          <a:p>
            <a:r>
              <a:rPr lang="en-US" sz="8800" dirty="0">
                <a:solidFill>
                  <a:srgbClr val="FEBE10"/>
                </a:solidFill>
                <a:latin typeface="Gill Sans MT Condensed" panose="020B0506020104020203" pitchFamily="34" charset="0"/>
              </a:rPr>
              <a:t>Interactive Multimedia Project 2</a:t>
            </a:r>
          </a:p>
        </p:txBody>
      </p:sp>
      <p:sp>
        <p:nvSpPr>
          <p:cNvPr id="3" name="Subtitle 2"/>
          <p:cNvSpPr>
            <a:spLocks noGrp="1"/>
          </p:cNvSpPr>
          <p:nvPr>
            <p:ph type="subTitle" idx="1"/>
          </p:nvPr>
        </p:nvSpPr>
        <p:spPr>
          <a:xfrm>
            <a:off x="1595269" y="4139365"/>
            <a:ext cx="9001462" cy="1655762"/>
          </a:xfrm>
        </p:spPr>
        <p:txBody>
          <a:bodyPr>
            <a:normAutofit/>
          </a:bodyPr>
          <a:lstStyle/>
          <a:p>
            <a:r>
              <a:rPr lang="en-US" sz="4000" dirty="0">
                <a:latin typeface="Gill Sans MT Condensed" panose="020B0506020104020203" pitchFamily="34" charset="0"/>
              </a:rPr>
              <a:t>By Giovanny Ospina</a:t>
            </a:r>
          </a:p>
        </p:txBody>
      </p:sp>
      <p:sp>
        <p:nvSpPr>
          <p:cNvPr id="4" name="Arrow: Right 3">
            <a:hlinkClick r:id="rId2" action="ppaction://hlinksldjump"/>
          </p:cNvPr>
          <p:cNvSpPr/>
          <p:nvPr/>
        </p:nvSpPr>
        <p:spPr>
          <a:xfrm>
            <a:off x="11019934" y="6174557"/>
            <a:ext cx="810705" cy="401564"/>
          </a:xfrm>
          <a:prstGeom prst="rightArrow">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50051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solidFill>
                  <a:srgbClr val="FEBE10"/>
                </a:solidFill>
              </a:rPr>
              <a:t>TROPHIES</a:t>
            </a:r>
            <a:endParaRPr lang="en-US" dirty="0">
              <a:solidFill>
                <a:srgbClr val="FEBE10"/>
              </a:solidFill>
            </a:endParaRPr>
          </a:p>
        </p:txBody>
      </p:sp>
      <p:sp>
        <p:nvSpPr>
          <p:cNvPr id="3" name="Content Placeholder 2"/>
          <p:cNvSpPr>
            <a:spLocks noGrp="1"/>
          </p:cNvSpPr>
          <p:nvPr>
            <p:ph idx="1"/>
          </p:nvPr>
        </p:nvSpPr>
        <p:spPr>
          <a:xfrm>
            <a:off x="913794" y="1929920"/>
            <a:ext cx="10353762" cy="4395465"/>
          </a:xfrm>
        </p:spPr>
        <p:txBody>
          <a:bodyPr numCol="2">
            <a:normAutofit/>
          </a:bodyPr>
          <a:lstStyle/>
          <a:p>
            <a:r>
              <a:rPr lang="en-US" sz="2600" dirty="0"/>
              <a:t>La Undecima (11) – 5x Champions League Winner + 6x European Cup Winner</a:t>
            </a:r>
          </a:p>
          <a:p>
            <a:r>
              <a:rPr lang="en-US" sz="2600" dirty="0"/>
              <a:t>La Liga Title – 32x Spanish Champion</a:t>
            </a:r>
          </a:p>
          <a:p>
            <a:r>
              <a:rPr lang="en-US" sz="2600" dirty="0"/>
              <a:t>Copa Del Rey – 19x Spanish Cup Winner</a:t>
            </a:r>
          </a:p>
          <a:p>
            <a:r>
              <a:rPr lang="en-US" sz="2600" dirty="0"/>
              <a:t>Supercopa de Espa</a:t>
            </a:r>
            <a:r>
              <a:rPr lang="en-US" sz="2600" dirty="0">
                <a:effectLst/>
              </a:rPr>
              <a:t>ñ</a:t>
            </a:r>
            <a:r>
              <a:rPr lang="en-US" sz="2600" dirty="0"/>
              <a:t>a – 9x Spanish Super Cup Winner</a:t>
            </a:r>
          </a:p>
          <a:p>
            <a:endParaRPr lang="en-US" sz="2600" dirty="0"/>
          </a:p>
          <a:p>
            <a:r>
              <a:rPr lang="en-US" sz="2600" dirty="0"/>
              <a:t>FIFA Club World Cup – 1x Winner</a:t>
            </a:r>
          </a:p>
          <a:p>
            <a:r>
              <a:rPr lang="en-US" sz="2600" dirty="0"/>
              <a:t>UEFA Europa League – 2x Winner</a:t>
            </a:r>
          </a:p>
          <a:p>
            <a:r>
              <a:rPr lang="en-US" sz="2600" dirty="0"/>
              <a:t>ICC Intercontinental Cup – 3x Winner</a:t>
            </a:r>
          </a:p>
          <a:p>
            <a:r>
              <a:rPr lang="en-US" sz="2600" dirty="0"/>
              <a:t>UEFA Super Cup – 3x Winner</a:t>
            </a:r>
          </a:p>
          <a:p>
            <a:endParaRPr lang="en-US" sz="2400" dirty="0"/>
          </a:p>
        </p:txBody>
      </p:sp>
      <p:pic>
        <p:nvPicPr>
          <p:cNvPr id="7172" name="Picture 4" descr="Image result for real madrid champions league trophi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8373" y="4375788"/>
            <a:ext cx="3798672" cy="2337072"/>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http://www.realmadrid.com/img/vertical_220px/liga_r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4293" y="4873658"/>
            <a:ext cx="1556248" cy="1839202"/>
          </a:xfrm>
          <a:prstGeom prst="rect">
            <a:avLst/>
          </a:prstGeom>
          <a:noFill/>
          <a:extLst>
            <a:ext uri="{909E8E84-426E-40DD-AFC4-6F175D3DCCD1}">
              <a14:hiddenFill xmlns:a14="http://schemas.microsoft.com/office/drawing/2010/main">
                <a:solidFill>
                  <a:srgbClr val="FFFFFF"/>
                </a:solidFill>
              </a14:hiddenFill>
            </a:ext>
          </a:extLst>
        </p:spPr>
      </p:pic>
      <p:pic>
        <p:nvPicPr>
          <p:cNvPr id="7184" name="Picture 16" descr="http://www.realmadrid.com/img/vertical_220px/copas-del-re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0213" y="4873658"/>
            <a:ext cx="1556248" cy="183920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spTree>
    <p:extLst>
      <p:ext uri="{BB962C8B-B14F-4D97-AF65-F5344CB8AC3E}">
        <p14:creationId xmlns:p14="http://schemas.microsoft.com/office/powerpoint/2010/main" val="359113060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14"/>
                                        </p:tgtEl>
                                        <p:attrNameLst>
                                          <p:attrName>r</p:attrName>
                                        </p:attrNameLst>
                                      </p:cBhvr>
                                    </p:animRot>
                                    <p:animRot by="-240000">
                                      <p:cBhvr>
                                        <p:cTn id="7" dur="250" fill="hold">
                                          <p:stCondLst>
                                            <p:cond delay="250"/>
                                          </p:stCondLst>
                                        </p:cTn>
                                        <p:tgtEl>
                                          <p:spTgt spid="14"/>
                                        </p:tgtEl>
                                        <p:attrNameLst>
                                          <p:attrName>r</p:attrName>
                                        </p:attrNameLst>
                                      </p:cBhvr>
                                    </p:animRot>
                                    <p:animRot by="240000">
                                      <p:cBhvr>
                                        <p:cTn id="8" dur="250" fill="hold">
                                          <p:stCondLst>
                                            <p:cond delay="500"/>
                                          </p:stCondLst>
                                        </p:cTn>
                                        <p:tgtEl>
                                          <p:spTgt spid="14"/>
                                        </p:tgtEl>
                                        <p:attrNameLst>
                                          <p:attrName>r</p:attrName>
                                        </p:attrNameLst>
                                      </p:cBhvr>
                                    </p:animRot>
                                    <p:animRot by="-240000">
                                      <p:cBhvr>
                                        <p:cTn id="9" dur="250" fill="hold">
                                          <p:stCondLst>
                                            <p:cond delay="750"/>
                                          </p:stCondLst>
                                        </p:cTn>
                                        <p:tgtEl>
                                          <p:spTgt spid="14"/>
                                        </p:tgtEl>
                                        <p:attrNameLst>
                                          <p:attrName>r</p:attrName>
                                        </p:attrNameLst>
                                      </p:cBhvr>
                                    </p:animRot>
                                    <p:animRot by="120000">
                                      <p:cBhvr>
                                        <p:cTn id="10" dur="250" fill="hold">
                                          <p:stCondLst>
                                            <p:cond delay="10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solidFill>
                  <a:srgbClr val="FEBE10"/>
                </a:solidFill>
              </a:rPr>
              <a:t>MANAGER</a:t>
            </a:r>
            <a:endParaRPr lang="en-US" dirty="0">
              <a:solidFill>
                <a:srgbClr val="FEBE10"/>
              </a:solidFill>
            </a:endParaRPr>
          </a:p>
        </p:txBody>
      </p:sp>
      <p:sp>
        <p:nvSpPr>
          <p:cNvPr id="3" name="Content Placeholder 2"/>
          <p:cNvSpPr>
            <a:spLocks noGrp="1"/>
          </p:cNvSpPr>
          <p:nvPr>
            <p:ph idx="1"/>
          </p:nvPr>
        </p:nvSpPr>
        <p:spPr>
          <a:xfrm>
            <a:off x="913795" y="1935921"/>
            <a:ext cx="10728308" cy="3695136"/>
          </a:xfrm>
        </p:spPr>
        <p:txBody>
          <a:bodyPr>
            <a:normAutofit/>
          </a:bodyPr>
          <a:lstStyle/>
          <a:p>
            <a:r>
              <a:rPr lang="en-US" sz="2200" dirty="0"/>
              <a:t>French legend, Zinedine Zidane, has won every single award and trophy a player could possibly achieve for both club and country. As he had successful careers in Juventus as well as Real Madrid, he retired from professional football in the year of 2006 after the famously known headbutt against the Italian defender in the World Cup. He became apart of Real Madrid’s managerial team in 2010 yet it was not until 2014 where he finally became the coach of Real Madrid Castilla. He then became the manager of Real Madrid’s first team in 2015 where he was the first ever French manager to win the UCL trophy alongside breaking the La Liga manager record for most points in their first 33 games in charge with 86 pts.</a:t>
            </a:r>
          </a:p>
        </p:txBody>
      </p:sp>
      <p:pic>
        <p:nvPicPr>
          <p:cNvPr id="8194" name="Picture 2" descr="Image result for zinedine zidane headbut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609" y="4607919"/>
            <a:ext cx="2863082" cy="20711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3776877" y="4607919"/>
            <a:ext cx="4882598" cy="2071166"/>
          </a:xfrm>
          <a:prstGeom prst="rect">
            <a:avLst/>
          </a:prstGeom>
        </p:spPr>
      </p:pic>
      <p:pic>
        <p:nvPicPr>
          <p:cNvPr id="8198" name="Picture 6" descr="Image result for zinedine zidane real madrid coach"/>
          <p:cNvPicPr>
            <a:picLocks noChangeAspect="1" noChangeArrowheads="1"/>
          </p:cNvPicPr>
          <p:nvPr/>
        </p:nvPicPr>
        <p:blipFill rotWithShape="1">
          <a:blip r:embed="rId4">
            <a:extLst>
              <a:ext uri="{28A0092B-C50C-407E-A947-70E740481C1C}">
                <a14:useLocalDpi xmlns:a14="http://schemas.microsoft.com/office/drawing/2010/main" val="0"/>
              </a:ext>
            </a:extLst>
          </a:blip>
          <a:srcRect l="9417" r="24767"/>
          <a:stretch/>
        </p:blipFill>
        <p:spPr bwMode="auto">
          <a:xfrm>
            <a:off x="9007661" y="4607919"/>
            <a:ext cx="2422430" cy="207116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spTree>
    <p:extLst>
      <p:ext uri="{BB962C8B-B14F-4D97-AF65-F5344CB8AC3E}">
        <p14:creationId xmlns:p14="http://schemas.microsoft.com/office/powerpoint/2010/main" val="53036611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11"/>
                                        </p:tgtEl>
                                        <p:attrNameLst>
                                          <p:attrName>r</p:attrName>
                                        </p:attrNameLst>
                                      </p:cBhvr>
                                    </p:animRot>
                                    <p:animRot by="-240000">
                                      <p:cBhvr>
                                        <p:cTn id="7" dur="250" fill="hold">
                                          <p:stCondLst>
                                            <p:cond delay="250"/>
                                          </p:stCondLst>
                                        </p:cTn>
                                        <p:tgtEl>
                                          <p:spTgt spid="11"/>
                                        </p:tgtEl>
                                        <p:attrNameLst>
                                          <p:attrName>r</p:attrName>
                                        </p:attrNameLst>
                                      </p:cBhvr>
                                    </p:animRot>
                                    <p:animRot by="240000">
                                      <p:cBhvr>
                                        <p:cTn id="8" dur="250" fill="hold">
                                          <p:stCondLst>
                                            <p:cond delay="500"/>
                                          </p:stCondLst>
                                        </p:cTn>
                                        <p:tgtEl>
                                          <p:spTgt spid="11"/>
                                        </p:tgtEl>
                                        <p:attrNameLst>
                                          <p:attrName>r</p:attrName>
                                        </p:attrNameLst>
                                      </p:cBhvr>
                                    </p:animRot>
                                    <p:animRot by="-240000">
                                      <p:cBhvr>
                                        <p:cTn id="9" dur="250" fill="hold">
                                          <p:stCondLst>
                                            <p:cond delay="750"/>
                                          </p:stCondLst>
                                        </p:cTn>
                                        <p:tgtEl>
                                          <p:spTgt spid="11"/>
                                        </p:tgtEl>
                                        <p:attrNameLst>
                                          <p:attrName>r</p:attrName>
                                        </p:attrNameLst>
                                      </p:cBhvr>
                                    </p:animRot>
                                    <p:animRot by="120000">
                                      <p:cBhvr>
                                        <p:cTn id="10" dur="250" fill="hold">
                                          <p:stCondLst>
                                            <p:cond delay="10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800" dirty="0">
                <a:solidFill>
                  <a:srgbClr val="FEBE10"/>
                </a:solidFill>
              </a:rPr>
              <a:t>GREATEST MOMENTS</a:t>
            </a:r>
          </a:p>
        </p:txBody>
      </p:sp>
      <p:sp>
        <p:nvSpPr>
          <p:cNvPr id="3" name="Content Placeholder 2"/>
          <p:cNvSpPr>
            <a:spLocks noGrp="1"/>
          </p:cNvSpPr>
          <p:nvPr>
            <p:ph idx="1"/>
          </p:nvPr>
        </p:nvSpPr>
        <p:spPr>
          <a:xfrm>
            <a:off x="913795" y="1825493"/>
            <a:ext cx="10784871" cy="3695136"/>
          </a:xfrm>
        </p:spPr>
        <p:txBody>
          <a:bodyPr>
            <a:normAutofit/>
          </a:bodyPr>
          <a:lstStyle/>
          <a:p>
            <a:r>
              <a:rPr lang="en-US" sz="1800" dirty="0"/>
              <a:t>Late solo run done by the Welshman himself lead to the victory of the Copa Del Rey final in 2014. Madrid and Barca were tied 1-1 and then in the 85’ Bale seals the win and lifts the trophy.</a:t>
            </a:r>
          </a:p>
          <a:p>
            <a:r>
              <a:rPr lang="en-US" sz="1800" dirty="0"/>
              <a:t>Winning La Decima aka the 10</a:t>
            </a:r>
            <a:r>
              <a:rPr lang="en-US" sz="1800" baseline="30000" dirty="0"/>
              <a:t>th</a:t>
            </a:r>
            <a:r>
              <a:rPr lang="en-US" sz="1800" dirty="0"/>
              <a:t> UCL trophy against Atletico Madrid. They scored in the 94’ minute thanks to a header from Sergio Ramos to bring it into extra time which eventually led to Real winning 4-1.</a:t>
            </a:r>
          </a:p>
          <a:p>
            <a:r>
              <a:rPr lang="en-US" sz="1800" dirty="0"/>
              <a:t>2002 UCL final against Bayer Leverkusen. Zidane scored a spectacular volley that sealed a 2-1 win as well as Madrid’s 9</a:t>
            </a:r>
            <a:r>
              <a:rPr lang="en-US" sz="1800" baseline="30000" dirty="0"/>
              <a:t>th</a:t>
            </a:r>
            <a:r>
              <a:rPr lang="en-US" sz="1800" dirty="0"/>
              <a:t> UCL trophy.</a:t>
            </a:r>
          </a:p>
          <a:p>
            <a:endParaRPr lang="en-US" sz="1800" dirty="0"/>
          </a:p>
        </p:txBody>
      </p:sp>
      <p:pic>
        <p:nvPicPr>
          <p:cNvPr id="4" name="Picture 3">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pic>
        <p:nvPicPr>
          <p:cNvPr id="6" name="5rnHsjsA2cE">
            <a:hlinkClick r:id="" action="ppaction://media"/>
          </p:cNvPr>
          <p:cNvPicPr>
            <a:picLocks noRot="1" noChangeAspect="1"/>
          </p:cNvPicPr>
          <p:nvPr>
            <a:videoFile r:link="rId1"/>
          </p:nvPr>
        </p:nvPicPr>
        <p:blipFill>
          <a:blip r:embed="rId8"/>
          <a:stretch>
            <a:fillRect/>
          </a:stretch>
        </p:blipFill>
        <p:spPr>
          <a:xfrm>
            <a:off x="4151982" y="3814714"/>
            <a:ext cx="3945642" cy="2959231"/>
          </a:xfrm>
          <a:prstGeom prst="rect">
            <a:avLst/>
          </a:prstGeom>
        </p:spPr>
      </p:pic>
      <p:pic>
        <p:nvPicPr>
          <p:cNvPr id="9" name="mVXZ9BkbAIc">
            <a:hlinkClick r:id="" action="ppaction://media"/>
          </p:cNvPr>
          <p:cNvPicPr>
            <a:picLocks noRot="1" noChangeAspect="1"/>
          </p:cNvPicPr>
          <p:nvPr>
            <a:videoFile r:link="rId2"/>
          </p:nvPr>
        </p:nvPicPr>
        <p:blipFill>
          <a:blip r:embed="rId9"/>
          <a:stretch>
            <a:fillRect/>
          </a:stretch>
        </p:blipFill>
        <p:spPr>
          <a:xfrm>
            <a:off x="8182467" y="3813255"/>
            <a:ext cx="3947587" cy="2960690"/>
          </a:xfrm>
          <a:prstGeom prst="rect">
            <a:avLst/>
          </a:prstGeom>
        </p:spPr>
      </p:pic>
      <p:pic>
        <p:nvPicPr>
          <p:cNvPr id="10" name="TbWsiNrY-rA">
            <a:hlinkClick r:id="" action="ppaction://media"/>
          </p:cNvPr>
          <p:cNvPicPr>
            <a:picLocks noRot="1" noChangeAspect="1"/>
          </p:cNvPicPr>
          <p:nvPr>
            <a:videoFile r:link="rId3"/>
          </p:nvPr>
        </p:nvPicPr>
        <p:blipFill>
          <a:blip r:embed="rId10"/>
          <a:stretch>
            <a:fillRect/>
          </a:stretch>
        </p:blipFill>
        <p:spPr>
          <a:xfrm>
            <a:off x="116263" y="3814826"/>
            <a:ext cx="3945492" cy="2959119"/>
          </a:xfrm>
          <a:prstGeom prst="rect">
            <a:avLst/>
          </a:prstGeom>
        </p:spPr>
      </p:pic>
    </p:spTree>
    <p:extLst>
      <p:ext uri="{BB962C8B-B14F-4D97-AF65-F5344CB8AC3E}">
        <p14:creationId xmlns:p14="http://schemas.microsoft.com/office/powerpoint/2010/main" val="92197468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4"/>
                                        </p:tgtEl>
                                        <p:attrNameLst>
                                          <p:attrName>r</p:attrName>
                                        </p:attrNameLst>
                                      </p:cBhvr>
                                    </p:animRot>
                                    <p:animRot by="-240000">
                                      <p:cBhvr>
                                        <p:cTn id="7" dur="250" fill="hold">
                                          <p:stCondLst>
                                            <p:cond delay="250"/>
                                          </p:stCondLst>
                                        </p:cTn>
                                        <p:tgtEl>
                                          <p:spTgt spid="4"/>
                                        </p:tgtEl>
                                        <p:attrNameLst>
                                          <p:attrName>r</p:attrName>
                                        </p:attrNameLst>
                                      </p:cBhvr>
                                    </p:animRot>
                                    <p:animRot by="240000">
                                      <p:cBhvr>
                                        <p:cTn id="8" dur="250" fill="hold">
                                          <p:stCondLst>
                                            <p:cond delay="500"/>
                                          </p:stCondLst>
                                        </p:cTn>
                                        <p:tgtEl>
                                          <p:spTgt spid="4"/>
                                        </p:tgtEl>
                                        <p:attrNameLst>
                                          <p:attrName>r</p:attrName>
                                        </p:attrNameLst>
                                      </p:cBhvr>
                                    </p:animRot>
                                    <p:animRot by="-240000">
                                      <p:cBhvr>
                                        <p:cTn id="9" dur="250" fill="hold">
                                          <p:stCondLst>
                                            <p:cond delay="750"/>
                                          </p:stCondLst>
                                        </p:cTn>
                                        <p:tgtEl>
                                          <p:spTgt spid="4"/>
                                        </p:tgtEl>
                                        <p:attrNameLst>
                                          <p:attrName>r</p:attrName>
                                        </p:attrNameLst>
                                      </p:cBhvr>
                                    </p:animRot>
                                    <p:animRot by="120000">
                                      <p:cBhvr>
                                        <p:cTn id="10" dur="250" fill="hold">
                                          <p:stCondLst>
                                            <p:cond delay="10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0"/>
                                        </p:tgtEl>
                                      </p:cBhvr>
                                    </p:cmd>
                                  </p:childTnLst>
                                </p:cTn>
                              </p:par>
                            </p:childTnLst>
                          </p:cTn>
                        </p:par>
                      </p:childTnLst>
                    </p:cTn>
                  </p:par>
                </p:childTnLst>
              </p:cTn>
              <p:nextCondLst>
                <p:cond evt="onClick" delay="0">
                  <p:tgtEl>
                    <p:spTgt spid="10"/>
                  </p:tgtEl>
                </p:cond>
              </p:nextCondLst>
            </p:seq>
            <p:video>
              <p:cMediaNode vol="80000">
                <p:cTn id="16" fill="hold" display="0">
                  <p:stCondLst>
                    <p:cond delay="indefinite"/>
                  </p:stCondLst>
                </p:cTn>
                <p:tgtEl>
                  <p:spTgt spid="10"/>
                </p:tgtEl>
              </p:cMediaNode>
            </p:video>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9"/>
                                        </p:tgtEl>
                                      </p:cBhvr>
                                    </p:cmd>
                                  </p:childTnLst>
                                </p:cTn>
                              </p:par>
                            </p:childTnLst>
                          </p:cTn>
                        </p:par>
                      </p:childTnLst>
                    </p:cTn>
                  </p:par>
                </p:childTnLst>
              </p:cTn>
              <p:nextCondLst>
                <p:cond evt="onClick" delay="0">
                  <p:tgtEl>
                    <p:spTgt spid="9"/>
                  </p:tgtEl>
                </p:cond>
              </p:nextCondLst>
            </p:seq>
            <p:video>
              <p:cMediaNode vol="80000">
                <p:cTn id="22" fill="hold" display="0">
                  <p:stCondLst>
                    <p:cond delay="indefinite"/>
                  </p:stCondLst>
                </p:cTn>
                <p:tgtEl>
                  <p:spTgt spid="9"/>
                </p:tgtEl>
              </p:cMediaNode>
            </p:video>
            <p:seq concurrent="1" nextAc="seek">
              <p:cTn id="23" restart="whenNotActive" fill="hold" evtFilter="cancelBubble" nodeType="interactiveSeq">
                <p:stCondLst>
                  <p:cond evt="onClick" delay="0">
                    <p:tgtEl>
                      <p:spTgt spid="6"/>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p:cTn id="27" dur="1" fill="hold"/>
                                        <p:tgtEl>
                                          <p:spTgt spid="6"/>
                                        </p:tgtEl>
                                      </p:cBhvr>
                                    </p:cmd>
                                  </p:childTnLst>
                                </p:cTn>
                              </p:par>
                            </p:childTnLst>
                          </p:cTn>
                        </p:par>
                      </p:childTnLst>
                    </p:cTn>
                  </p:par>
                </p:childTnLst>
              </p:cTn>
              <p:nextCondLst>
                <p:cond evt="onClick" delay="0">
                  <p:tgtEl>
                    <p:spTgt spid="6"/>
                  </p:tgtEl>
                </p:cond>
              </p:nextCondLst>
            </p:seq>
            <p:video>
              <p:cMediaNode vol="80000">
                <p:cTn id="28" fill="hold" display="0">
                  <p:stCondLst>
                    <p:cond delay="indefinite"/>
                  </p:stCondLst>
                </p:cTn>
                <p:tgtEl>
                  <p:spTgt spid="6"/>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solidFill>
                  <a:srgbClr val="FEBE10"/>
                </a:solidFill>
              </a:rPr>
              <a:t>B</a:t>
            </a:r>
            <a:r>
              <a:rPr lang="en-US" sz="4000" dirty="0">
                <a:solidFill>
                  <a:srgbClr val="FEBE10"/>
                </a:solidFill>
              </a:rPr>
              <a:t>ale</a:t>
            </a:r>
            <a:r>
              <a:rPr lang="en-US" sz="8800" dirty="0">
                <a:solidFill>
                  <a:srgbClr val="FEBE10"/>
                </a:solidFill>
              </a:rPr>
              <a:t>B</a:t>
            </a:r>
            <a:r>
              <a:rPr lang="en-US" sz="4000" dirty="0">
                <a:solidFill>
                  <a:srgbClr val="FEBE10"/>
                </a:solidFill>
              </a:rPr>
              <a:t>enzema</a:t>
            </a:r>
            <a:r>
              <a:rPr lang="en-US" sz="8800" dirty="0">
                <a:solidFill>
                  <a:srgbClr val="FEBE10"/>
                </a:solidFill>
              </a:rPr>
              <a:t>C</a:t>
            </a:r>
            <a:r>
              <a:rPr lang="en-US" sz="4000" dirty="0">
                <a:solidFill>
                  <a:srgbClr val="FEBE10"/>
                </a:solidFill>
              </a:rPr>
              <a:t>ristiano</a:t>
            </a:r>
            <a:endParaRPr lang="en-US" dirty="0">
              <a:solidFill>
                <a:srgbClr val="FEBE10"/>
              </a:solidFill>
            </a:endParaRPr>
          </a:p>
        </p:txBody>
      </p:sp>
      <p:sp>
        <p:nvSpPr>
          <p:cNvPr id="3" name="Content Placeholder 2"/>
          <p:cNvSpPr>
            <a:spLocks noGrp="1"/>
          </p:cNvSpPr>
          <p:nvPr>
            <p:ph idx="1"/>
          </p:nvPr>
        </p:nvSpPr>
        <p:spPr>
          <a:xfrm>
            <a:off x="913795" y="1898213"/>
            <a:ext cx="10803725" cy="3597613"/>
          </a:xfrm>
        </p:spPr>
        <p:txBody>
          <a:bodyPr>
            <a:noAutofit/>
          </a:bodyPr>
          <a:lstStyle/>
          <a:p>
            <a:r>
              <a:rPr lang="en-US" sz="1600" dirty="0">
                <a:effectLst>
                  <a:outerShdw blurRad="38100" dist="38100" dir="2700000" algn="tl">
                    <a:srgbClr val="000000">
                      <a:alpha val="43137"/>
                    </a:srgbClr>
                  </a:outerShdw>
                </a:effectLst>
              </a:rPr>
              <a:t>Gareth Bale first began his career as an outside defender yet progressed into the pacey &amp; lethal attacker he is today. As he began his career, he became the youngest player to play for the Welsh national team. After having incredible seasons throughout England, especially with Spurs, he joined Madrid in 2013 becoming the first ever Welshman to play for this side. He thrived for both nation and club leading not only Real Madrid to 2 UCL trophies but Wales to the Semi finals in their first ever Euros.</a:t>
            </a:r>
          </a:p>
          <a:p>
            <a:r>
              <a:rPr lang="en-US" sz="1600" dirty="0">
                <a:effectLst>
                  <a:outerShdw blurRad="38100" dist="38100" dir="2700000" algn="tl">
                    <a:srgbClr val="000000">
                      <a:alpha val="43137"/>
                    </a:srgbClr>
                  </a:outerShdw>
                </a:effectLst>
              </a:rPr>
              <a:t>Karim Benzema is a prolific French striker who moved from Lyon to Real Madrid in 2009. Even though he mainly came off the bench in his first couple of years for this side, he eventually overtook the starting striker role. This past Champions League, he drew level to become the fifth all time goal scorer for UCL with 50 goals.</a:t>
            </a:r>
          </a:p>
          <a:p>
            <a:r>
              <a:rPr lang="en-US" sz="1600" dirty="0">
                <a:effectLst>
                  <a:outerShdw blurRad="38100" dist="38100" dir="2700000" algn="tl">
                    <a:srgbClr val="000000">
                      <a:alpha val="43137"/>
                    </a:srgbClr>
                  </a:outerShdw>
                </a:effectLst>
              </a:rPr>
              <a:t>Cristiano Ronaldo is without a doubt the best player in the world. </a:t>
            </a:r>
            <a:r>
              <a:rPr lang="en-US" sz="1600" dirty="0">
                <a:effectLst>
                  <a:outerShdw blurRad="38100" dist="38100" dir="2700000" algn="tl">
                    <a:srgbClr val="000000">
                      <a:alpha val="43137"/>
                    </a:srgbClr>
                  </a:outerShdw>
                </a:effectLst>
                <a:sym typeface="Wingdings" panose="05000000000000000000" pitchFamily="2" charset="2"/>
              </a:rPr>
              <a:t>He began his soccer career in Portugal, yet it wasn’t until he moved to Manchester United at the age of 18 where his legacy began. He was known for his pace and dribbling skills who would cause troubles for defenders. Since joining Real Madrid in 2009, he has broken countless amount of records. He has also won</a:t>
            </a:r>
            <a:r>
              <a:rPr lang="en-US" sz="1600" dirty="0">
                <a:effectLst>
                  <a:outerShdw blurRad="38100" dist="38100" dir="2700000" algn="tl">
                    <a:srgbClr val="000000">
                      <a:alpha val="43137"/>
                    </a:srgbClr>
                  </a:outerShdw>
                </a:effectLst>
              </a:rPr>
              <a:t> every single trophy and award that a player could possibly achieve for both country &amp; club (except the World Cup </a:t>
            </a:r>
            <a:r>
              <a:rPr lang="en-US" sz="1600" dirty="0">
                <a:effectLst>
                  <a:outerShdw blurRad="38100" dist="38100" dir="2700000" algn="tl">
                    <a:srgbClr val="000000">
                      <a:alpha val="43137"/>
                    </a:srgbClr>
                  </a:outerShdw>
                </a:effectLst>
                <a:sym typeface="Wingdings" panose="05000000000000000000" pitchFamily="2" charset="2"/>
              </a:rPr>
              <a:t>). </a:t>
            </a:r>
            <a:r>
              <a:rPr lang="en-US" sz="1600" dirty="0">
                <a:effectLst>
                  <a:outerShdw blurRad="38100" dist="38100" dir="2700000" algn="tl">
                    <a:srgbClr val="000000">
                      <a:alpha val="43137"/>
                    </a:srgbClr>
                  </a:outerShdw>
                </a:effectLst>
              </a:rPr>
              <a:t>The 4x Ballon D Or, UCL, &amp; BPL winner as well as the 2016 Euro winner is </a:t>
            </a:r>
            <a:r>
              <a:rPr lang="en-US" sz="1600" dirty="0">
                <a:effectLst>
                  <a:outerShdw blurRad="38100" dist="38100" dir="2700000" algn="tl">
                    <a:srgbClr val="000000">
                      <a:alpha val="43137"/>
                    </a:srgbClr>
                  </a:outerShdw>
                </a:effectLst>
                <a:sym typeface="Wingdings" panose="05000000000000000000" pitchFamily="2" charset="2"/>
              </a:rPr>
              <a:t>currently the richest athlete in the world with a salary of $56 mil + $32 mil in endorsement. </a:t>
            </a:r>
            <a:endParaRPr lang="en-US" sz="1600" dirty="0">
              <a:effectLst>
                <a:outerShdw blurRad="38100" dist="38100" dir="2700000" algn="tl">
                  <a:srgbClr val="000000">
                    <a:alpha val="43137"/>
                  </a:srgbClr>
                </a:outerShdw>
              </a:effectLst>
            </a:endParaRPr>
          </a:p>
        </p:txBody>
      </p:sp>
      <p:pic>
        <p:nvPicPr>
          <p:cNvPr id="4" name="Picture 3">
            <a:hlinkClick r:id="rId2" action="ppaction://hlinksldjump"/>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pic>
        <p:nvPicPr>
          <p:cNvPr id="6" name="Picture 5"/>
          <p:cNvPicPr>
            <a:picLocks noChangeAspect="1"/>
          </p:cNvPicPr>
          <p:nvPr/>
        </p:nvPicPr>
        <p:blipFill>
          <a:blip r:embed="rId5"/>
          <a:stretch>
            <a:fillRect/>
          </a:stretch>
        </p:blipFill>
        <p:spPr>
          <a:xfrm>
            <a:off x="4863928" y="4861671"/>
            <a:ext cx="2128526" cy="1922768"/>
          </a:xfrm>
          <a:prstGeom prst="rect">
            <a:avLst/>
          </a:prstGeom>
        </p:spPr>
      </p:pic>
      <p:pic>
        <p:nvPicPr>
          <p:cNvPr id="7" name="Picture 6"/>
          <p:cNvPicPr>
            <a:picLocks noChangeAspect="1"/>
          </p:cNvPicPr>
          <p:nvPr/>
        </p:nvPicPr>
        <p:blipFill>
          <a:blip r:embed="rId6"/>
          <a:stretch>
            <a:fillRect/>
          </a:stretch>
        </p:blipFill>
        <p:spPr>
          <a:xfrm>
            <a:off x="7494518" y="4861671"/>
            <a:ext cx="2224516" cy="1922768"/>
          </a:xfrm>
          <a:prstGeom prst="rect">
            <a:avLst/>
          </a:prstGeom>
        </p:spPr>
      </p:pic>
      <p:pic>
        <p:nvPicPr>
          <p:cNvPr id="11266" name="Picture 2" descr="Image result for trio bb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94674" y="4843025"/>
            <a:ext cx="2530380" cy="1941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334382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4"/>
                                        </p:tgtEl>
                                        <p:attrNameLst>
                                          <p:attrName>r</p:attrName>
                                        </p:attrNameLst>
                                      </p:cBhvr>
                                    </p:animRot>
                                    <p:animRot by="-240000">
                                      <p:cBhvr>
                                        <p:cTn id="7" dur="250" fill="hold">
                                          <p:stCondLst>
                                            <p:cond delay="250"/>
                                          </p:stCondLst>
                                        </p:cTn>
                                        <p:tgtEl>
                                          <p:spTgt spid="4"/>
                                        </p:tgtEl>
                                        <p:attrNameLst>
                                          <p:attrName>r</p:attrName>
                                        </p:attrNameLst>
                                      </p:cBhvr>
                                    </p:animRot>
                                    <p:animRot by="240000">
                                      <p:cBhvr>
                                        <p:cTn id="8" dur="250" fill="hold">
                                          <p:stCondLst>
                                            <p:cond delay="500"/>
                                          </p:stCondLst>
                                        </p:cTn>
                                        <p:tgtEl>
                                          <p:spTgt spid="4"/>
                                        </p:tgtEl>
                                        <p:attrNameLst>
                                          <p:attrName>r</p:attrName>
                                        </p:attrNameLst>
                                      </p:cBhvr>
                                    </p:animRot>
                                    <p:animRot by="-240000">
                                      <p:cBhvr>
                                        <p:cTn id="9" dur="250" fill="hold">
                                          <p:stCondLst>
                                            <p:cond delay="750"/>
                                          </p:stCondLst>
                                        </p:cTn>
                                        <p:tgtEl>
                                          <p:spTgt spid="4"/>
                                        </p:tgtEl>
                                        <p:attrNameLst>
                                          <p:attrName>r</p:attrName>
                                        </p:attrNameLst>
                                      </p:cBhvr>
                                    </p:animRot>
                                    <p:animRot by="120000">
                                      <p:cBhvr>
                                        <p:cTn id="10" dur="250" fill="hold">
                                          <p:stCondLst>
                                            <p:cond delay="10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800" dirty="0">
                <a:solidFill>
                  <a:srgbClr val="FEBE10"/>
                </a:solidFill>
              </a:rPr>
              <a:t>EL CLÁSICO</a:t>
            </a:r>
          </a:p>
        </p:txBody>
      </p:sp>
      <p:sp>
        <p:nvSpPr>
          <p:cNvPr id="3" name="Content Placeholder 2"/>
          <p:cNvSpPr>
            <a:spLocks noGrp="1"/>
          </p:cNvSpPr>
          <p:nvPr>
            <p:ph idx="1"/>
          </p:nvPr>
        </p:nvSpPr>
        <p:spPr>
          <a:xfrm>
            <a:off x="908435" y="1812501"/>
            <a:ext cx="10353762" cy="3695136"/>
          </a:xfrm>
        </p:spPr>
        <p:txBody>
          <a:bodyPr>
            <a:normAutofit/>
          </a:bodyPr>
          <a:lstStyle/>
          <a:p>
            <a:r>
              <a:rPr lang="en-US" sz="2300" dirty="0"/>
              <a:t>El Clásico is known for being the biggest and most fierce match in all of soccer history between the two Spanish rivals, Real Madrid and FC Barcelona. Out of the 173 matches they have played throughout La Liga history, Real Madrid have won 73 while as Barcelona have won 68. Unfortunately Real have been beaten more in the recent years, yet are still the much more dominant team in history. These matches used to only be consider when they played each other during the league season yet has expanded to whenever these rivals meet in all competitions. These matches are always intense and rarely never finish without some sort of confrontation. </a:t>
            </a:r>
          </a:p>
        </p:txBody>
      </p:sp>
      <p:pic>
        <p:nvPicPr>
          <p:cNvPr id="4" name="Picture 3">
            <a:hlinkClick r:id="rId2" action="ppaction://hlinksldjump"/>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pic>
        <p:nvPicPr>
          <p:cNvPr id="10242" name="Picture 2" descr="Image result for el clasic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681" y="4405698"/>
            <a:ext cx="3726068" cy="23048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6"/>
          <a:stretch>
            <a:fillRect/>
          </a:stretch>
        </p:blipFill>
        <p:spPr>
          <a:xfrm>
            <a:off x="4389845" y="4405698"/>
            <a:ext cx="4097492" cy="2304840"/>
          </a:xfrm>
          <a:prstGeom prst="rect">
            <a:avLst/>
          </a:prstGeom>
        </p:spPr>
      </p:pic>
      <p:pic>
        <p:nvPicPr>
          <p:cNvPr id="6" name="Picture 5"/>
          <p:cNvPicPr>
            <a:picLocks noChangeAspect="1"/>
          </p:cNvPicPr>
          <p:nvPr/>
        </p:nvPicPr>
        <p:blipFill>
          <a:blip r:embed="rId7"/>
          <a:stretch>
            <a:fillRect/>
          </a:stretch>
        </p:blipFill>
        <p:spPr>
          <a:xfrm>
            <a:off x="8787433" y="4405698"/>
            <a:ext cx="3073119" cy="2304840"/>
          </a:xfrm>
          <a:prstGeom prst="rect">
            <a:avLst/>
          </a:prstGeom>
        </p:spPr>
      </p:pic>
    </p:spTree>
    <p:extLst>
      <p:ext uri="{BB962C8B-B14F-4D97-AF65-F5344CB8AC3E}">
        <p14:creationId xmlns:p14="http://schemas.microsoft.com/office/powerpoint/2010/main" val="30025863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4"/>
                                        </p:tgtEl>
                                        <p:attrNameLst>
                                          <p:attrName>r</p:attrName>
                                        </p:attrNameLst>
                                      </p:cBhvr>
                                    </p:animRot>
                                    <p:animRot by="-240000">
                                      <p:cBhvr>
                                        <p:cTn id="7" dur="250" fill="hold">
                                          <p:stCondLst>
                                            <p:cond delay="250"/>
                                          </p:stCondLst>
                                        </p:cTn>
                                        <p:tgtEl>
                                          <p:spTgt spid="4"/>
                                        </p:tgtEl>
                                        <p:attrNameLst>
                                          <p:attrName>r</p:attrName>
                                        </p:attrNameLst>
                                      </p:cBhvr>
                                    </p:animRot>
                                    <p:animRot by="240000">
                                      <p:cBhvr>
                                        <p:cTn id="8" dur="250" fill="hold">
                                          <p:stCondLst>
                                            <p:cond delay="500"/>
                                          </p:stCondLst>
                                        </p:cTn>
                                        <p:tgtEl>
                                          <p:spTgt spid="4"/>
                                        </p:tgtEl>
                                        <p:attrNameLst>
                                          <p:attrName>r</p:attrName>
                                        </p:attrNameLst>
                                      </p:cBhvr>
                                    </p:animRot>
                                    <p:animRot by="-240000">
                                      <p:cBhvr>
                                        <p:cTn id="9" dur="250" fill="hold">
                                          <p:stCondLst>
                                            <p:cond delay="750"/>
                                          </p:stCondLst>
                                        </p:cTn>
                                        <p:tgtEl>
                                          <p:spTgt spid="4"/>
                                        </p:tgtEl>
                                        <p:attrNameLst>
                                          <p:attrName>r</p:attrName>
                                        </p:attrNameLst>
                                      </p:cBhvr>
                                    </p:animRot>
                                    <p:animRot by="120000">
                                      <p:cBhvr>
                                        <p:cTn id="10" dur="250" fill="hold">
                                          <p:stCondLst>
                                            <p:cond delay="10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t="2695" b="9070"/>
          <a:stretch/>
        </p:blipFill>
        <p:spPr>
          <a:xfrm>
            <a:off x="20" y="10"/>
            <a:ext cx="12191980" cy="6857990"/>
          </a:xfrm>
          <a:prstGeom prst="rect">
            <a:avLst/>
          </a:prstGeom>
        </p:spPr>
      </p:pic>
      <p:sp>
        <p:nvSpPr>
          <p:cNvPr id="8" name="Oval 7">
            <a:hlinkClick r:id="rId3" action="ppaction://hlinksldjump"/>
          </p:cNvPr>
          <p:cNvSpPr/>
          <p:nvPr/>
        </p:nvSpPr>
        <p:spPr>
          <a:xfrm>
            <a:off x="1216058" y="3047214"/>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hlinkClick r:id="rId4" action="ppaction://hlinksldjump"/>
          </p:cNvPr>
          <p:cNvSpPr/>
          <p:nvPr/>
        </p:nvSpPr>
        <p:spPr>
          <a:xfrm>
            <a:off x="3450992" y="487842"/>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hlinkClick r:id="rId5" action="ppaction://hlinksldjump"/>
          </p:cNvPr>
          <p:cNvSpPr/>
          <p:nvPr/>
        </p:nvSpPr>
        <p:spPr>
          <a:xfrm>
            <a:off x="2687425" y="2283643"/>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hlinkClick r:id="rId6" action="ppaction://hlinksldjump"/>
          </p:cNvPr>
          <p:cNvSpPr/>
          <p:nvPr/>
        </p:nvSpPr>
        <p:spPr>
          <a:xfrm>
            <a:off x="2687425" y="3810785"/>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hlinkClick r:id="rId7" action="ppaction://hlinksldjump"/>
          </p:cNvPr>
          <p:cNvSpPr/>
          <p:nvPr/>
        </p:nvSpPr>
        <p:spPr>
          <a:xfrm>
            <a:off x="3450992" y="5606586"/>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hlinkClick r:id="rId8" action="ppaction://hlinksldjump"/>
          </p:cNvPr>
          <p:cNvSpPr/>
          <p:nvPr/>
        </p:nvSpPr>
        <p:spPr>
          <a:xfrm>
            <a:off x="5709500" y="1251413"/>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hlinkClick r:id="rId9" action="ppaction://hlinksldjump"/>
          </p:cNvPr>
          <p:cNvSpPr/>
          <p:nvPr/>
        </p:nvSpPr>
        <p:spPr>
          <a:xfrm>
            <a:off x="5709500" y="4843015"/>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hlinkClick r:id="rId10" action="ppaction://hlinksldjump"/>
          </p:cNvPr>
          <p:cNvSpPr/>
          <p:nvPr/>
        </p:nvSpPr>
        <p:spPr>
          <a:xfrm>
            <a:off x="5709500" y="3047214"/>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hlinkClick r:id="rId11" action="ppaction://hlinksldjump"/>
          </p:cNvPr>
          <p:cNvSpPr/>
          <p:nvPr/>
        </p:nvSpPr>
        <p:spPr>
          <a:xfrm>
            <a:off x="8213890" y="487841"/>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hlinkClick r:id="rId12" action="ppaction://hlinksldjump"/>
          </p:cNvPr>
          <p:cNvSpPr/>
          <p:nvPr/>
        </p:nvSpPr>
        <p:spPr>
          <a:xfrm>
            <a:off x="8213890" y="5606585"/>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hlinkClick r:id="rId13" action="ppaction://hlinksldjump"/>
          </p:cNvPr>
          <p:cNvSpPr/>
          <p:nvPr/>
        </p:nvSpPr>
        <p:spPr>
          <a:xfrm>
            <a:off x="8977457" y="3047214"/>
            <a:ext cx="763571" cy="763571"/>
          </a:xfrm>
          <a:prstGeom prst="ellipse">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053838" y="3804882"/>
            <a:ext cx="1126504" cy="369332"/>
          </a:xfrm>
          <a:prstGeom prst="rect">
            <a:avLst/>
          </a:prstGeom>
          <a:noFill/>
        </p:spPr>
        <p:txBody>
          <a:bodyPr wrap="square" rtlCol="0">
            <a:spAutoFit/>
          </a:bodyPr>
          <a:lstStyle/>
          <a:p>
            <a:pPr algn="ctr"/>
            <a:r>
              <a:rPr lang="en-US" dirty="0">
                <a:ln>
                  <a:solidFill>
                    <a:srgbClr val="00529F"/>
                  </a:solidFill>
                </a:ln>
              </a:rPr>
              <a:t>CREATION</a:t>
            </a:r>
            <a:endParaRPr lang="en-US" dirty="0">
              <a:ln w="3175">
                <a:solidFill>
                  <a:srgbClr val="00529F"/>
                </a:solidFill>
              </a:ln>
            </a:endParaRPr>
          </a:p>
        </p:txBody>
      </p:sp>
      <p:sp>
        <p:nvSpPr>
          <p:cNvPr id="27" name="TextBox 26"/>
          <p:cNvSpPr txBox="1"/>
          <p:nvPr/>
        </p:nvSpPr>
        <p:spPr>
          <a:xfrm>
            <a:off x="3252248" y="1251412"/>
            <a:ext cx="1122568" cy="369332"/>
          </a:xfrm>
          <a:prstGeom prst="rect">
            <a:avLst/>
          </a:prstGeom>
          <a:noFill/>
        </p:spPr>
        <p:txBody>
          <a:bodyPr wrap="square" rtlCol="0">
            <a:spAutoFit/>
          </a:bodyPr>
          <a:lstStyle/>
          <a:p>
            <a:pPr algn="ctr"/>
            <a:r>
              <a:rPr lang="en-US" dirty="0">
                <a:ln>
                  <a:solidFill>
                    <a:srgbClr val="00529F"/>
                  </a:solidFill>
                </a:ln>
              </a:rPr>
              <a:t>STADIUM</a:t>
            </a:r>
          </a:p>
        </p:txBody>
      </p:sp>
      <p:sp>
        <p:nvSpPr>
          <p:cNvPr id="32" name="TextBox 31"/>
          <p:cNvSpPr txBox="1"/>
          <p:nvPr/>
        </p:nvSpPr>
        <p:spPr>
          <a:xfrm>
            <a:off x="2395974" y="3047007"/>
            <a:ext cx="1436803" cy="369332"/>
          </a:xfrm>
          <a:prstGeom prst="rect">
            <a:avLst/>
          </a:prstGeom>
          <a:noFill/>
        </p:spPr>
        <p:txBody>
          <a:bodyPr wrap="square" rtlCol="0">
            <a:spAutoFit/>
          </a:bodyPr>
          <a:lstStyle/>
          <a:p>
            <a:pPr algn="ctr"/>
            <a:r>
              <a:rPr lang="en-US" dirty="0">
                <a:ln>
                  <a:solidFill>
                    <a:srgbClr val="00529F"/>
                  </a:solidFill>
                </a:ln>
              </a:rPr>
              <a:t>CLUB</a:t>
            </a:r>
          </a:p>
        </p:txBody>
      </p:sp>
      <p:sp>
        <p:nvSpPr>
          <p:cNvPr id="33" name="TextBox 32"/>
          <p:cNvSpPr txBox="1"/>
          <p:nvPr/>
        </p:nvSpPr>
        <p:spPr>
          <a:xfrm>
            <a:off x="2348430" y="4565188"/>
            <a:ext cx="1498082" cy="646331"/>
          </a:xfrm>
          <a:prstGeom prst="rect">
            <a:avLst/>
          </a:prstGeom>
          <a:noFill/>
        </p:spPr>
        <p:txBody>
          <a:bodyPr wrap="square" rtlCol="0">
            <a:spAutoFit/>
          </a:bodyPr>
          <a:lstStyle/>
          <a:p>
            <a:pPr algn="ctr"/>
            <a:r>
              <a:rPr lang="en-US" dirty="0">
                <a:ln>
                  <a:solidFill>
                    <a:srgbClr val="00529F"/>
                  </a:solidFill>
                </a:ln>
              </a:rPr>
              <a:t>CHAMPIONS LEAGUE</a:t>
            </a:r>
          </a:p>
        </p:txBody>
      </p:sp>
      <p:sp>
        <p:nvSpPr>
          <p:cNvPr id="34" name="TextBox 33"/>
          <p:cNvSpPr txBox="1"/>
          <p:nvPr/>
        </p:nvSpPr>
        <p:spPr>
          <a:xfrm>
            <a:off x="3202739" y="6369743"/>
            <a:ext cx="1219990" cy="369332"/>
          </a:xfrm>
          <a:prstGeom prst="rect">
            <a:avLst/>
          </a:prstGeom>
          <a:noFill/>
        </p:spPr>
        <p:txBody>
          <a:bodyPr wrap="square" rtlCol="0">
            <a:spAutoFit/>
          </a:bodyPr>
          <a:lstStyle/>
          <a:p>
            <a:pPr algn="ctr"/>
            <a:r>
              <a:rPr lang="en-US" dirty="0">
                <a:ln>
                  <a:solidFill>
                    <a:srgbClr val="00529F"/>
                  </a:solidFill>
                </a:ln>
              </a:rPr>
              <a:t>FUN FACTS</a:t>
            </a:r>
          </a:p>
        </p:txBody>
      </p:sp>
      <p:sp>
        <p:nvSpPr>
          <p:cNvPr id="35" name="TextBox 34"/>
          <p:cNvSpPr txBox="1"/>
          <p:nvPr/>
        </p:nvSpPr>
        <p:spPr>
          <a:xfrm>
            <a:off x="5497399" y="5678295"/>
            <a:ext cx="1195634" cy="369332"/>
          </a:xfrm>
          <a:prstGeom prst="rect">
            <a:avLst/>
          </a:prstGeom>
          <a:noFill/>
        </p:spPr>
        <p:txBody>
          <a:bodyPr wrap="square" rtlCol="0">
            <a:spAutoFit/>
          </a:bodyPr>
          <a:lstStyle/>
          <a:p>
            <a:r>
              <a:rPr lang="en-US" dirty="0">
                <a:ln>
                  <a:solidFill>
                    <a:srgbClr val="00529F"/>
                  </a:solidFill>
                </a:ln>
              </a:rPr>
              <a:t>MANAGER</a:t>
            </a:r>
          </a:p>
        </p:txBody>
      </p:sp>
      <p:sp>
        <p:nvSpPr>
          <p:cNvPr id="42" name="TextBox 41"/>
          <p:cNvSpPr txBox="1"/>
          <p:nvPr/>
        </p:nvSpPr>
        <p:spPr>
          <a:xfrm>
            <a:off x="7906733" y="1251412"/>
            <a:ext cx="1377882" cy="646331"/>
          </a:xfrm>
          <a:prstGeom prst="rect">
            <a:avLst/>
          </a:prstGeom>
          <a:noFill/>
        </p:spPr>
        <p:txBody>
          <a:bodyPr wrap="square" rtlCol="0">
            <a:spAutoFit/>
          </a:bodyPr>
          <a:lstStyle/>
          <a:p>
            <a:pPr algn="ctr"/>
            <a:r>
              <a:rPr lang="en-US" dirty="0">
                <a:ln>
                  <a:solidFill>
                    <a:srgbClr val="00529F"/>
                  </a:solidFill>
                </a:ln>
              </a:rPr>
              <a:t>GREATEST MOMENTS</a:t>
            </a:r>
          </a:p>
        </p:txBody>
      </p:sp>
      <p:sp>
        <p:nvSpPr>
          <p:cNvPr id="43" name="TextBox 42"/>
          <p:cNvSpPr txBox="1"/>
          <p:nvPr/>
        </p:nvSpPr>
        <p:spPr>
          <a:xfrm>
            <a:off x="5512312" y="2083750"/>
            <a:ext cx="1157946" cy="369332"/>
          </a:xfrm>
          <a:prstGeom prst="rect">
            <a:avLst/>
          </a:prstGeom>
          <a:noFill/>
        </p:spPr>
        <p:txBody>
          <a:bodyPr wrap="square" rtlCol="0">
            <a:spAutoFit/>
          </a:bodyPr>
          <a:lstStyle/>
          <a:p>
            <a:r>
              <a:rPr lang="en-US" dirty="0">
                <a:ln>
                  <a:solidFill>
                    <a:srgbClr val="00529F"/>
                  </a:solidFill>
                </a:ln>
              </a:rPr>
              <a:t>TRANSFER</a:t>
            </a:r>
          </a:p>
        </p:txBody>
      </p:sp>
      <p:sp>
        <p:nvSpPr>
          <p:cNvPr id="44" name="TextBox 43"/>
          <p:cNvSpPr txBox="1"/>
          <p:nvPr/>
        </p:nvSpPr>
        <p:spPr>
          <a:xfrm>
            <a:off x="5486401" y="3804883"/>
            <a:ext cx="1104506" cy="369332"/>
          </a:xfrm>
          <a:prstGeom prst="rect">
            <a:avLst/>
          </a:prstGeom>
          <a:noFill/>
        </p:spPr>
        <p:txBody>
          <a:bodyPr wrap="square" rtlCol="0">
            <a:spAutoFit/>
          </a:bodyPr>
          <a:lstStyle/>
          <a:p>
            <a:r>
              <a:rPr lang="en-US" dirty="0">
                <a:ln>
                  <a:solidFill>
                    <a:srgbClr val="00529F"/>
                  </a:solidFill>
                </a:ln>
              </a:rPr>
              <a:t>TROPHIES</a:t>
            </a:r>
          </a:p>
        </p:txBody>
      </p:sp>
      <p:sp>
        <p:nvSpPr>
          <p:cNvPr id="45" name="TextBox 44"/>
          <p:cNvSpPr txBox="1"/>
          <p:nvPr/>
        </p:nvSpPr>
        <p:spPr>
          <a:xfrm>
            <a:off x="7939725" y="6369743"/>
            <a:ext cx="1311897" cy="369332"/>
          </a:xfrm>
          <a:prstGeom prst="rect">
            <a:avLst/>
          </a:prstGeom>
          <a:noFill/>
        </p:spPr>
        <p:txBody>
          <a:bodyPr wrap="square" rtlCol="0">
            <a:spAutoFit/>
          </a:bodyPr>
          <a:lstStyle/>
          <a:p>
            <a:r>
              <a:rPr lang="en-US" dirty="0">
                <a:ln>
                  <a:solidFill>
                    <a:srgbClr val="00529F"/>
                  </a:solidFill>
                </a:ln>
              </a:rPr>
              <a:t>EL CLASICO</a:t>
            </a:r>
          </a:p>
        </p:txBody>
      </p:sp>
      <p:sp>
        <p:nvSpPr>
          <p:cNvPr id="46" name="TextBox 45"/>
          <p:cNvSpPr txBox="1"/>
          <p:nvPr/>
        </p:nvSpPr>
        <p:spPr>
          <a:xfrm>
            <a:off x="8859621" y="3804882"/>
            <a:ext cx="999241" cy="369332"/>
          </a:xfrm>
          <a:prstGeom prst="rect">
            <a:avLst/>
          </a:prstGeom>
          <a:noFill/>
        </p:spPr>
        <p:txBody>
          <a:bodyPr wrap="square" rtlCol="0">
            <a:spAutoFit/>
          </a:bodyPr>
          <a:lstStyle/>
          <a:p>
            <a:pPr algn="ctr"/>
            <a:r>
              <a:rPr lang="en-US" dirty="0">
                <a:ln>
                  <a:solidFill>
                    <a:srgbClr val="00529F"/>
                  </a:solidFill>
                </a:ln>
              </a:rPr>
              <a:t>BBC</a:t>
            </a:r>
          </a:p>
        </p:txBody>
      </p:sp>
      <p:sp>
        <p:nvSpPr>
          <p:cNvPr id="26" name="Arrow: Right 25">
            <a:hlinkClick r:id="rId14" action="ppaction://hlinksldjump"/>
          </p:cNvPr>
          <p:cNvSpPr/>
          <p:nvPr/>
        </p:nvSpPr>
        <p:spPr>
          <a:xfrm>
            <a:off x="11019934" y="6174557"/>
            <a:ext cx="810705" cy="401564"/>
          </a:xfrm>
          <a:prstGeom prst="rightArrow">
            <a:avLst/>
          </a:prstGeom>
          <a:solidFill>
            <a:srgbClr val="FEBE10"/>
          </a:solidFill>
          <a:ln>
            <a:solidFill>
              <a:srgbClr val="00529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529F"/>
                </a:solidFill>
                <a:latin typeface="Gill Sans MT Condensed" panose="020B0506020104020203" pitchFamily="34" charset="0"/>
              </a:rPr>
              <a:t>WORKCITED</a:t>
            </a:r>
          </a:p>
        </p:txBody>
      </p:sp>
      <p:sp>
        <p:nvSpPr>
          <p:cNvPr id="2" name="TextBox 1"/>
          <p:cNvSpPr txBox="1"/>
          <p:nvPr/>
        </p:nvSpPr>
        <p:spPr>
          <a:xfrm>
            <a:off x="10605155" y="3318235"/>
            <a:ext cx="820131" cy="671313"/>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4052205421"/>
      </p:ext>
    </p:extLst>
  </p:cSld>
  <p:clrMapOvr>
    <a:masterClrMapping/>
  </p:clrMapOvr>
  <mc:AlternateContent xmlns:mc="http://schemas.openxmlformats.org/markup-compatibility/2006" xmlns:p14="http://schemas.microsoft.com/office/powerpoint/2010/main">
    <mc:Choice Requires="p14">
      <p:transition spd="slow" p14:dur="900">
        <p14:flythrough dir="out" hasBounce="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800" dirty="0"/>
              <a:t>WORK CITED</a:t>
            </a:r>
          </a:p>
        </p:txBody>
      </p:sp>
      <p:sp>
        <p:nvSpPr>
          <p:cNvPr id="3" name="Content Placeholder 2"/>
          <p:cNvSpPr>
            <a:spLocks noGrp="1"/>
          </p:cNvSpPr>
          <p:nvPr>
            <p:ph idx="1"/>
          </p:nvPr>
        </p:nvSpPr>
        <p:spPr>
          <a:xfrm>
            <a:off x="913794" y="2096063"/>
            <a:ext cx="11180795" cy="4568687"/>
          </a:xfrm>
        </p:spPr>
        <p:txBody>
          <a:bodyPr numCol="2">
            <a:normAutofit fontScale="25000" lnSpcReduction="20000"/>
          </a:bodyPr>
          <a:lstStyle/>
          <a:p>
            <a:r>
              <a:rPr lang="en-US" sz="6400" dirty="0">
                <a:hlinkClick r:id="rId2"/>
              </a:rPr>
              <a:t>https://en.wikipedia.org/wiki/History_of_Real_Madrid_C.F.#Early_years</a:t>
            </a:r>
            <a:endParaRPr lang="en-US" sz="6400" dirty="0"/>
          </a:p>
          <a:p>
            <a:r>
              <a:rPr lang="en-US" sz="6400" dirty="0">
                <a:hlinkClick r:id="rId3"/>
              </a:rPr>
              <a:t>http://www.history.com/this-day-in-history/real-madrid-founded</a:t>
            </a:r>
            <a:endParaRPr lang="en-US" sz="6400" dirty="0"/>
          </a:p>
          <a:p>
            <a:r>
              <a:rPr lang="en-US" sz="6400" dirty="0">
                <a:hlinkClick r:id="rId4"/>
              </a:rPr>
              <a:t>http://www.stadiumguide.com/bernabeu/</a:t>
            </a:r>
            <a:endParaRPr lang="en-US" sz="6400" dirty="0"/>
          </a:p>
          <a:p>
            <a:r>
              <a:rPr lang="en-US" sz="6400" dirty="0">
                <a:hlinkClick r:id="rId5"/>
              </a:rPr>
              <a:t>http://www.realmadrid.com/en</a:t>
            </a:r>
            <a:endParaRPr lang="en-US" sz="6400" dirty="0"/>
          </a:p>
          <a:p>
            <a:r>
              <a:rPr lang="en-US" sz="6400" dirty="0">
                <a:hlinkClick r:id="rId6"/>
              </a:rPr>
              <a:t>http://www.soccermaniak.com/real-madrid-logo.html</a:t>
            </a:r>
            <a:endParaRPr lang="en-US" sz="6400" dirty="0"/>
          </a:p>
          <a:p>
            <a:r>
              <a:rPr lang="en-US" sz="6400" dirty="0">
                <a:hlinkClick r:id="rId7"/>
              </a:rPr>
              <a:t>https://en.wikipedia.org/wiki/European_Cup_and_UEFA_Champions_League_records_and_statistics#Appearances</a:t>
            </a:r>
            <a:endParaRPr lang="en-US" sz="6400" dirty="0"/>
          </a:p>
          <a:p>
            <a:r>
              <a:rPr lang="en-US" sz="6400" dirty="0">
                <a:hlinkClick r:id="rId8"/>
              </a:rPr>
              <a:t>http://www.gettyimages.com/event/champions-league-final-real-madrid-atletico-madrid-643283805#the-soccer-fans-waiting-the-uefa-champions-league-final-between-real-picture-id534933350</a:t>
            </a:r>
            <a:endParaRPr lang="en-US" sz="6400" dirty="0">
              <a:hlinkClick r:id="rId9"/>
            </a:endParaRPr>
          </a:p>
          <a:p>
            <a:r>
              <a:rPr lang="en-US" sz="6400" dirty="0">
                <a:hlinkClick r:id="rId9"/>
              </a:rPr>
              <a:t>http://www.uefa.com/teamsandplayers/teams/club=50051/profile/index.html</a:t>
            </a:r>
            <a:endParaRPr lang="en-US" sz="6400" dirty="0"/>
          </a:p>
          <a:p>
            <a:r>
              <a:rPr lang="en-US" sz="6400" dirty="0">
                <a:hlinkClick r:id="rId10"/>
              </a:rPr>
              <a:t>http://www.dailysportek.com/interesting-facts-about-real-madrid-soccer-team/</a:t>
            </a:r>
            <a:endParaRPr lang="en-US" sz="6400" dirty="0"/>
          </a:p>
          <a:p>
            <a:endParaRPr lang="en-US" sz="6400" dirty="0">
              <a:hlinkClick r:id="rId11"/>
            </a:endParaRPr>
          </a:p>
          <a:p>
            <a:endParaRPr lang="en-US" sz="6400" dirty="0">
              <a:hlinkClick r:id="rId11"/>
            </a:endParaRPr>
          </a:p>
          <a:p>
            <a:endParaRPr lang="en-US" sz="6400" dirty="0">
              <a:hlinkClick r:id="rId11"/>
            </a:endParaRPr>
          </a:p>
          <a:p>
            <a:endParaRPr lang="en-US" sz="6400" dirty="0">
              <a:hlinkClick r:id="rId11"/>
            </a:endParaRPr>
          </a:p>
          <a:p>
            <a:endParaRPr lang="en-US" sz="6400" dirty="0">
              <a:hlinkClick r:id="rId11"/>
            </a:endParaRPr>
          </a:p>
          <a:p>
            <a:r>
              <a:rPr lang="en-US" sz="6400" dirty="0">
                <a:hlinkClick r:id="rId11"/>
              </a:rPr>
              <a:t>http://www.laliga.es/en/</a:t>
            </a:r>
            <a:endParaRPr lang="en-US" sz="6400" dirty="0"/>
          </a:p>
          <a:p>
            <a:r>
              <a:rPr lang="en-US" sz="6400" dirty="0">
                <a:hlinkClick r:id="rId12"/>
              </a:rPr>
              <a:t>http://www.totalsportek.com/list/expensive-player-transfers-football-history/</a:t>
            </a:r>
            <a:endParaRPr lang="en-US" sz="6400" dirty="0"/>
          </a:p>
          <a:p>
            <a:r>
              <a:rPr lang="en-US" sz="6400" dirty="0">
                <a:hlinkClick r:id="rId13"/>
              </a:rPr>
              <a:t>http://www.bbc.com/sport/football/37312487</a:t>
            </a:r>
            <a:endParaRPr lang="en-US" sz="6400" dirty="0"/>
          </a:p>
          <a:p>
            <a:r>
              <a:rPr lang="en-US" sz="6400" dirty="0">
                <a:hlinkClick r:id="rId14"/>
              </a:rPr>
              <a:t>http://www.transfermarkt.co.uk/real-madrid/erfolge/verein/418</a:t>
            </a:r>
            <a:endParaRPr lang="en-US" sz="6400" dirty="0"/>
          </a:p>
          <a:p>
            <a:r>
              <a:rPr lang="en-US" sz="6400" dirty="0">
                <a:hlinkClick r:id="rId15"/>
              </a:rPr>
              <a:t>http://www.goal.com/en-us/news/174/uefa-champions-league/2016/12/07/30273542/benzema-reaches-50-goals-in-the-champions-league?ICID=PP_8261</a:t>
            </a:r>
            <a:endParaRPr lang="en-US" sz="6400" dirty="0"/>
          </a:p>
          <a:p>
            <a:r>
              <a:rPr lang="en-US" sz="6400" dirty="0">
                <a:hlinkClick r:id="rId16"/>
              </a:rPr>
              <a:t>http://www.forbes.com/sites/forbespr/2016/06/08/forbes-releases-the-worlds-highest-paid-athletes-list-2016/#698475c91bb9</a:t>
            </a:r>
            <a:endParaRPr lang="en-US" sz="6400" dirty="0"/>
          </a:p>
          <a:p>
            <a:r>
              <a:rPr lang="en-US" sz="6400" dirty="0">
                <a:hlinkClick r:id="rId17"/>
              </a:rPr>
              <a:t>https://en.wikipedia.org/wiki/El_Cl%C3%A1sico</a:t>
            </a:r>
            <a:endParaRPr lang="en-US" sz="6400" dirty="0"/>
          </a:p>
          <a:p>
            <a:r>
              <a:rPr lang="en-US" sz="6400" dirty="0">
                <a:hlinkClick r:id="rId18"/>
              </a:rPr>
              <a:t>https://www.youtube.com/</a:t>
            </a:r>
            <a:endParaRPr lang="en-US" sz="6400" dirty="0"/>
          </a:p>
          <a:p>
            <a:endParaRPr lang="en-US" sz="6400" dirty="0"/>
          </a:p>
          <a:p>
            <a:endParaRPr lang="en-US" sz="6400" dirty="0"/>
          </a:p>
          <a:p>
            <a:endParaRPr lang="en-US" sz="5600" dirty="0"/>
          </a:p>
          <a:p>
            <a:endParaRPr lang="en-US" sz="5600" dirty="0"/>
          </a:p>
          <a:p>
            <a:endParaRPr lang="en-US" sz="5600" dirty="0"/>
          </a:p>
          <a:p>
            <a:endParaRPr lang="en-US" sz="5600" dirty="0"/>
          </a:p>
          <a:p>
            <a:endParaRPr lang="en-US" sz="5600" dirty="0"/>
          </a:p>
          <a:p>
            <a:endParaRPr lang="en-US" sz="5600" dirty="0"/>
          </a:p>
          <a:p>
            <a:endParaRPr lang="en-US" dirty="0"/>
          </a:p>
        </p:txBody>
      </p:sp>
      <p:pic>
        <p:nvPicPr>
          <p:cNvPr id="4" name="Picture 3">
            <a:hlinkClick r:id="rId19" action="ppaction://hlinksldjump"/>
          </p:cNvPr>
          <p:cNvPicPr>
            <a:picLocks noChangeAspect="1"/>
          </p:cNvPicPr>
          <p:nvPr/>
        </p:nvPicPr>
        <p:blipFill>
          <a:blip r:embed="rId20">
            <a:extLst>
              <a:ext uri="{BEBA8EAE-BF5A-486C-A8C5-ECC9F3942E4B}">
                <a14:imgProps xmlns:a14="http://schemas.microsoft.com/office/drawing/2010/main">
                  <a14:imgLayer r:embed="rId21">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spTree>
    <p:extLst>
      <p:ext uri="{BB962C8B-B14F-4D97-AF65-F5344CB8AC3E}">
        <p14:creationId xmlns:p14="http://schemas.microsoft.com/office/powerpoint/2010/main" val="373574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4"/>
                                        </p:tgtEl>
                                        <p:attrNameLst>
                                          <p:attrName>r</p:attrName>
                                        </p:attrNameLst>
                                      </p:cBhvr>
                                    </p:animRot>
                                    <p:animRot by="-240000">
                                      <p:cBhvr>
                                        <p:cTn id="7" dur="250" fill="hold">
                                          <p:stCondLst>
                                            <p:cond delay="250"/>
                                          </p:stCondLst>
                                        </p:cTn>
                                        <p:tgtEl>
                                          <p:spTgt spid="4"/>
                                        </p:tgtEl>
                                        <p:attrNameLst>
                                          <p:attrName>r</p:attrName>
                                        </p:attrNameLst>
                                      </p:cBhvr>
                                    </p:animRot>
                                    <p:animRot by="240000">
                                      <p:cBhvr>
                                        <p:cTn id="8" dur="250" fill="hold">
                                          <p:stCondLst>
                                            <p:cond delay="500"/>
                                          </p:stCondLst>
                                        </p:cTn>
                                        <p:tgtEl>
                                          <p:spTgt spid="4"/>
                                        </p:tgtEl>
                                        <p:attrNameLst>
                                          <p:attrName>r</p:attrName>
                                        </p:attrNameLst>
                                      </p:cBhvr>
                                    </p:animRot>
                                    <p:animRot by="-240000">
                                      <p:cBhvr>
                                        <p:cTn id="9" dur="250" fill="hold">
                                          <p:stCondLst>
                                            <p:cond delay="750"/>
                                          </p:stCondLst>
                                        </p:cTn>
                                        <p:tgtEl>
                                          <p:spTgt spid="4"/>
                                        </p:tgtEl>
                                        <p:attrNameLst>
                                          <p:attrName>r</p:attrName>
                                        </p:attrNameLst>
                                      </p:cBhvr>
                                    </p:animRot>
                                    <p:animRot by="120000">
                                      <p:cBhvr>
                                        <p:cTn id="10" dur="250" fill="hold">
                                          <p:stCondLst>
                                            <p:cond delay="10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800" dirty="0">
                <a:solidFill>
                  <a:srgbClr val="FEBE10"/>
                </a:solidFill>
              </a:rPr>
              <a:t>CREATION</a:t>
            </a:r>
          </a:p>
        </p:txBody>
      </p:sp>
      <p:sp>
        <p:nvSpPr>
          <p:cNvPr id="3" name="Content Placeholder 2"/>
          <p:cNvSpPr>
            <a:spLocks noGrp="1"/>
          </p:cNvSpPr>
          <p:nvPr>
            <p:ph idx="1"/>
          </p:nvPr>
        </p:nvSpPr>
        <p:spPr>
          <a:xfrm>
            <a:off x="913795" y="1841653"/>
            <a:ext cx="10353762" cy="3695136"/>
          </a:xfrm>
        </p:spPr>
        <p:txBody>
          <a:bodyPr>
            <a:normAutofit/>
          </a:bodyPr>
          <a:lstStyle/>
          <a:p>
            <a:r>
              <a:rPr lang="en-US" dirty="0">
                <a:effectLst/>
              </a:rPr>
              <a:t>A new sport from England known as football, started to expand throughout the world and one of the first nations that it became such a prominent sport in was Spain. Due to its rapid development, one of the first organizations created for its practice was the creation of the Madrid Football Club. Julián Palacios was its first figurehead as he formed the first team yet it was Juan Padrós who formally constituted the institution on March 6, 1902. </a:t>
            </a:r>
          </a:p>
          <a:p>
            <a:r>
              <a:rPr lang="en-US" dirty="0">
                <a:effectLst/>
              </a:rPr>
              <a:t>As time went on and the club grew, the club's name was changed into </a:t>
            </a:r>
            <a:r>
              <a:rPr lang="en-US" b="1" dirty="0">
                <a:effectLst/>
              </a:rPr>
              <a:t>Real Madrid</a:t>
            </a:r>
            <a:r>
              <a:rPr lang="en-US" dirty="0">
                <a:effectLst/>
              </a:rPr>
              <a:t> after King Alfonso XIII gave this club the title of Real ("royal"). However, when the Second Spanish Republic was proclaimed in 1931, the club dropped the word Real</a:t>
            </a:r>
            <a:r>
              <a:rPr lang="en-US" b="1" dirty="0">
                <a:effectLst/>
              </a:rPr>
              <a:t> </a:t>
            </a:r>
            <a:r>
              <a:rPr lang="en-US" dirty="0">
                <a:effectLst/>
              </a:rPr>
              <a:t>as well as the royal crown from their crest, being known only as </a:t>
            </a:r>
            <a:r>
              <a:rPr lang="en-US" b="1" dirty="0">
                <a:effectLst/>
              </a:rPr>
              <a:t>Madrid C.F. </a:t>
            </a:r>
            <a:r>
              <a:rPr lang="en-US" dirty="0">
                <a:effectLst/>
              </a:rPr>
              <a:t>until the end of the Spanish Civil War in 1939.</a:t>
            </a:r>
            <a:endParaRPr lang="en-US" dirty="0"/>
          </a:p>
        </p:txBody>
      </p:sp>
      <p:pic>
        <p:nvPicPr>
          <p:cNvPr id="4" name="Picture 3"/>
          <p:cNvPicPr>
            <a:picLocks noChangeAspect="1"/>
          </p:cNvPicPr>
          <p:nvPr/>
        </p:nvPicPr>
        <p:blipFill>
          <a:blip r:embed="rId2"/>
          <a:stretch>
            <a:fillRect/>
          </a:stretch>
        </p:blipFill>
        <p:spPr>
          <a:xfrm>
            <a:off x="913795" y="4685123"/>
            <a:ext cx="2902453" cy="1934968"/>
          </a:xfrm>
          <a:prstGeom prst="rect">
            <a:avLst/>
          </a:prstGeom>
        </p:spPr>
      </p:pic>
      <p:pic>
        <p:nvPicPr>
          <p:cNvPr id="1028" name="Picture 4" descr="Image result for king alfonso xiii real madr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5412" y="4369569"/>
            <a:ext cx="1537857" cy="22505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real madrid 19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0535" y="4685122"/>
            <a:ext cx="5080533" cy="193496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spTree>
    <p:extLst>
      <p:ext uri="{BB962C8B-B14F-4D97-AF65-F5344CB8AC3E}">
        <p14:creationId xmlns:p14="http://schemas.microsoft.com/office/powerpoint/2010/main" val="1374020271"/>
      </p:ext>
    </p:extLst>
  </p:cSld>
  <p:clrMapOvr>
    <a:masterClrMapping/>
  </p:clrMapOvr>
  <mc:AlternateContent xmlns:mc="http://schemas.openxmlformats.org/markup-compatibility/2006" xmlns:p14="http://schemas.microsoft.com/office/powerpoint/2010/main">
    <mc:Choice Requires="p14">
      <p:transition spd="slow" p14:dur="900">
        <p14:flythrough hasBounce="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5"/>
                                        </p:tgtEl>
                                        <p:attrNameLst>
                                          <p:attrName>r</p:attrName>
                                        </p:attrNameLst>
                                      </p:cBhvr>
                                    </p:animRot>
                                    <p:animRot by="-240000">
                                      <p:cBhvr>
                                        <p:cTn id="7" dur="250" fill="hold">
                                          <p:stCondLst>
                                            <p:cond delay="250"/>
                                          </p:stCondLst>
                                        </p:cTn>
                                        <p:tgtEl>
                                          <p:spTgt spid="5"/>
                                        </p:tgtEl>
                                        <p:attrNameLst>
                                          <p:attrName>r</p:attrName>
                                        </p:attrNameLst>
                                      </p:cBhvr>
                                    </p:animRot>
                                    <p:animRot by="240000">
                                      <p:cBhvr>
                                        <p:cTn id="8" dur="250" fill="hold">
                                          <p:stCondLst>
                                            <p:cond delay="500"/>
                                          </p:stCondLst>
                                        </p:cTn>
                                        <p:tgtEl>
                                          <p:spTgt spid="5"/>
                                        </p:tgtEl>
                                        <p:attrNameLst>
                                          <p:attrName>r</p:attrName>
                                        </p:attrNameLst>
                                      </p:cBhvr>
                                    </p:animRot>
                                    <p:animRot by="-240000">
                                      <p:cBhvr>
                                        <p:cTn id="9" dur="250" fill="hold">
                                          <p:stCondLst>
                                            <p:cond delay="750"/>
                                          </p:stCondLst>
                                        </p:cTn>
                                        <p:tgtEl>
                                          <p:spTgt spid="5"/>
                                        </p:tgtEl>
                                        <p:attrNameLst>
                                          <p:attrName>r</p:attrName>
                                        </p:attrNameLst>
                                      </p:cBhvr>
                                    </p:animRot>
                                    <p:animRot by="120000">
                                      <p:cBhvr>
                                        <p:cTn id="10" dur="250" fill="hold">
                                          <p:stCondLst>
                                            <p:cond delay="10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solidFill>
                  <a:srgbClr val="FEBE10"/>
                </a:solidFill>
              </a:rPr>
              <a:t>STADIUM</a:t>
            </a:r>
            <a:endParaRPr lang="en-US" dirty="0">
              <a:solidFill>
                <a:srgbClr val="FEBE10"/>
              </a:solidFill>
            </a:endParaRPr>
          </a:p>
        </p:txBody>
      </p:sp>
      <p:sp>
        <p:nvSpPr>
          <p:cNvPr id="3" name="Content Placeholder 2"/>
          <p:cNvSpPr>
            <a:spLocks noGrp="1"/>
          </p:cNvSpPr>
          <p:nvPr>
            <p:ph idx="1"/>
          </p:nvPr>
        </p:nvSpPr>
        <p:spPr>
          <a:xfrm>
            <a:off x="913795" y="1890457"/>
            <a:ext cx="10353762" cy="3695136"/>
          </a:xfrm>
        </p:spPr>
        <p:txBody>
          <a:bodyPr>
            <a:noAutofit/>
          </a:bodyPr>
          <a:lstStyle/>
          <a:p>
            <a:pPr marL="0" indent="0">
              <a:buNone/>
            </a:pPr>
            <a:r>
              <a:rPr lang="en-US" dirty="0">
                <a:effectLst/>
              </a:rPr>
              <a:t>Real Madrid became one of the greatest international clubs due to the leadership of Santiago Bernabéu. He played for the team from 1912-1927 and served as club president from 1943-1978. As he became club president he began to expand the roster, acquiring players from all over the world to play for his side. Alongside creating a strong team, he began construction on a major stadium with an immense fan capacity. He created The New Chamartín Stadium which became the best ground in Europe and one of the most modern in the world. After creating this monstrous stadium, he had a desire to enlarge the stadium due to its rapid growing fan base. Due to its success it was agreed upon all the fans that the stadium should be named after the legend himself. Ever since 1955, the stadium has been known as the Santiago Bernabéu and continues to see improvement.</a:t>
            </a:r>
            <a:endParaRPr lang="en-US" dirty="0">
              <a:solidFill>
                <a:srgbClr val="FEBE10"/>
              </a:solidFill>
            </a:endParaRPr>
          </a:p>
        </p:txBody>
      </p:sp>
      <p:pic>
        <p:nvPicPr>
          <p:cNvPr id="2050" name="Picture 2" descr="Image result for new chamartin real madr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852" y="4741126"/>
            <a:ext cx="3963989" cy="198199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4580885" y="4741126"/>
            <a:ext cx="3424162" cy="1981995"/>
          </a:xfrm>
          <a:prstGeom prst="rect">
            <a:avLst/>
          </a:prstGeom>
        </p:spPr>
      </p:pic>
      <p:pic>
        <p:nvPicPr>
          <p:cNvPr id="6" name="Picture 5"/>
          <p:cNvPicPr>
            <a:picLocks noChangeAspect="1"/>
          </p:cNvPicPr>
          <p:nvPr/>
        </p:nvPicPr>
        <p:blipFill>
          <a:blip r:embed="rId4"/>
          <a:stretch>
            <a:fillRect/>
          </a:stretch>
        </p:blipFill>
        <p:spPr>
          <a:xfrm>
            <a:off x="8299091" y="4342502"/>
            <a:ext cx="3566470" cy="2380619"/>
          </a:xfrm>
          <a:prstGeom prst="rect">
            <a:avLst/>
          </a:prstGeom>
        </p:spPr>
      </p:pic>
      <p:pic>
        <p:nvPicPr>
          <p:cNvPr id="11" name="Picture 10">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spTree>
    <p:extLst>
      <p:ext uri="{BB962C8B-B14F-4D97-AF65-F5344CB8AC3E}">
        <p14:creationId xmlns:p14="http://schemas.microsoft.com/office/powerpoint/2010/main" val="387654225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11"/>
                                        </p:tgtEl>
                                        <p:attrNameLst>
                                          <p:attrName>r</p:attrName>
                                        </p:attrNameLst>
                                      </p:cBhvr>
                                    </p:animRot>
                                    <p:animRot by="-240000">
                                      <p:cBhvr>
                                        <p:cTn id="7" dur="250" fill="hold">
                                          <p:stCondLst>
                                            <p:cond delay="250"/>
                                          </p:stCondLst>
                                        </p:cTn>
                                        <p:tgtEl>
                                          <p:spTgt spid="11"/>
                                        </p:tgtEl>
                                        <p:attrNameLst>
                                          <p:attrName>r</p:attrName>
                                        </p:attrNameLst>
                                      </p:cBhvr>
                                    </p:animRot>
                                    <p:animRot by="240000">
                                      <p:cBhvr>
                                        <p:cTn id="8" dur="250" fill="hold">
                                          <p:stCondLst>
                                            <p:cond delay="500"/>
                                          </p:stCondLst>
                                        </p:cTn>
                                        <p:tgtEl>
                                          <p:spTgt spid="11"/>
                                        </p:tgtEl>
                                        <p:attrNameLst>
                                          <p:attrName>r</p:attrName>
                                        </p:attrNameLst>
                                      </p:cBhvr>
                                    </p:animRot>
                                    <p:animRot by="-240000">
                                      <p:cBhvr>
                                        <p:cTn id="9" dur="250" fill="hold">
                                          <p:stCondLst>
                                            <p:cond delay="750"/>
                                          </p:stCondLst>
                                        </p:cTn>
                                        <p:tgtEl>
                                          <p:spTgt spid="11"/>
                                        </p:tgtEl>
                                        <p:attrNameLst>
                                          <p:attrName>r</p:attrName>
                                        </p:attrNameLst>
                                      </p:cBhvr>
                                    </p:animRot>
                                    <p:animRot by="120000">
                                      <p:cBhvr>
                                        <p:cTn id="10" dur="250" fill="hold">
                                          <p:stCondLst>
                                            <p:cond delay="10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solidFill>
                  <a:srgbClr val="FEBE10"/>
                </a:solidFill>
              </a:rPr>
              <a:t>CLUB</a:t>
            </a:r>
            <a:endParaRPr lang="en-US" dirty="0">
              <a:solidFill>
                <a:srgbClr val="FEBE10"/>
              </a:solidFill>
            </a:endParaRPr>
          </a:p>
        </p:txBody>
      </p:sp>
      <p:pic>
        <p:nvPicPr>
          <p:cNvPr id="6" name="Picture 5">
            <a:hlinkClick r:id="rId2" action="ppaction://hlinksldjump"/>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sp>
        <p:nvSpPr>
          <p:cNvPr id="8" name="Content Placeholder 7"/>
          <p:cNvSpPr>
            <a:spLocks noGrp="1"/>
          </p:cNvSpPr>
          <p:nvPr>
            <p:ph idx="1"/>
          </p:nvPr>
        </p:nvSpPr>
        <p:spPr>
          <a:xfrm>
            <a:off x="913795" y="1793559"/>
            <a:ext cx="10558626" cy="3695136"/>
          </a:xfrm>
        </p:spPr>
        <p:txBody>
          <a:bodyPr>
            <a:noAutofit/>
          </a:bodyPr>
          <a:lstStyle/>
          <a:p>
            <a:r>
              <a:rPr lang="en-US" sz="2100" dirty="0"/>
              <a:t>Real Madrid is a club filled with promising and amazing talent. The official first team consists of 24 skilled players from all across the world. These different players join together to create an unstoppable team. They play and perfect a 4-3-3 formation;</a:t>
            </a:r>
          </a:p>
          <a:p>
            <a:pPr lvl="1"/>
            <a:r>
              <a:rPr lang="en-US" sz="2100" dirty="0"/>
              <a:t>A Striker, 2 wingers, 3 midfielders (2 box to box and 1 defensive minded midfielder), 4 defenders (2 versatile wings backs and 2 brick wall central defenders), and lastly the goalkeeper.</a:t>
            </a:r>
          </a:p>
          <a:p>
            <a:r>
              <a:rPr lang="en-US" sz="2100" dirty="0"/>
              <a:t>Real Madrid also consists of a whole reserve, or youth team, known as Real Madrid Castilla who play for the third level of the Spanish League. Players get brought in to the academy so they can develop and become the future of Madrid.</a:t>
            </a:r>
          </a:p>
        </p:txBody>
      </p:sp>
      <p:pic>
        <p:nvPicPr>
          <p:cNvPr id="9" name="Content Placeholder 6"/>
          <p:cNvPicPr>
            <a:picLocks noChangeAspect="1"/>
          </p:cNvPicPr>
          <p:nvPr/>
        </p:nvPicPr>
        <p:blipFill>
          <a:blip r:embed="rId5"/>
          <a:stretch>
            <a:fillRect/>
          </a:stretch>
        </p:blipFill>
        <p:spPr>
          <a:xfrm>
            <a:off x="4442859" y="4477732"/>
            <a:ext cx="3701464" cy="2267147"/>
          </a:xfrm>
          <a:prstGeom prst="rect">
            <a:avLst/>
          </a:prstGeom>
        </p:spPr>
      </p:pic>
      <p:pic>
        <p:nvPicPr>
          <p:cNvPr id="10" name="Picture 9"/>
          <p:cNvPicPr>
            <a:picLocks noChangeAspect="1"/>
          </p:cNvPicPr>
          <p:nvPr/>
        </p:nvPicPr>
        <p:blipFill>
          <a:blip r:embed="rId6"/>
          <a:stretch>
            <a:fillRect/>
          </a:stretch>
        </p:blipFill>
        <p:spPr>
          <a:xfrm>
            <a:off x="709706" y="4477732"/>
            <a:ext cx="3557903" cy="2267147"/>
          </a:xfrm>
          <a:prstGeom prst="rect">
            <a:avLst/>
          </a:prstGeom>
        </p:spPr>
      </p:pic>
      <p:pic>
        <p:nvPicPr>
          <p:cNvPr id="11" name="Picture 10"/>
          <p:cNvPicPr>
            <a:picLocks noChangeAspect="1"/>
          </p:cNvPicPr>
          <p:nvPr/>
        </p:nvPicPr>
        <p:blipFill>
          <a:blip r:embed="rId7"/>
          <a:stretch>
            <a:fillRect/>
          </a:stretch>
        </p:blipFill>
        <p:spPr>
          <a:xfrm>
            <a:off x="8319573" y="4477732"/>
            <a:ext cx="3229462" cy="2267147"/>
          </a:xfrm>
          <a:prstGeom prst="rect">
            <a:avLst/>
          </a:prstGeom>
        </p:spPr>
      </p:pic>
    </p:spTree>
    <p:extLst>
      <p:ext uri="{BB962C8B-B14F-4D97-AF65-F5344CB8AC3E}">
        <p14:creationId xmlns:p14="http://schemas.microsoft.com/office/powerpoint/2010/main" val="197876567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6"/>
                                        </p:tgtEl>
                                        <p:attrNameLst>
                                          <p:attrName>r</p:attrName>
                                        </p:attrNameLst>
                                      </p:cBhvr>
                                    </p:animRot>
                                    <p:animRot by="-240000">
                                      <p:cBhvr>
                                        <p:cTn id="7" dur="250" fill="hold">
                                          <p:stCondLst>
                                            <p:cond delay="250"/>
                                          </p:stCondLst>
                                        </p:cTn>
                                        <p:tgtEl>
                                          <p:spTgt spid="6"/>
                                        </p:tgtEl>
                                        <p:attrNameLst>
                                          <p:attrName>r</p:attrName>
                                        </p:attrNameLst>
                                      </p:cBhvr>
                                    </p:animRot>
                                    <p:animRot by="240000">
                                      <p:cBhvr>
                                        <p:cTn id="8" dur="250" fill="hold">
                                          <p:stCondLst>
                                            <p:cond delay="500"/>
                                          </p:stCondLst>
                                        </p:cTn>
                                        <p:tgtEl>
                                          <p:spTgt spid="6"/>
                                        </p:tgtEl>
                                        <p:attrNameLst>
                                          <p:attrName>r</p:attrName>
                                        </p:attrNameLst>
                                      </p:cBhvr>
                                    </p:animRot>
                                    <p:animRot by="-240000">
                                      <p:cBhvr>
                                        <p:cTn id="9" dur="250" fill="hold">
                                          <p:stCondLst>
                                            <p:cond delay="750"/>
                                          </p:stCondLst>
                                        </p:cTn>
                                        <p:tgtEl>
                                          <p:spTgt spid="6"/>
                                        </p:tgtEl>
                                        <p:attrNameLst>
                                          <p:attrName>r</p:attrName>
                                        </p:attrNameLst>
                                      </p:cBhvr>
                                    </p:animRot>
                                    <p:animRot by="120000">
                                      <p:cBhvr>
                                        <p:cTn id="10" dur="250" fill="hold">
                                          <p:stCondLst>
                                            <p:cond delay="10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800" dirty="0">
                <a:solidFill>
                  <a:srgbClr val="FEBE10"/>
                </a:solidFill>
              </a:rPr>
              <a:t>CHAMPIONS LEAGUE</a:t>
            </a:r>
            <a:endParaRPr lang="en-US" dirty="0">
              <a:solidFill>
                <a:srgbClr val="FEBE10"/>
              </a:solidFill>
            </a:endParaRPr>
          </a:p>
        </p:txBody>
      </p:sp>
      <p:sp>
        <p:nvSpPr>
          <p:cNvPr id="3" name="Content Placeholder 2"/>
          <p:cNvSpPr>
            <a:spLocks noGrp="1"/>
          </p:cNvSpPr>
          <p:nvPr>
            <p:ph idx="1"/>
          </p:nvPr>
        </p:nvSpPr>
        <p:spPr>
          <a:xfrm>
            <a:off x="913795" y="1935921"/>
            <a:ext cx="10897992" cy="3695136"/>
          </a:xfrm>
        </p:spPr>
        <p:txBody>
          <a:bodyPr>
            <a:normAutofit/>
          </a:bodyPr>
          <a:lstStyle/>
          <a:p>
            <a:r>
              <a:rPr lang="en-US" sz="2200" dirty="0">
                <a:effectLst/>
              </a:rPr>
              <a:t>Previously known as the European Cup, Real Madrid won the very first trophy in 1956. </a:t>
            </a:r>
          </a:p>
          <a:p>
            <a:r>
              <a:rPr lang="en-US" sz="2200" dirty="0">
                <a:effectLst/>
              </a:rPr>
              <a:t>Real Madrid is the most successful UEFA Champions League club as they have not only appeared in the tournament the most amount of times (47 apps), but have won the most trophies than any other club (11 trophies).</a:t>
            </a:r>
          </a:p>
          <a:p>
            <a:r>
              <a:rPr lang="en-US" sz="2200" dirty="0">
                <a:effectLst/>
              </a:rPr>
              <a:t>This successful club also consists of very successful players who lead in two categories;</a:t>
            </a:r>
          </a:p>
          <a:p>
            <a:pPr lvl="1"/>
            <a:r>
              <a:rPr lang="en-US" sz="2200" dirty="0">
                <a:effectLst/>
              </a:rPr>
              <a:t>Player with the most UEFA appearances: 161 – Iker Casillas (former goalkeeper)</a:t>
            </a:r>
          </a:p>
          <a:p>
            <a:pPr lvl="1"/>
            <a:r>
              <a:rPr lang="en-US" sz="2200" dirty="0">
                <a:effectLst/>
              </a:rPr>
              <a:t>All-time top goal scorer in UEFA club competitions: 95 - Cristiano Ronaldo</a:t>
            </a:r>
          </a:p>
          <a:p>
            <a:endParaRPr lang="en-US" dirty="0"/>
          </a:p>
        </p:txBody>
      </p:sp>
      <p:pic>
        <p:nvPicPr>
          <p:cNvPr id="3074" name="Picture 2" descr="Image result for iker casillas real madr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795" y="4891965"/>
            <a:ext cx="2459204" cy="18340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cristiano ronaldo real madrid uc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0623" y="3433886"/>
            <a:ext cx="2396933" cy="332095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real madrid la undecim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8875" y="4863137"/>
            <a:ext cx="3065872" cy="189170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spTree>
    <p:extLst>
      <p:ext uri="{BB962C8B-B14F-4D97-AF65-F5344CB8AC3E}">
        <p14:creationId xmlns:p14="http://schemas.microsoft.com/office/powerpoint/2010/main" val="84681327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8"/>
                                        </p:tgtEl>
                                        <p:attrNameLst>
                                          <p:attrName>r</p:attrName>
                                        </p:attrNameLst>
                                      </p:cBhvr>
                                    </p:animRot>
                                    <p:animRot by="-240000">
                                      <p:cBhvr>
                                        <p:cTn id="7" dur="250" fill="hold">
                                          <p:stCondLst>
                                            <p:cond delay="250"/>
                                          </p:stCondLst>
                                        </p:cTn>
                                        <p:tgtEl>
                                          <p:spTgt spid="8"/>
                                        </p:tgtEl>
                                        <p:attrNameLst>
                                          <p:attrName>r</p:attrName>
                                        </p:attrNameLst>
                                      </p:cBhvr>
                                    </p:animRot>
                                    <p:animRot by="240000">
                                      <p:cBhvr>
                                        <p:cTn id="8" dur="250" fill="hold">
                                          <p:stCondLst>
                                            <p:cond delay="500"/>
                                          </p:stCondLst>
                                        </p:cTn>
                                        <p:tgtEl>
                                          <p:spTgt spid="8"/>
                                        </p:tgtEl>
                                        <p:attrNameLst>
                                          <p:attrName>r</p:attrName>
                                        </p:attrNameLst>
                                      </p:cBhvr>
                                    </p:animRot>
                                    <p:animRot by="-240000">
                                      <p:cBhvr>
                                        <p:cTn id="9" dur="250" fill="hold">
                                          <p:stCondLst>
                                            <p:cond delay="750"/>
                                          </p:stCondLst>
                                        </p:cTn>
                                        <p:tgtEl>
                                          <p:spTgt spid="8"/>
                                        </p:tgtEl>
                                        <p:attrNameLst>
                                          <p:attrName>r</p:attrName>
                                        </p:attrNameLst>
                                      </p:cBhvr>
                                    </p:animRot>
                                    <p:animRot by="120000">
                                      <p:cBhvr>
                                        <p:cTn id="10" dur="250" fill="hold">
                                          <p:stCondLst>
                                            <p:cond delay="10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800" dirty="0">
                <a:solidFill>
                  <a:srgbClr val="FEBE10"/>
                </a:solidFill>
              </a:rPr>
              <a:t>FUN FACTS</a:t>
            </a:r>
          </a:p>
        </p:txBody>
      </p:sp>
      <p:sp>
        <p:nvSpPr>
          <p:cNvPr id="3" name="Content Placeholder 2"/>
          <p:cNvSpPr>
            <a:spLocks noGrp="1"/>
          </p:cNvSpPr>
          <p:nvPr>
            <p:ph idx="1"/>
          </p:nvPr>
        </p:nvSpPr>
        <p:spPr>
          <a:xfrm>
            <a:off x="913794" y="1935921"/>
            <a:ext cx="10436077" cy="3695136"/>
          </a:xfrm>
        </p:spPr>
        <p:txBody>
          <a:bodyPr/>
          <a:lstStyle/>
          <a:p>
            <a:r>
              <a:rPr lang="en-US" sz="2400" dirty="0">
                <a:effectLst/>
              </a:rPr>
              <a:t>Real Madrid is the only club ever to win La Liga five times in succession and they’ve accomplished this twice. </a:t>
            </a:r>
          </a:p>
          <a:p>
            <a:pPr lvl="1"/>
            <a:r>
              <a:rPr lang="en-US" sz="2200" dirty="0">
                <a:effectLst/>
              </a:rPr>
              <a:t>The first time was between 1961 and 1965, and the second time was between 1986 and 1990.</a:t>
            </a:r>
          </a:p>
          <a:p>
            <a:r>
              <a:rPr lang="en-US" sz="2400" dirty="0">
                <a:effectLst/>
              </a:rPr>
              <a:t>Real Madrid is one of only three clubs in Spain’s history that has never been relegated from La Liga. The only other two clubs that have not been regulated are Athletic Bilbao and FC Barcelona.</a:t>
            </a:r>
          </a:p>
          <a:p>
            <a:r>
              <a:rPr lang="en-US" sz="2400" dirty="0">
                <a:effectLst/>
              </a:rPr>
              <a:t>FIFA has named Real Madrid has the ‘Best Football club of the 20</a:t>
            </a:r>
            <a:r>
              <a:rPr lang="en-US" sz="2400" baseline="30000" dirty="0">
                <a:effectLst/>
              </a:rPr>
              <a:t>th</a:t>
            </a:r>
            <a:r>
              <a:rPr lang="en-US" sz="2400" dirty="0">
                <a:effectLst/>
              </a:rPr>
              <a:t> Century’</a:t>
            </a:r>
          </a:p>
          <a:p>
            <a:endParaRPr lang="en-US" cap="all" dirty="0">
              <a:effectLst/>
            </a:endParaRPr>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3" y="4583299"/>
            <a:ext cx="2095515" cy="2095515"/>
          </a:xfrm>
          <a:prstGeom prst="rect">
            <a:avLst/>
          </a:prstGeom>
        </p:spPr>
      </p:pic>
      <p:pic>
        <p:nvPicPr>
          <p:cNvPr id="5124" name="Picture 4" descr="https://pbs.twimg.com/media/CzByGbYWgAEl09l.jpg: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316" y="4605015"/>
            <a:ext cx="4873429" cy="207379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hlinkClick r:id="rId4" action="ppaction://hlinksldjump"/>
          </p:cNvPr>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pic>
        <p:nvPicPr>
          <p:cNvPr id="7" name="Picture 6"/>
          <p:cNvPicPr>
            <a:picLocks noChangeAspect="1"/>
          </p:cNvPicPr>
          <p:nvPr/>
        </p:nvPicPr>
        <p:blipFill>
          <a:blip r:embed="rId7"/>
          <a:stretch>
            <a:fillRect/>
          </a:stretch>
        </p:blipFill>
        <p:spPr>
          <a:xfrm>
            <a:off x="9530499" y="4012923"/>
            <a:ext cx="2255754" cy="2665891"/>
          </a:xfrm>
          <a:prstGeom prst="rect">
            <a:avLst/>
          </a:prstGeom>
        </p:spPr>
      </p:pic>
    </p:spTree>
    <p:extLst>
      <p:ext uri="{BB962C8B-B14F-4D97-AF65-F5344CB8AC3E}">
        <p14:creationId xmlns:p14="http://schemas.microsoft.com/office/powerpoint/2010/main" val="7821870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10"/>
                                        </p:tgtEl>
                                        <p:attrNameLst>
                                          <p:attrName>r</p:attrName>
                                        </p:attrNameLst>
                                      </p:cBhvr>
                                    </p:animRot>
                                    <p:animRot by="-240000">
                                      <p:cBhvr>
                                        <p:cTn id="7" dur="250" fill="hold">
                                          <p:stCondLst>
                                            <p:cond delay="250"/>
                                          </p:stCondLst>
                                        </p:cTn>
                                        <p:tgtEl>
                                          <p:spTgt spid="10"/>
                                        </p:tgtEl>
                                        <p:attrNameLst>
                                          <p:attrName>r</p:attrName>
                                        </p:attrNameLst>
                                      </p:cBhvr>
                                    </p:animRot>
                                    <p:animRot by="240000">
                                      <p:cBhvr>
                                        <p:cTn id="8" dur="250" fill="hold">
                                          <p:stCondLst>
                                            <p:cond delay="500"/>
                                          </p:stCondLst>
                                        </p:cTn>
                                        <p:tgtEl>
                                          <p:spTgt spid="10"/>
                                        </p:tgtEl>
                                        <p:attrNameLst>
                                          <p:attrName>r</p:attrName>
                                        </p:attrNameLst>
                                      </p:cBhvr>
                                    </p:animRot>
                                    <p:animRot by="-240000">
                                      <p:cBhvr>
                                        <p:cTn id="9" dur="250" fill="hold">
                                          <p:stCondLst>
                                            <p:cond delay="750"/>
                                          </p:stCondLst>
                                        </p:cTn>
                                        <p:tgtEl>
                                          <p:spTgt spid="10"/>
                                        </p:tgtEl>
                                        <p:attrNameLst>
                                          <p:attrName>r</p:attrName>
                                        </p:attrNameLst>
                                      </p:cBhvr>
                                    </p:animRot>
                                    <p:animRot by="120000">
                                      <p:cBhvr>
                                        <p:cTn id="10" dur="250" fill="hold">
                                          <p:stCondLst>
                                            <p:cond delay="10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800" dirty="0">
                <a:solidFill>
                  <a:srgbClr val="FEBE10"/>
                </a:solidFill>
              </a:rPr>
              <a:t>TRANSFER</a:t>
            </a:r>
          </a:p>
        </p:txBody>
      </p:sp>
      <p:sp>
        <p:nvSpPr>
          <p:cNvPr id="3" name="Content Placeholder 2"/>
          <p:cNvSpPr>
            <a:spLocks noGrp="1"/>
          </p:cNvSpPr>
          <p:nvPr>
            <p:ph idx="1"/>
          </p:nvPr>
        </p:nvSpPr>
        <p:spPr>
          <a:xfrm>
            <a:off x="913794" y="1935921"/>
            <a:ext cx="10353762" cy="3695136"/>
          </a:xfrm>
        </p:spPr>
        <p:txBody>
          <a:bodyPr>
            <a:noAutofit/>
          </a:bodyPr>
          <a:lstStyle/>
          <a:p>
            <a:r>
              <a:rPr lang="en-US" dirty="0"/>
              <a:t>Real Madrid is the richest club up to date with a value of €3.26 billion and a yearly revenue of €746 million. They have overtaken several different clubs from England, Germany and even Spain.</a:t>
            </a:r>
          </a:p>
          <a:p>
            <a:r>
              <a:rPr lang="en-US" dirty="0"/>
              <a:t>Real Madrid acquired Gareth Bale in 2013 for a fee of €85.3 million which made him the most expensive transfer in Madrid history, even more expensive than Cristiano Ronaldo in 2009 for a fee of €83.7 million.</a:t>
            </a:r>
          </a:p>
          <a:p>
            <a:pPr fontAlgn="base"/>
            <a:r>
              <a:rPr lang="en-US" dirty="0">
                <a:effectLst/>
              </a:rPr>
              <a:t>In early September, 2016, FIFA decided to punish Real Madrid for breaking rules over the transfer of foreign players under the age of 18. They were to serve a transfer ban that prevents them from buying any players at national and international level for the next two complete transfer windows. Alongside not being able to sign new players until 2018, they were fined </a:t>
            </a:r>
            <a:r>
              <a:rPr lang="en-US" dirty="0"/>
              <a:t>€</a:t>
            </a:r>
            <a:r>
              <a:rPr lang="en-US" dirty="0">
                <a:effectLst/>
              </a:rPr>
              <a:t>249,000.</a:t>
            </a:r>
          </a:p>
        </p:txBody>
      </p:sp>
      <p:pic>
        <p:nvPicPr>
          <p:cNvPr id="6146" name="Picture 2" descr="Image result for gareth bale transf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6188" y="4861028"/>
            <a:ext cx="1495312" cy="189007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odegaa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959" y="4864231"/>
            <a:ext cx="1874189" cy="1874189"/>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cristiano ronaldo real madrid transf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3891" y="4864231"/>
            <a:ext cx="3088553" cy="18804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93929" y="286379"/>
            <a:ext cx="1031555" cy="646441"/>
          </a:xfrm>
          <a:prstGeom prst="rect">
            <a:avLst/>
          </a:prstGeom>
        </p:spPr>
      </p:pic>
    </p:spTree>
    <p:extLst>
      <p:ext uri="{BB962C8B-B14F-4D97-AF65-F5344CB8AC3E}">
        <p14:creationId xmlns:p14="http://schemas.microsoft.com/office/powerpoint/2010/main" val="244067902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25" fill="hold">
                                          <p:stCondLst>
                                            <p:cond delay="0"/>
                                          </p:stCondLst>
                                        </p:cTn>
                                        <p:tgtEl>
                                          <p:spTgt spid="7"/>
                                        </p:tgtEl>
                                        <p:attrNameLst>
                                          <p:attrName>r</p:attrName>
                                        </p:attrNameLst>
                                      </p:cBhvr>
                                    </p:animRot>
                                    <p:animRot by="-240000">
                                      <p:cBhvr>
                                        <p:cTn id="7" dur="250" fill="hold">
                                          <p:stCondLst>
                                            <p:cond delay="250"/>
                                          </p:stCondLst>
                                        </p:cTn>
                                        <p:tgtEl>
                                          <p:spTgt spid="7"/>
                                        </p:tgtEl>
                                        <p:attrNameLst>
                                          <p:attrName>r</p:attrName>
                                        </p:attrNameLst>
                                      </p:cBhvr>
                                    </p:animRot>
                                    <p:animRot by="240000">
                                      <p:cBhvr>
                                        <p:cTn id="8" dur="250" fill="hold">
                                          <p:stCondLst>
                                            <p:cond delay="500"/>
                                          </p:stCondLst>
                                        </p:cTn>
                                        <p:tgtEl>
                                          <p:spTgt spid="7"/>
                                        </p:tgtEl>
                                        <p:attrNameLst>
                                          <p:attrName>r</p:attrName>
                                        </p:attrNameLst>
                                      </p:cBhvr>
                                    </p:animRot>
                                    <p:animRot by="-240000">
                                      <p:cBhvr>
                                        <p:cTn id="9" dur="250" fill="hold">
                                          <p:stCondLst>
                                            <p:cond delay="750"/>
                                          </p:stCondLst>
                                        </p:cTn>
                                        <p:tgtEl>
                                          <p:spTgt spid="7"/>
                                        </p:tgtEl>
                                        <p:attrNameLst>
                                          <p:attrName>r</p:attrName>
                                        </p:attrNameLst>
                                      </p:cBhvr>
                                    </p:animRot>
                                    <p:animRot by="120000">
                                      <p:cBhvr>
                                        <p:cTn id="10" dur="250" fill="hold">
                                          <p:stCondLst>
                                            <p:cond delay="10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Custom 1">
      <a:majorFont>
        <a:latin typeface="Gill Sans MT Condensed"/>
        <a:ea typeface=""/>
        <a:cs typeface=""/>
      </a:majorFont>
      <a:minorFont>
        <a:latin typeface="Gill Sans MT Condensed"/>
        <a:ea typeface=""/>
        <a:cs typeface=""/>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4664</TotalTime>
  <Words>1678</Words>
  <Application>Microsoft Office PowerPoint</Application>
  <PresentationFormat>Widescreen</PresentationFormat>
  <Paragraphs>90</Paragraphs>
  <Slides>14</Slides>
  <Notes>0</Notes>
  <HiddenSlides>0</HiddenSlides>
  <MMClips>3</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Arial</vt:lpstr>
      <vt:lpstr>Calibri</vt:lpstr>
      <vt:lpstr>Calibri Light</vt:lpstr>
      <vt:lpstr>Gill Sans MT Condensed</vt:lpstr>
      <vt:lpstr>Wingdings</vt:lpstr>
      <vt:lpstr>Damask</vt:lpstr>
      <vt:lpstr>Office Theme</vt:lpstr>
      <vt:lpstr>Interactive Multimedia Project 2</vt:lpstr>
      <vt:lpstr>PowerPoint Presentation</vt:lpstr>
      <vt:lpstr>WORK CITED</vt:lpstr>
      <vt:lpstr>CREATION</vt:lpstr>
      <vt:lpstr>STADIUM</vt:lpstr>
      <vt:lpstr>CLUB</vt:lpstr>
      <vt:lpstr>CHAMPIONS LEAGUE</vt:lpstr>
      <vt:lpstr>FUN FACTS</vt:lpstr>
      <vt:lpstr>TRANSFER</vt:lpstr>
      <vt:lpstr>TROPHIES</vt:lpstr>
      <vt:lpstr>MANAGER</vt:lpstr>
      <vt:lpstr>GREATEST MOMENTS</vt:lpstr>
      <vt:lpstr>BaleBenzemaCristiano</vt:lpstr>
      <vt:lpstr>EL CLÁSICO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Interactive Multimedia Project 2</dc:title>
  <dc:creator>gio ospina</dc:creator>
  <cp:lastModifiedBy>gio ospina</cp:lastModifiedBy>
  <cp:revision>104</cp:revision>
  <dcterms:created xsi:type="dcterms:W3CDTF">2016-11-29T18:11:25Z</dcterms:created>
  <dcterms:modified xsi:type="dcterms:W3CDTF">2016-12-13T02:47:08Z</dcterms:modified>
</cp:coreProperties>
</file>