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webextensions/webextension4.xml" ContentType="application/vnd.ms-office.webextension+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44" r:id="rId1"/>
  </p:sldMasterIdLst>
  <p:notesMasterIdLst>
    <p:notesMasterId r:id="rId21"/>
  </p:notesMasterIdLst>
  <p:handoutMasterIdLst>
    <p:handoutMasterId r:id="rId22"/>
  </p:handoutMasterIdLst>
  <p:sldIdLst>
    <p:sldId id="256" r:id="rId2"/>
    <p:sldId id="275" r:id="rId3"/>
    <p:sldId id="257" r:id="rId4"/>
    <p:sldId id="258" r:id="rId5"/>
    <p:sldId id="264" r:id="rId6"/>
    <p:sldId id="259" r:id="rId7"/>
    <p:sldId id="265" r:id="rId8"/>
    <p:sldId id="260" r:id="rId9"/>
    <p:sldId id="267" r:id="rId10"/>
    <p:sldId id="261" r:id="rId11"/>
    <p:sldId id="271" r:id="rId12"/>
    <p:sldId id="279" r:id="rId13"/>
    <p:sldId id="262" r:id="rId14"/>
    <p:sldId id="277" r:id="rId15"/>
    <p:sldId id="272" r:id="rId16"/>
    <p:sldId id="274" r:id="rId17"/>
    <p:sldId id="273" r:id="rId18"/>
    <p:sldId id="278" r:id="rId19"/>
    <p:sldId id="26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43"/>
    <p:restoredTop sz="94541"/>
  </p:normalViewPr>
  <p:slideViewPr>
    <p:cSldViewPr snapToGrid="0" snapToObjects="1">
      <p:cViewPr varScale="1">
        <p:scale>
          <a:sx n="80" d="100"/>
          <a:sy n="80" d="100"/>
        </p:scale>
        <p:origin x="96" y="2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D617FD-CB86-5B46-AB81-D3CE159691CD}" type="datetimeFigureOut">
              <a:rPr lang="en-US" smtClean="0"/>
              <a:t>11/15/2016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4F90CB-048D-6A42-AADF-F7D71A18C24F}" type="slidenum">
              <a:rPr lang="en-US" smtClean="0"/>
              <a:t>‹#›</a:t>
            </a:fld>
            <a:endParaRPr lang="en-US"/>
          </a:p>
        </p:txBody>
      </p:sp>
    </p:spTree>
    <p:extLst>
      <p:ext uri="{BB962C8B-B14F-4D97-AF65-F5344CB8AC3E}">
        <p14:creationId xmlns:p14="http://schemas.microsoft.com/office/powerpoint/2010/main" val="9832883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374A77-B7EE-EF46-BA1C-6348142F5A09}" type="datetimeFigureOut">
              <a:rPr lang="en-US" smtClean="0"/>
              <a:t>11/15/2016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D21190-7744-5D4E-BC86-372B2E7A6D7B}" type="slidenum">
              <a:rPr lang="en-US" smtClean="0"/>
              <a:t>‹#›</a:t>
            </a:fld>
            <a:endParaRPr lang="en-US"/>
          </a:p>
        </p:txBody>
      </p:sp>
    </p:spTree>
    <p:extLst>
      <p:ext uri="{BB962C8B-B14F-4D97-AF65-F5344CB8AC3E}">
        <p14:creationId xmlns:p14="http://schemas.microsoft.com/office/powerpoint/2010/main" val="1356425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D21190-7744-5D4E-BC86-372B2E7A6D7B}" type="slidenum">
              <a:rPr lang="en-US" smtClean="0"/>
              <a:t>4</a:t>
            </a:fld>
            <a:endParaRPr lang="en-US"/>
          </a:p>
        </p:txBody>
      </p:sp>
    </p:spTree>
    <p:extLst>
      <p:ext uri="{BB962C8B-B14F-4D97-AF65-F5344CB8AC3E}">
        <p14:creationId xmlns:p14="http://schemas.microsoft.com/office/powerpoint/2010/main" val="1010103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D21190-7744-5D4E-BC86-372B2E7A6D7B}" type="slidenum">
              <a:rPr lang="en-US" smtClean="0"/>
              <a:t>18</a:t>
            </a:fld>
            <a:endParaRPr lang="en-US"/>
          </a:p>
        </p:txBody>
      </p:sp>
    </p:spTree>
    <p:extLst>
      <p:ext uri="{BB962C8B-B14F-4D97-AF65-F5344CB8AC3E}">
        <p14:creationId xmlns:p14="http://schemas.microsoft.com/office/powerpoint/2010/main" val="1180556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92E2ADBF-3598-0145-8467-BEEEE3739B10}"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C3C3A4-542F-8D49-A030-F9EDB59F381B}"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C3C3A4-542F-8D49-A030-F9EDB59F381B}"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1C3C3A4-542F-8D49-A030-F9EDB59F381B}"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1C3C3A4-542F-8D49-A030-F9EDB59F381B}" type="datetimeFigureOut">
              <a:rPr lang="en-US" smtClean="0"/>
              <a:t>11/15/2016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1C3C3A4-542F-8D49-A030-F9EDB59F381B}" type="datetimeFigureOut">
              <a:rPr lang="en-US" smtClean="0"/>
              <a:t>11/15/2016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51C3C3A4-542F-8D49-A030-F9EDB59F381B}" type="datetimeFigureOut">
              <a:rPr lang="en-US" smtClean="0"/>
              <a:t>11/15/2016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C3C3A4-542F-8D49-A030-F9EDB59F381B}"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C3C3A4-542F-8D49-A030-F9EDB59F381B}"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2ADBF-3598-0145-8467-BEEEE3739B1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1C3C3A4-542F-8D49-A030-F9EDB59F381B}" type="datetimeFigureOut">
              <a:rPr lang="en-US" smtClean="0"/>
              <a:t>11/15/2016</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2E2ADBF-3598-0145-8467-BEEEE3739B10}" type="slidenum">
              <a:rPr lang="en-US" smtClean="0"/>
              <a:t>‹#›</a:t>
            </a:fld>
            <a:endParaRPr lang="en-US"/>
          </a:p>
        </p:txBody>
      </p:sp>
    </p:spTree>
    <p:extLst>
      <p:ext uri="{BB962C8B-B14F-4D97-AF65-F5344CB8AC3E}">
        <p14:creationId xmlns:p14="http://schemas.microsoft.com/office/powerpoint/2010/main" val="201173353"/>
      </p:ext>
    </p:extLst>
  </p:cSld>
  <p:clrMap bg1="dk1" tx1="lt1" bg2="dk2"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 id="2147484056" r:id="rId12"/>
    <p:sldLayoutId id="2147484057" r:id="rId13"/>
    <p:sldLayoutId id="2147484058" r:id="rId14"/>
    <p:sldLayoutId id="2147484059" r:id="rId15"/>
    <p:sldLayoutId id="2147484060" r:id="rId16"/>
    <p:sldLayoutId id="2147484061"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18.gif"/><Relationship Id="rId5" Type="http://schemas.openxmlformats.org/officeDocument/2006/relationships/image" Target="../media/image17.jpg"/><Relationship Id="rId4" Type="http://schemas.openxmlformats.org/officeDocument/2006/relationships/image" Target="../media/image16.gif"/></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4.png"/><Relationship Id="rId7" Type="http://schemas.microsoft.com/office/2011/relationships/webextension" Target="../webextensions/webextension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200.png"/><Relationship Id="rId5" Type="http://schemas.microsoft.com/office/2011/relationships/webextension" Target="../webextensions/webextension1.xml"/><Relationship Id="rId4" Type="http://schemas.openxmlformats.org/officeDocument/2006/relationships/image" Target="../media/image19.gif"/><Relationship Id="rId9"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slide" Target="slide3.xml"/><Relationship Id="rId7" Type="http://schemas.microsoft.com/office/2011/relationships/webextension" Target="../webextensions/webextension4.xml"/><Relationship Id="rId2" Type="http://schemas.openxmlformats.org/officeDocument/2006/relationships/hyperlink" Target="https://youtu.be/Z00NgEw3dnk" TargetMode="External"/><Relationship Id="rId1" Type="http://schemas.openxmlformats.org/officeDocument/2006/relationships/slideLayout" Target="../slideLayouts/slideLayout2.xml"/><Relationship Id="rId6" Type="http://schemas.openxmlformats.org/officeDocument/2006/relationships/image" Target="../media/image250.png"/><Relationship Id="rId5" Type="http://schemas.microsoft.com/office/2011/relationships/webextension" Target="../webextensions/webextension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hyperlink" Target="http://www.clipartkid.com/camera-cliparts/" TargetMode="External"/><Relationship Id="rId13" Type="http://schemas.openxmlformats.org/officeDocument/2006/relationships/image" Target="../media/image4.png"/><Relationship Id="rId3" Type="http://schemas.openxmlformats.org/officeDocument/2006/relationships/hyperlink" Target="https://www.youtube.com/user/giouanny" TargetMode="External"/><Relationship Id="rId7" Type="http://schemas.openxmlformats.org/officeDocument/2006/relationships/hyperlink" Target="http://www.smosh.com/smosh-pit/photos/funny-cartoon-network-gifs" TargetMode="External"/><Relationship Id="rId12"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ifflegif.com/tags/80555-magic-trick-gifs" TargetMode="External"/><Relationship Id="rId11" Type="http://schemas.openxmlformats.org/officeDocument/2006/relationships/hyperlink" Target="https://pixabay.com/en/rose-orange-blossom-bloom-flower-1503881/" TargetMode="External"/><Relationship Id="rId5" Type="http://schemas.openxmlformats.org/officeDocument/2006/relationships/hyperlink" Target="http://www.animationarena.com/2d-animation.html" TargetMode="External"/><Relationship Id="rId10" Type="http://schemas.openxmlformats.org/officeDocument/2006/relationships/hyperlink" Target="http://www.oldspicevoicemail.com/male.html" TargetMode="External"/><Relationship Id="rId4" Type="http://schemas.openxmlformats.org/officeDocument/2006/relationships/hyperlink" Target="http://www.mediacollege.com/audio/01/sound-waves.html" TargetMode="External"/><Relationship Id="rId9" Type="http://schemas.openxmlformats.org/officeDocument/2006/relationships/hyperlink" Target="https://rabbut.com/best-gif-icon-creators-can-use/"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commons.wikimedia.org/wiki/Copyright" TargetMode="External"/><Relationship Id="rId13" Type="http://schemas.openxmlformats.org/officeDocument/2006/relationships/hyperlink" Target="https://www.youtube.com/watch?time_continue=2&amp;v=TGXC8gXOPoU" TargetMode="External"/><Relationship Id="rId3" Type="http://schemas.openxmlformats.org/officeDocument/2006/relationships/image" Target="../media/image4.png"/><Relationship Id="rId7" Type="http://schemas.openxmlformats.org/officeDocument/2006/relationships/hyperlink" Target="https://commons.wikimedia.org/wiki/File:Bitmap_vs_vector.svg" TargetMode="External"/><Relationship Id="rId12" Type="http://schemas.openxmlformats.org/officeDocument/2006/relationships/hyperlink" Target="http://giphy.com/search/steamboat-willie" TargetMode="Externa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hyperlink" Target="https://openclipart.org/detail/185044/bitmap-vs-vector" TargetMode="External"/><Relationship Id="rId11" Type="http://schemas.openxmlformats.org/officeDocument/2006/relationships/hyperlink" Target="http://giphy.com/gifs/dinosaur-dinosaurs-dinopedia-fI84i9QoqdlRu" TargetMode="External"/><Relationship Id="rId5" Type="http://schemas.openxmlformats.org/officeDocument/2006/relationships/hyperlink" Target="http://graphicdesign.spokanefalls.edu/tutorials/process/type_basics/design.htm" TargetMode="External"/><Relationship Id="rId10" Type="http://schemas.openxmlformats.org/officeDocument/2006/relationships/hyperlink" Target="http://oceanservice.noaa.gov/facts/sound.html" TargetMode="External"/><Relationship Id="rId4" Type="http://schemas.openxmlformats.org/officeDocument/2006/relationships/hyperlink" Target="http://www.noupe.com/essentials/icons-fonts/a-crash-course-in-typography-the-basics-of-type.html" TargetMode="External"/><Relationship Id="rId9" Type="http://schemas.openxmlformats.org/officeDocument/2006/relationships/hyperlink" Target="http://www.greenwichcc.com/macvspc.html" TargetMode="External"/><Relationship Id="rId14" Type="http://schemas.openxmlformats.org/officeDocument/2006/relationships/hyperlink" Target="https://www.youtube.com/watch?v=BBgghnQF6E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0.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gif"/></Relationships>
</file>

<file path=ppt/slides/_rels/slide9.xml.rels><?xml version="1.0" encoding="UTF-8" standalone="yes"?>
<Relationships xmlns="http://schemas.openxmlformats.org/package/2006/relationships"><Relationship Id="rId8" Type="http://schemas.openxmlformats.org/officeDocument/2006/relationships/slide" Target="slide3.xml"/><Relationship Id="rId3" Type="http://schemas.microsoft.com/office/2007/relationships/media" Target="../media/media2.mp3"/><Relationship Id="rId7"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5" Type="http://schemas.microsoft.com/office/2007/relationships/media" Target="../media/media3.mp3"/><Relationship Id="rId10" Type="http://schemas.openxmlformats.org/officeDocument/2006/relationships/image" Target="../media/image15.png"/><Relationship Id="rId4" Type="http://schemas.openxmlformats.org/officeDocument/2006/relationships/audio" Target="../media/media2.mp3"/><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9044" y="3037114"/>
            <a:ext cx="9021082" cy="1348617"/>
          </a:xfrm>
        </p:spPr>
        <p:txBody>
          <a:bodyPr>
            <a:normAutofit fontScale="90000"/>
          </a:bodyPr>
          <a:lstStyle/>
          <a:p>
            <a:r>
              <a:rPr lang="en-US" sz="6600" b="1" dirty="0">
                <a:latin typeface="Marker Felt Wide" charset="0"/>
                <a:ea typeface="Marker Felt Wide" charset="0"/>
                <a:cs typeface="Marker Felt Wide" charset="0"/>
              </a:rPr>
              <a:t>Multimedia for </a:t>
            </a:r>
            <a:br>
              <a:rPr lang="en-US" sz="6600" b="1" dirty="0">
                <a:latin typeface="Marker Felt Wide" charset="0"/>
                <a:ea typeface="Marker Felt Wide" charset="0"/>
                <a:cs typeface="Marker Felt Wide" charset="0"/>
              </a:rPr>
            </a:br>
            <a:r>
              <a:rPr lang="en-US" sz="6600" b="1" dirty="0">
                <a:latin typeface="Marker Felt Wide" charset="0"/>
                <a:ea typeface="Marker Felt Wide" charset="0"/>
                <a:cs typeface="Marker Felt Wide" charset="0"/>
              </a:rPr>
              <a:t>young Teens!</a:t>
            </a:r>
          </a:p>
        </p:txBody>
      </p:sp>
      <p:sp>
        <p:nvSpPr>
          <p:cNvPr id="3" name="Subtitle 2"/>
          <p:cNvSpPr>
            <a:spLocks noGrp="1"/>
          </p:cNvSpPr>
          <p:nvPr>
            <p:ph type="subTitle" idx="1"/>
          </p:nvPr>
        </p:nvSpPr>
        <p:spPr/>
        <p:txBody>
          <a:bodyPr>
            <a:normAutofit/>
          </a:bodyPr>
          <a:lstStyle/>
          <a:p>
            <a:r>
              <a:rPr lang="en-US" sz="3600" b="1" dirty="0">
                <a:latin typeface="Damascus" charset="-78"/>
                <a:ea typeface="Damascus" charset="-78"/>
                <a:cs typeface="Damascus" charset="-78"/>
              </a:rPr>
              <a:t>By Giovanny Ospina</a:t>
            </a:r>
          </a:p>
        </p:txBody>
      </p:sp>
    </p:spTree>
    <p:extLst>
      <p:ext uri="{BB962C8B-B14F-4D97-AF65-F5344CB8AC3E}">
        <p14:creationId xmlns:p14="http://schemas.microsoft.com/office/powerpoint/2010/main" val="1761760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05843"/>
            <a:ext cx="10131425" cy="3649133"/>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a:latin typeface="Damascus" charset="-78"/>
                <a:ea typeface="Damascus" charset="-78"/>
                <a:cs typeface="Damascus" charset="-78"/>
              </a:rPr>
              <a:t>Have you ever seen a magic trick and wonder how they did it? Magicians, computers, and artists are all very much alike! They exploit the concept of Persistence of Vision. This phenomenon expresses motion through a rapid flow of images in where our brains fill in the gaps. Magicians will teleport a coin or card leaving the audience wondering how. Artists draw separate images with small changes and then they allow the computer to fill in the gaps. Computers can even do these animations themselves with the use of 3D images.</a:t>
            </a:r>
          </a:p>
        </p:txBody>
      </p:sp>
      <p:sp>
        <p:nvSpPr>
          <p:cNvPr id="4" name="Title 1"/>
          <p:cNvSpPr>
            <a:spLocks noGrp="1"/>
          </p:cNvSpPr>
          <p:nvPr>
            <p:ph type="title"/>
          </p:nvPr>
        </p:nvSpPr>
        <p:spPr>
          <a:xfrm>
            <a:off x="685801" y="417089"/>
            <a:ext cx="10131425" cy="1456267"/>
          </a:xfrm>
        </p:spPr>
        <p:txBody>
          <a:bodyPr>
            <a:noAutofit/>
          </a:bodyPr>
          <a:lstStyle/>
          <a:p>
            <a:pPr algn="ctr"/>
            <a:r>
              <a:rPr lang="en-US" sz="6600" b="1" dirty="0">
                <a:latin typeface="Damascus" charset="-78"/>
                <a:ea typeface="Damascus" charset="-78"/>
                <a:cs typeface="Damascus" charset="-78"/>
              </a:rPr>
              <a:t>animation</a:t>
            </a:r>
          </a:p>
        </p:txBody>
      </p:sp>
      <p:grpSp>
        <p:nvGrpSpPr>
          <p:cNvPr id="7" name="Group 6"/>
          <p:cNvGrpSpPr/>
          <p:nvPr/>
        </p:nvGrpSpPr>
        <p:grpSpPr>
          <a:xfrm>
            <a:off x="97974" y="93735"/>
            <a:ext cx="863821" cy="807659"/>
            <a:chOff x="97974" y="93735"/>
            <a:chExt cx="863821" cy="807659"/>
          </a:xfrm>
        </p:grpSpPr>
        <p:pic>
          <p:nvPicPr>
            <p:cNvPr id="8" name="Picture 7">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9" name="TextBox 8">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892" y="4539343"/>
            <a:ext cx="3801352" cy="2208893"/>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7260" y="4539343"/>
            <a:ext cx="3758831" cy="2208893"/>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4111" y="4426566"/>
            <a:ext cx="3072978" cy="2321670"/>
          </a:xfrm>
          <a:prstGeom prst="rect">
            <a:avLst/>
          </a:prstGeom>
        </p:spPr>
      </p:pic>
    </p:spTree>
    <p:extLst>
      <p:ext uri="{BB962C8B-B14F-4D97-AF65-F5344CB8AC3E}">
        <p14:creationId xmlns:p14="http://schemas.microsoft.com/office/powerpoint/2010/main" val="99416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705483"/>
            <a:ext cx="6063337" cy="1040615"/>
          </a:xfrm>
        </p:spPr>
        <p:txBody>
          <a:bodyPr/>
          <a:lstStyle/>
          <a:p>
            <a:pPr algn="ctr"/>
            <a:r>
              <a:rPr lang="en-US" dirty="0">
                <a:latin typeface="Damascus" charset="-78"/>
                <a:ea typeface="Damascus" charset="-78"/>
                <a:cs typeface="Damascus" charset="-78"/>
              </a:rPr>
              <a:t>Basic Animations</a:t>
            </a:r>
          </a:p>
        </p:txBody>
      </p:sp>
      <p:sp>
        <p:nvSpPr>
          <p:cNvPr id="3" name="Content Placeholder 2"/>
          <p:cNvSpPr>
            <a:spLocks noGrp="1"/>
          </p:cNvSpPr>
          <p:nvPr>
            <p:ph idx="1"/>
          </p:nvPr>
        </p:nvSpPr>
        <p:spPr>
          <a:xfrm>
            <a:off x="803563" y="1969532"/>
            <a:ext cx="3554976" cy="4209747"/>
          </a:xfrm>
        </p:spPr>
        <p:txBody>
          <a:bodyPr>
            <a:normAutofit lnSpcReduction="10000"/>
          </a:bodyPr>
          <a:lstStyle/>
          <a:p>
            <a:pPr marL="0" lvl="0" indent="0" algn="ctr" defTabSz="914400">
              <a:spcAft>
                <a:spcPts val="0"/>
              </a:spcAft>
              <a:buClrTx/>
              <a:buSzTx/>
              <a:buNone/>
              <a:defRPr/>
            </a:pPr>
            <a:r>
              <a:rPr lang="en-US" sz="2800" b="1" dirty="0">
                <a:latin typeface="Damascus" charset="-78"/>
                <a:ea typeface="Damascus" charset="-78"/>
                <a:cs typeface="Damascus" charset="-78"/>
              </a:rPr>
              <a:t>Translation</a:t>
            </a:r>
            <a:r>
              <a:rPr lang="en-US" b="1" dirty="0">
                <a:latin typeface="Damascus" charset="-78"/>
                <a:ea typeface="Damascus" charset="-78"/>
                <a:cs typeface="Damascus" charset="-78"/>
              </a:rPr>
              <a:t> </a:t>
            </a:r>
          </a:p>
          <a:p>
            <a:pPr marL="0" lvl="0" indent="0" defTabSz="914400">
              <a:spcAft>
                <a:spcPts val="0"/>
              </a:spcAft>
              <a:buClrTx/>
              <a:buSzTx/>
              <a:buNone/>
              <a:defRPr/>
            </a:pPr>
            <a:r>
              <a:rPr lang="en-US" sz="2000" dirty="0">
                <a:latin typeface="Damascus" charset="-78"/>
                <a:ea typeface="Damascus" charset="-78"/>
                <a:cs typeface="Damascus" charset="-78"/>
              </a:rPr>
              <a:t>Moving an image around without changing it’s properties</a:t>
            </a: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endParaRPr lang="en-US" dirty="0">
              <a:latin typeface="Damascus" charset="-78"/>
              <a:ea typeface="Damascus" charset="-78"/>
              <a:cs typeface="Damascus" charset="-78"/>
            </a:endParaRPr>
          </a:p>
          <a:p>
            <a:pPr marL="0" lvl="0" indent="0" defTabSz="914400">
              <a:spcAft>
                <a:spcPts val="0"/>
              </a:spcAft>
              <a:buClrTx/>
              <a:buSzTx/>
              <a:buNone/>
              <a:defRPr/>
            </a:pPr>
            <a:r>
              <a:rPr lang="en-US" dirty="0">
                <a:latin typeface="Damascus" charset="-78"/>
                <a:ea typeface="Damascus" charset="-78"/>
                <a:cs typeface="Damascus" charset="-78"/>
              </a:rPr>
              <a:t>		</a:t>
            </a:r>
          </a:p>
          <a:p>
            <a:endParaRPr lang="en-US" dirty="0"/>
          </a:p>
        </p:txBody>
      </p:sp>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9" name="Content Placeholder 2"/>
          <p:cNvSpPr txBox="1">
            <a:spLocks/>
          </p:cNvSpPr>
          <p:nvPr/>
        </p:nvSpPr>
        <p:spPr>
          <a:xfrm>
            <a:off x="4358540" y="1747859"/>
            <a:ext cx="3380013" cy="4209747"/>
          </a:xfrm>
          <a:prstGeom prst="rect">
            <a:avLst/>
          </a:prstGeom>
        </p:spPr>
        <p:txBody>
          <a:bodyPr vert="horz" lIns="91440" tIns="45720" rIns="91440" bIns="45720" rtlCol="0" anchor="ctr">
            <a:normAutofit lnSpcReduction="10000"/>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ctr" defTabSz="914400">
              <a:spcAft>
                <a:spcPts val="0"/>
              </a:spcAft>
              <a:buClrTx/>
              <a:buSzTx/>
              <a:buFont typeface="Arial"/>
              <a:buNone/>
              <a:defRPr/>
            </a:pPr>
            <a:r>
              <a:rPr lang="en-US" sz="2800" b="1" dirty="0">
                <a:latin typeface="Damascus" charset="-78"/>
                <a:ea typeface="Damascus" charset="-78"/>
                <a:cs typeface="Damascus" charset="-78"/>
              </a:rPr>
              <a:t>Rotation</a:t>
            </a:r>
          </a:p>
          <a:p>
            <a:pPr marL="0" indent="0" defTabSz="914400">
              <a:spcAft>
                <a:spcPts val="0"/>
              </a:spcAft>
              <a:buClrTx/>
              <a:buSzTx/>
              <a:buFont typeface="Arial"/>
              <a:buNone/>
              <a:defRPr/>
            </a:pPr>
            <a:r>
              <a:rPr lang="en-US" sz="2000" dirty="0">
                <a:latin typeface="Damascus" charset="-78"/>
                <a:ea typeface="Damascus" charset="-78"/>
                <a:cs typeface="Damascus" charset="-78"/>
              </a:rPr>
              <a:t>Turning an object all around</a:t>
            </a: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r>
              <a:rPr lang="en-US" dirty="0">
                <a:latin typeface="Damascus" charset="-78"/>
                <a:ea typeface="Damascus" charset="-78"/>
                <a:cs typeface="Damascus" charset="-78"/>
              </a:rPr>
              <a:t>	</a:t>
            </a:r>
            <a:endParaRPr lang="en-US" dirty="0"/>
          </a:p>
        </p:txBody>
      </p:sp>
      <p:sp>
        <p:nvSpPr>
          <p:cNvPr id="10" name="Content Placeholder 2"/>
          <p:cNvSpPr txBox="1">
            <a:spLocks/>
          </p:cNvSpPr>
          <p:nvPr/>
        </p:nvSpPr>
        <p:spPr>
          <a:xfrm>
            <a:off x="7913517" y="1887886"/>
            <a:ext cx="3380013" cy="4209747"/>
          </a:xfrm>
          <a:prstGeom prst="rect">
            <a:avLst/>
          </a:prstGeom>
        </p:spPr>
        <p:txBody>
          <a:bodyPr vert="horz" lIns="91440" tIns="45720" rIns="91440" bIns="45720" rtlCol="0" anchor="ctr">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ctr" defTabSz="914400">
              <a:spcAft>
                <a:spcPts val="0"/>
              </a:spcAft>
              <a:buClrTx/>
              <a:buSzTx/>
              <a:buFont typeface="Arial"/>
              <a:buNone/>
              <a:defRPr/>
            </a:pPr>
            <a:r>
              <a:rPr lang="en-US" sz="2800" b="1" dirty="0">
                <a:latin typeface="Damascus" charset="-78"/>
                <a:ea typeface="Damascus" charset="-78"/>
                <a:cs typeface="Damascus" charset="-78"/>
              </a:rPr>
              <a:t>Scaling</a:t>
            </a:r>
          </a:p>
          <a:p>
            <a:pPr marL="0" indent="0" defTabSz="914400">
              <a:spcAft>
                <a:spcPts val="0"/>
              </a:spcAft>
              <a:buClrTx/>
              <a:buSzTx/>
              <a:buFont typeface="Arial"/>
              <a:buNone/>
              <a:defRPr/>
            </a:pPr>
            <a:r>
              <a:rPr lang="en-US" sz="2000" dirty="0">
                <a:latin typeface="Damascus" charset="-78"/>
                <a:ea typeface="Damascus" charset="-78"/>
                <a:cs typeface="Damascus" charset="-78"/>
              </a:rPr>
              <a:t>Stretching or squashing the image itself</a:t>
            </a: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endParaRPr lang="en-US" dirty="0">
              <a:latin typeface="Damascus" charset="-78"/>
              <a:ea typeface="Damascus" charset="-78"/>
              <a:cs typeface="Damascus" charset="-78"/>
            </a:endParaRPr>
          </a:p>
          <a:p>
            <a:pPr marL="0" indent="0" defTabSz="914400">
              <a:spcAft>
                <a:spcPts val="0"/>
              </a:spcAft>
              <a:buClrTx/>
              <a:buSzTx/>
              <a:buFont typeface="Arial"/>
              <a:buNone/>
              <a:defRPr/>
            </a:pPr>
            <a:r>
              <a:rPr lang="en-US" dirty="0">
                <a:latin typeface="Damascus" charset="-78"/>
                <a:ea typeface="Damascus" charset="-78"/>
                <a:cs typeface="Damascus" charset="-78"/>
              </a:rPr>
              <a:t>	</a:t>
            </a:r>
          </a:p>
          <a:p>
            <a:endParaRPr lang="en-US" dirty="0"/>
          </a:p>
        </p:txBody>
      </p:sp>
      <p:sp>
        <p:nvSpPr>
          <p:cNvPr id="11" name="TextBox 10"/>
          <p:cNvSpPr txBox="1"/>
          <p:nvPr/>
        </p:nvSpPr>
        <p:spPr>
          <a:xfrm>
            <a:off x="1061357" y="1600200"/>
            <a:ext cx="184731" cy="369332"/>
          </a:xfrm>
          <a:prstGeom prst="rect">
            <a:avLst/>
          </a:prstGeom>
          <a:noFill/>
        </p:spPr>
        <p:txBody>
          <a:bodyPr wrap="none" rtlCol="0">
            <a:spAutoFit/>
          </a:bodyPr>
          <a:lstStyle/>
          <a:p>
            <a:endParaRPr lang="en-US" dirty="0"/>
          </a:p>
        </p:txBody>
      </p:sp>
      <p:sp>
        <p:nvSpPr>
          <p:cNvPr id="12" name="Or 11"/>
          <p:cNvSpPr/>
          <p:nvPr/>
        </p:nvSpPr>
        <p:spPr>
          <a:xfrm>
            <a:off x="1246088" y="3053999"/>
            <a:ext cx="1698172" cy="1698172"/>
          </a:xfrm>
          <a:prstGeom prst="flowChar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r 12"/>
          <p:cNvSpPr/>
          <p:nvPr/>
        </p:nvSpPr>
        <p:spPr>
          <a:xfrm>
            <a:off x="4943564" y="3766294"/>
            <a:ext cx="2209964" cy="2209964"/>
          </a:xfrm>
          <a:prstGeom prst="flowChar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r 13"/>
          <p:cNvSpPr/>
          <p:nvPr/>
        </p:nvSpPr>
        <p:spPr>
          <a:xfrm>
            <a:off x="8498541" y="3856527"/>
            <a:ext cx="2209964" cy="2209964"/>
          </a:xfrm>
          <a:prstGeom prst="flowChar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334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10000" autoRev="1" fill="remove" grpId="0" nodeType="withEffect">
                                  <p:stCondLst>
                                    <p:cond delay="0"/>
                                  </p:stCondLst>
                                  <p:childTnLst>
                                    <p:animScale>
                                      <p:cBhvr>
                                        <p:cTn id="6" dur="2000" fill="hold"/>
                                        <p:tgtEl>
                                          <p:spTgt spid="14"/>
                                        </p:tgtEl>
                                      </p:cBhvr>
                                      <p:by x="150000" y="150000"/>
                                    </p:animScale>
                                  </p:childTnLst>
                                </p:cTn>
                              </p:par>
                              <p:par>
                                <p:cTn id="7" presetID="8" presetClass="emph" presetSubtype="0" repeatCount="10000" fill="remove" grpId="0" nodeType="withEffect">
                                  <p:stCondLst>
                                    <p:cond delay="0"/>
                                  </p:stCondLst>
                                  <p:childTnLst>
                                    <p:animRot by="21600000">
                                      <p:cBhvr>
                                        <p:cTn id="8" dur="2000" fill="hold"/>
                                        <p:tgtEl>
                                          <p:spTgt spid="13"/>
                                        </p:tgtEl>
                                        <p:attrNameLst>
                                          <p:attrName>r</p:attrName>
                                        </p:attrNameLst>
                                      </p:cBhvr>
                                    </p:animRot>
                                  </p:childTnLst>
                                </p:cTn>
                              </p:par>
                              <p:par>
                                <p:cTn id="9" presetID="0" presetClass="path" presetSubtype="0" repeatCount="10000" accel="50000" decel="50000" autoRev="1" fill="remove" grpId="0" nodeType="withEffect">
                                  <p:stCondLst>
                                    <p:cond delay="0"/>
                                  </p:stCondLst>
                                  <p:childTnLst>
                                    <p:animMotion origin="layout" path="M 5E-6 -0.00393 L 0.00092 0.30486 " pathEditMode="relative" rAng="0" ptsTypes="AA">
                                      <p:cBhvr>
                                        <p:cTn id="10" dur="2000" fill="hold"/>
                                        <p:tgtEl>
                                          <p:spTgt spid="12"/>
                                        </p:tgtEl>
                                        <p:attrNameLst>
                                          <p:attrName>ppt_x</p:attrName>
                                          <p:attrName>ppt_y</p:attrName>
                                        </p:attrNameLst>
                                      </p:cBhvr>
                                      <p:rCtr x="39" y="154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11" name="TextBox 10"/>
          <p:cNvSpPr txBox="1"/>
          <p:nvPr/>
        </p:nvSpPr>
        <p:spPr>
          <a:xfrm>
            <a:off x="1061357" y="1600200"/>
            <a:ext cx="184731" cy="369332"/>
          </a:xfrm>
          <a:prstGeom prst="rect">
            <a:avLst/>
          </a:prstGeom>
          <a:noFill/>
        </p:spPr>
        <p:txBody>
          <a:bodyPr wrap="none" rtlCol="0">
            <a:spAutoFit/>
          </a:bodyPr>
          <a:lstStyle/>
          <a:p>
            <a:endParaRPr lang="en-US" dirty="0"/>
          </a:p>
        </p:txBody>
      </p:sp>
      <p:sp>
        <p:nvSpPr>
          <p:cNvPr id="4" name="Title 3"/>
          <p:cNvSpPr>
            <a:spLocks noGrp="1"/>
          </p:cNvSpPr>
          <p:nvPr>
            <p:ph type="title"/>
          </p:nvPr>
        </p:nvSpPr>
        <p:spPr>
          <a:xfrm>
            <a:off x="685801" y="513265"/>
            <a:ext cx="10131425" cy="1456267"/>
          </a:xfrm>
        </p:spPr>
        <p:txBody>
          <a:bodyPr>
            <a:normAutofit/>
          </a:bodyPr>
          <a:lstStyle/>
          <a:p>
            <a:pPr algn="ctr"/>
            <a:r>
              <a:rPr lang="en-US" sz="4800" dirty="0">
                <a:latin typeface="Damascus" charset="-78"/>
                <a:ea typeface="Damascus" charset="-78"/>
                <a:cs typeface="Damascus" charset="-78"/>
              </a:rPr>
              <a:t>The beginning of animation</a:t>
            </a:r>
          </a:p>
        </p:txBody>
      </p:sp>
      <p:sp>
        <p:nvSpPr>
          <p:cNvPr id="15" name="Content Placeholder 14"/>
          <p:cNvSpPr>
            <a:spLocks noGrp="1"/>
          </p:cNvSpPr>
          <p:nvPr>
            <p:ph idx="1"/>
          </p:nvPr>
        </p:nvSpPr>
        <p:spPr>
          <a:xfrm>
            <a:off x="295892" y="2130944"/>
            <a:ext cx="5763983" cy="1275775"/>
          </a:xfrm>
        </p:spPr>
        <p:txBody>
          <a:bodyPr>
            <a:normAutofit fontScale="92500" lnSpcReduction="10000"/>
          </a:bodyPr>
          <a:lstStyle/>
          <a:p>
            <a:pPr marL="0" indent="0" algn="ctr">
              <a:buNone/>
            </a:pPr>
            <a:r>
              <a:rPr lang="en-US" sz="4300" b="1" u="sng" dirty="0">
                <a:latin typeface="Damascus" charset="-78"/>
                <a:ea typeface="Damascus" charset="-78"/>
                <a:cs typeface="Damascus" charset="-78"/>
              </a:rPr>
              <a:t>Gertie The Dinosaur</a:t>
            </a:r>
          </a:p>
          <a:p>
            <a:pPr marL="0" indent="0" algn="ctr">
              <a:buNone/>
            </a:pPr>
            <a:r>
              <a:rPr lang="en-US" sz="2600" dirty="0">
                <a:latin typeface="Damascus" charset="-78"/>
                <a:ea typeface="Damascus" charset="-78"/>
                <a:cs typeface="Damascus" charset="-78"/>
              </a:rPr>
              <a:t>World’s 1</a:t>
            </a:r>
            <a:r>
              <a:rPr lang="en-US" sz="2600" baseline="30000" dirty="0">
                <a:latin typeface="Damascus" charset="-78"/>
                <a:ea typeface="Damascus" charset="-78"/>
                <a:cs typeface="Damascus" charset="-78"/>
              </a:rPr>
              <a:t>st</a:t>
            </a:r>
            <a:r>
              <a:rPr lang="en-US" sz="2600" dirty="0">
                <a:latin typeface="Damascus" charset="-78"/>
                <a:ea typeface="Damascus" charset="-78"/>
                <a:cs typeface="Damascus" charset="-78"/>
              </a:rPr>
              <a:t> ever KEYFRAME animation</a:t>
            </a:r>
          </a:p>
          <a:p>
            <a:pPr marL="0" indent="0" algn="ctr">
              <a:buNone/>
            </a:pPr>
            <a:endParaRPr lang="en-US" dirty="0">
              <a:latin typeface="Damascus" charset="-78"/>
              <a:ea typeface="Damascus" charset="-78"/>
              <a:cs typeface="Damascus" charset="-78"/>
            </a:endParaRPr>
          </a:p>
          <a:p>
            <a:pPr marL="0" indent="0" algn="ctr">
              <a:buNone/>
            </a:pPr>
            <a:endParaRPr lang="en-US" dirty="0">
              <a:latin typeface="Damascus" charset="-78"/>
              <a:ea typeface="Damascus" charset="-78"/>
              <a:cs typeface="Damascus" charset="-78"/>
            </a:endParaRPr>
          </a:p>
          <a:p>
            <a:pPr marL="0" indent="0" algn="ctr">
              <a:buNone/>
            </a:pPr>
            <a:endParaRPr lang="en-US" dirty="0">
              <a:latin typeface="Damascus" charset="-78"/>
              <a:ea typeface="Damascus" charset="-78"/>
              <a:cs typeface="Damascus" charset="-78"/>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75" y="3706585"/>
            <a:ext cx="2126178" cy="2363113"/>
          </a:xfrm>
          <a:prstGeom prst="rect">
            <a:avLst/>
          </a:prstGeom>
        </p:spPr>
      </p:pic>
      <p:sp>
        <p:nvSpPr>
          <p:cNvPr id="18" name="Content Placeholder 14"/>
          <p:cNvSpPr txBox="1">
            <a:spLocks/>
          </p:cNvSpPr>
          <p:nvPr/>
        </p:nvSpPr>
        <p:spPr>
          <a:xfrm>
            <a:off x="6257793" y="2065627"/>
            <a:ext cx="5763983" cy="1275775"/>
          </a:xfrm>
          <a:prstGeom prst="rect">
            <a:avLst/>
          </a:prstGeom>
        </p:spPr>
        <p:txBody>
          <a:bodyPr vert="horz" lIns="91440" tIns="45720" rIns="91440" bIns="45720" rtlCol="0" anchor="ctr">
            <a:normAutofit fontScale="62500" lnSpcReduction="20000"/>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ctr">
              <a:buFont typeface="Arial"/>
              <a:buNone/>
            </a:pPr>
            <a:r>
              <a:rPr lang="en-US" sz="4300" b="1" u="sng" dirty="0">
                <a:latin typeface="Damascus" charset="-78"/>
                <a:ea typeface="Damascus" charset="-78"/>
                <a:cs typeface="Damascus" charset="-78"/>
              </a:rPr>
              <a:t>Mickey Mouse Steamboat Willie</a:t>
            </a:r>
          </a:p>
          <a:p>
            <a:pPr marL="0" indent="0" algn="ctr">
              <a:buFont typeface="Arial"/>
              <a:buNone/>
            </a:pPr>
            <a:r>
              <a:rPr lang="en-US" sz="3400" dirty="0">
                <a:latin typeface="Damascus" charset="-78"/>
                <a:ea typeface="Damascus" charset="-78"/>
                <a:cs typeface="Damascus" charset="-78"/>
              </a:rPr>
              <a:t>World’s 1</a:t>
            </a:r>
            <a:r>
              <a:rPr lang="en-US" sz="3400" baseline="30000" dirty="0">
                <a:latin typeface="Damascus" charset="-78"/>
                <a:ea typeface="Damascus" charset="-78"/>
                <a:cs typeface="Damascus" charset="-78"/>
              </a:rPr>
              <a:t>st</a:t>
            </a:r>
            <a:r>
              <a:rPr lang="en-US" sz="3400" dirty="0">
                <a:latin typeface="Damascus" charset="-78"/>
                <a:ea typeface="Damascus" charset="-78"/>
                <a:cs typeface="Damascus" charset="-78"/>
              </a:rPr>
              <a:t> ever SOUND animated film</a:t>
            </a:r>
          </a:p>
          <a:p>
            <a:pPr marL="0" indent="0" algn="ctr">
              <a:buFont typeface="Arial"/>
              <a:buNone/>
            </a:pPr>
            <a:endParaRPr lang="en-US" dirty="0">
              <a:latin typeface="Damascus" charset="-78"/>
              <a:ea typeface="Damascus" charset="-78"/>
              <a:cs typeface="Damascus" charset="-78"/>
            </a:endParaRPr>
          </a:p>
          <a:p>
            <a:pPr marL="0" indent="0" algn="ctr">
              <a:buFont typeface="Arial"/>
              <a:buNone/>
            </a:pPr>
            <a:endParaRPr lang="en-US" dirty="0">
              <a:latin typeface="Damascus" charset="-78"/>
              <a:ea typeface="Damascus" charset="-78"/>
              <a:cs typeface="Damascus" charset="-78"/>
            </a:endParaRPr>
          </a:p>
          <a:p>
            <a:pPr marL="0" indent="0" algn="ctr">
              <a:buFont typeface="Arial"/>
              <a:buNone/>
            </a:pPr>
            <a:endParaRPr lang="en-US" dirty="0">
              <a:latin typeface="Damascus" charset="-78"/>
              <a:ea typeface="Damascus" charset="-78"/>
              <a:cs typeface="Damascus" charset="-78"/>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19" name="Add-in 18" title="Web Video Player"/>
              <p:cNvGraphicFramePr>
                <a:graphicFrameLocks noGrp="1"/>
              </p:cNvGraphicFramePr>
              <p:nvPr>
                <p:extLst>
                  <p:ext uri="{D42A27DB-BD31-4B8C-83A1-F6EECF244321}">
                    <p14:modId xmlns:p14="http://schemas.microsoft.com/office/powerpoint/2010/main" val="929211282"/>
                  </p:ext>
                </p:extLst>
              </p:nvPr>
            </p:nvGraphicFramePr>
            <p:xfrm>
              <a:off x="2356755" y="2906486"/>
              <a:ext cx="3407229" cy="3475721"/>
            </p:xfrm>
            <a:graphic>
              <a:graphicData uri="http://schemas.microsoft.com/office/webextensions/webextension/2010/11">
                <we:webextensionref xmlns:we="http://schemas.microsoft.com/office/webextensions/webextension/2010/11" xmlns:r="http://schemas.openxmlformats.org/officeDocument/2006/relationships" r:id="rId5"/>
              </a:graphicData>
            </a:graphic>
          </p:graphicFrame>
        </mc:Choice>
        <mc:Fallback xmlns="">
          <p:pic>
            <p:nvPicPr>
              <p:cNvPr id="19" name="Add-in 18" title="Web Video Player"/>
              <p:cNvPicPr>
                <a:picLocks noGrp="1" noRot="1" noChangeAspect="1" noMove="1" noResize="1" noEditPoints="1" noAdjustHandles="1" noChangeArrowheads="1" noChangeShapeType="1"/>
              </p:cNvPicPr>
              <p:nvPr/>
            </p:nvPicPr>
            <p:blipFill>
              <a:blip r:embed="rId6"/>
              <a:stretch>
                <a:fillRect/>
              </a:stretch>
            </p:blipFill>
            <p:spPr>
              <a:xfrm>
                <a:off x="2356755" y="2906486"/>
                <a:ext cx="3407229" cy="3475721"/>
              </a:xfrm>
              <a:prstGeom prst="rect">
                <a:avLst/>
              </a:prstGeom>
            </p:spPr>
          </p:pic>
        </mc:Fallback>
      </mc:AlternateContent>
      <mc:AlternateContent xmlns:mc="http://schemas.openxmlformats.org/markup-compatibility/2006" xmlns:we="http://schemas.microsoft.com/office/webextensions/webextension/2010/11" xmlns:pca="http://schemas.microsoft.com/office/powerpoint/2013/contentapp">
        <mc:Choice Requires="we pca">
          <p:graphicFrame>
            <p:nvGraphicFramePr>
              <p:cNvPr id="20" name="Add-in 19" title="Web Video Player"/>
              <p:cNvGraphicFramePr>
                <a:graphicFrameLocks noGrp="1"/>
              </p:cNvGraphicFramePr>
              <p:nvPr>
                <p:extLst>
                  <p:ext uri="{D42A27DB-BD31-4B8C-83A1-F6EECF244321}">
                    <p14:modId xmlns:p14="http://schemas.microsoft.com/office/powerpoint/2010/main" val="1403906429"/>
                  </p:ext>
                </p:extLst>
              </p:nvPr>
            </p:nvGraphicFramePr>
            <p:xfrm>
              <a:off x="8464399" y="2906487"/>
              <a:ext cx="3557377" cy="3475720"/>
            </p:xfrm>
            <a:graphic>
              <a:graphicData uri="http://schemas.microsoft.com/office/webextensions/webextension/2010/11">
                <we:webextensionref xmlns:we="http://schemas.microsoft.com/office/webextensions/webextension/2010/11" xmlns:r="http://schemas.openxmlformats.org/officeDocument/2006/relationships" r:id="rId7"/>
              </a:graphicData>
            </a:graphic>
          </p:graphicFrame>
        </mc:Choice>
        <mc:Fallback xmlns="">
          <p:pic>
            <p:nvPicPr>
              <p:cNvPr id="20" name="Add-in 19" title="Web Video Player"/>
              <p:cNvPicPr>
                <a:picLocks noGrp="1" noRot="1" noChangeAspect="1" noMove="1" noResize="1" noEditPoints="1" noAdjustHandles="1" noChangeArrowheads="1" noChangeShapeType="1"/>
              </p:cNvPicPr>
              <p:nvPr/>
            </p:nvPicPr>
            <p:blipFill>
              <a:blip r:embed="rId8"/>
              <a:stretch>
                <a:fillRect/>
              </a:stretch>
            </p:blipFill>
            <p:spPr>
              <a:xfrm>
                <a:off x="8464399" y="2906487"/>
                <a:ext cx="3557377" cy="3475720"/>
              </a:xfrm>
              <a:prstGeom prst="rect">
                <a:avLst/>
              </a:prstGeom>
            </p:spPr>
          </p:pic>
        </mc:Fallback>
      </mc:AlternateContent>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81557" y="3642404"/>
            <a:ext cx="2501197" cy="1990953"/>
          </a:xfrm>
          <a:prstGeom prst="rect">
            <a:avLst/>
          </a:prstGeom>
        </p:spPr>
      </p:pic>
    </p:spTree>
    <p:extLst>
      <p:ext uri="{BB962C8B-B14F-4D97-AF65-F5344CB8AC3E}">
        <p14:creationId xmlns:p14="http://schemas.microsoft.com/office/powerpoint/2010/main" val="514338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962356"/>
            <a:ext cx="10131425" cy="4044043"/>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a:latin typeface="Damascus" charset="-78"/>
                <a:ea typeface="Damascus" charset="-78"/>
                <a:cs typeface="Damascus" charset="-78"/>
              </a:rPr>
              <a:t>Video is probably the best way to display content. Video is a series of images played back that takes advantage of Persistence of Vision, allowing the brain to fill in the gaps. If you were to cut down a video it’ll just be all images. Ever watch a video and just pause it at any moment? The moment you pause the video you are seeing one of the many different images. The video continues to play image by image, frame by frame to allow the audience to enjoy with ease. </a:t>
            </a:r>
          </a:p>
        </p:txBody>
      </p:sp>
      <p:sp>
        <p:nvSpPr>
          <p:cNvPr id="4" name="Title 1"/>
          <p:cNvSpPr>
            <a:spLocks noGrp="1"/>
          </p:cNvSpPr>
          <p:nvPr>
            <p:ph type="title"/>
          </p:nvPr>
        </p:nvSpPr>
        <p:spPr>
          <a:xfrm>
            <a:off x="685801" y="573504"/>
            <a:ext cx="10131425" cy="1456267"/>
          </a:xfrm>
        </p:spPr>
        <p:txBody>
          <a:bodyPr>
            <a:noAutofit/>
          </a:bodyPr>
          <a:lstStyle/>
          <a:p>
            <a:pPr algn="ctr"/>
            <a:r>
              <a:rPr lang="en-US" sz="6600" b="1" dirty="0">
                <a:latin typeface="Damascus" charset="-78"/>
                <a:ea typeface="Damascus" charset="-78"/>
                <a:cs typeface="Damascus" charset="-78"/>
              </a:rPr>
              <a:t>video</a:t>
            </a:r>
          </a:p>
        </p:txBody>
      </p:sp>
      <p:grpSp>
        <p:nvGrpSpPr>
          <p:cNvPr id="6" name="Group 5"/>
          <p:cNvGrpSpPr/>
          <p:nvPr/>
        </p:nvGrpSpPr>
        <p:grpSpPr>
          <a:xfrm>
            <a:off x="97974" y="93735"/>
            <a:ext cx="863821" cy="807659"/>
            <a:chOff x="97974" y="93735"/>
            <a:chExt cx="863821" cy="807659"/>
          </a:xfrm>
        </p:grpSpPr>
        <p:pic>
          <p:nvPicPr>
            <p:cNvPr id="7" name="Picture 6">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8" name="TextBox 7">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640" y="4490357"/>
            <a:ext cx="2398472" cy="226764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8405" y="4490357"/>
            <a:ext cx="3402301" cy="2267646"/>
          </a:xfrm>
          <a:prstGeom prst="rect">
            <a:avLst/>
          </a:prstGeom>
        </p:spPr>
      </p:pic>
    </p:spTree>
    <p:extLst>
      <p:ext uri="{BB962C8B-B14F-4D97-AF65-F5344CB8AC3E}">
        <p14:creationId xmlns:p14="http://schemas.microsoft.com/office/powerpoint/2010/main" val="27791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3563" y="1975746"/>
            <a:ext cx="10675423" cy="3837228"/>
          </a:xfrm>
        </p:spPr>
        <p:txBody>
          <a:bodyPr>
            <a:normAutofit lnSpcReduction="10000"/>
          </a:bodyPr>
          <a:lstStyle/>
          <a:p>
            <a:pPr marL="0" indent="0">
              <a:buNone/>
            </a:pPr>
            <a:r>
              <a:rPr lang="en-US" sz="2600" dirty="0">
                <a:latin typeface="Damascus" charset="-78"/>
                <a:ea typeface="Damascus" charset="-78"/>
                <a:cs typeface="Damascus" charset="-78"/>
              </a:rPr>
              <a:t>With video anybody can have fun with it because it allows for creation and the ability to edit. There are tons of different video editing and creating programs, for example iMovie, YouTube, Vine (RIP), and even your phone camera. Videos can store much more than silly fun, they could be family videos, childhood memories, and even great past moments. One of my favorite past times is watching videos from either YouTube or social media. </a:t>
            </a:r>
          </a:p>
          <a:p>
            <a:pPr marL="0" indent="0">
              <a:buNone/>
            </a:pPr>
            <a:r>
              <a:rPr lang="en-US" sz="2600" dirty="0">
                <a:latin typeface="Damascus" charset="-78"/>
                <a:ea typeface="Damascus" charset="-78"/>
                <a:cs typeface="Damascus" charset="-78"/>
              </a:rPr>
              <a:t>	Here are some videos that I have created/edited for school and for fun;</a:t>
            </a:r>
          </a:p>
          <a:p>
            <a:pPr marL="0" indent="0">
              <a:buNone/>
            </a:pPr>
            <a:endParaRPr lang="en-US" dirty="0">
              <a:hlinkClick r:id="rId2"/>
            </a:endParaRPr>
          </a:p>
          <a:p>
            <a:pPr marL="0" indent="0">
              <a:buNone/>
            </a:pPr>
            <a:endParaRPr lang="en-US" dirty="0"/>
          </a:p>
          <a:p>
            <a:pPr marL="0" indent="0">
              <a:buNone/>
            </a:pPr>
            <a:endParaRPr lang="en-US" dirty="0"/>
          </a:p>
          <a:p>
            <a:endParaRPr lang="en-US" dirty="0"/>
          </a:p>
          <a:p>
            <a:endParaRPr lang="en-US" dirty="0"/>
          </a:p>
          <a:p>
            <a:endParaRPr lang="en-US" dirty="0"/>
          </a:p>
          <a:p>
            <a:endParaRPr lang="en-US" dirty="0"/>
          </a:p>
        </p:txBody>
      </p:sp>
      <p:grpSp>
        <p:nvGrpSpPr>
          <p:cNvPr id="5" name="Group 4"/>
          <p:cNvGrpSpPr/>
          <p:nvPr/>
        </p:nvGrpSpPr>
        <p:grpSpPr>
          <a:xfrm>
            <a:off x="97974" y="93735"/>
            <a:ext cx="863821" cy="807659"/>
            <a:chOff x="97974" y="93735"/>
            <a:chExt cx="863821" cy="807659"/>
          </a:xfrm>
        </p:grpSpPr>
        <p:pic>
          <p:nvPicPr>
            <p:cNvPr id="6" name="Picture 5">
              <a:hlinkClick r:id="rId3" action="ppaction://hlinksldjump"/>
            </p:cNvPr>
            <p:cNvPicPr>
              <a:picLocks noChangeAspect="1"/>
            </p:cNvPicPr>
            <p:nvPr/>
          </p:nvPicPr>
          <p:blipFill>
            <a:blip r:embed="rId4">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3"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mc:AlternateContent xmlns:mc="http://schemas.openxmlformats.org/markup-compatibility/2006" xmlns:we="http://schemas.microsoft.com/office/webextensions/webextension/2010/11" xmlns:pca="http://schemas.microsoft.com/office/powerpoint/2013/contentapp">
        <mc:Choice Requires="we pca">
          <p:graphicFrame>
            <p:nvGraphicFramePr>
              <p:cNvPr id="10" name="Add-in 9" title="Web Video Player"/>
              <p:cNvGraphicFramePr>
                <a:graphicFrameLocks noGrp="1"/>
              </p:cNvGraphicFramePr>
              <p:nvPr>
                <p:extLst>
                  <p:ext uri="{D42A27DB-BD31-4B8C-83A1-F6EECF244321}">
                    <p14:modId xmlns:p14="http://schemas.microsoft.com/office/powerpoint/2010/main" val="560290163"/>
                  </p:ext>
                </p:extLst>
              </p:nvPr>
            </p:nvGraphicFramePr>
            <p:xfrm>
              <a:off x="6531429" y="4131129"/>
              <a:ext cx="5055981" cy="2539859"/>
            </p:xfrm>
            <a:graphic>
              <a:graphicData uri="http://schemas.microsoft.com/office/webextensions/webextension/2010/11">
                <we:webextensionref xmlns:we="http://schemas.microsoft.com/office/webextensions/webextension/2010/11" xmlns:r="http://schemas.openxmlformats.org/officeDocument/2006/relationships" r:id="rId5"/>
              </a:graphicData>
            </a:graphic>
          </p:graphicFrame>
        </mc:Choice>
        <mc:Fallback xmlns="">
          <p:pic>
            <p:nvPicPr>
              <p:cNvPr id="10" name="Add-in 9" title="Web Video Player"/>
              <p:cNvPicPr>
                <a:picLocks noGrp="1" noRot="1" noChangeAspect="1" noMove="1" noResize="1" noEditPoints="1" noAdjustHandles="1" noChangeArrowheads="1" noChangeShapeType="1"/>
              </p:cNvPicPr>
              <p:nvPr/>
            </p:nvPicPr>
            <p:blipFill>
              <a:blip r:embed="rId6"/>
              <a:stretch>
                <a:fillRect/>
              </a:stretch>
            </p:blipFill>
            <p:spPr>
              <a:xfrm>
                <a:off x="6531429" y="4131129"/>
                <a:ext cx="5055981" cy="2539859"/>
              </a:xfrm>
              <a:prstGeom prst="rect">
                <a:avLst/>
              </a:prstGeom>
            </p:spPr>
          </p:pic>
        </mc:Fallback>
      </mc:AlternateContent>
      <mc:AlternateContent xmlns:mc="http://schemas.openxmlformats.org/markup-compatibility/2006" xmlns:we="http://schemas.microsoft.com/office/webextensions/webextension/2010/11" xmlns:pca="http://schemas.microsoft.com/office/powerpoint/2013/contentapp">
        <mc:Choice Requires="we pca">
          <p:graphicFrame>
            <p:nvGraphicFramePr>
              <p:cNvPr id="12" name="Add-in 11" title="Web Video Player"/>
              <p:cNvGraphicFramePr>
                <a:graphicFrameLocks noGrp="1"/>
              </p:cNvGraphicFramePr>
              <p:nvPr>
                <p:extLst>
                  <p:ext uri="{D42A27DB-BD31-4B8C-83A1-F6EECF244321}">
                    <p14:modId xmlns:p14="http://schemas.microsoft.com/office/powerpoint/2010/main" val="469727505"/>
                  </p:ext>
                </p:extLst>
              </p:nvPr>
            </p:nvGraphicFramePr>
            <p:xfrm>
              <a:off x="803563" y="4131129"/>
              <a:ext cx="5107382" cy="2539859"/>
            </p:xfrm>
            <a:graphic>
              <a:graphicData uri="http://schemas.microsoft.com/office/webextensions/webextension/2010/11">
                <we:webextensionref xmlns:we="http://schemas.microsoft.com/office/webextensions/webextension/2010/11" xmlns:r="http://schemas.openxmlformats.org/officeDocument/2006/relationships" r:id="rId7"/>
              </a:graphicData>
            </a:graphic>
          </p:graphicFrame>
        </mc:Choice>
        <mc:Fallback xmlns="">
          <p:pic>
            <p:nvPicPr>
              <p:cNvPr id="12" name="Add-in 11" title="Web Video Player"/>
              <p:cNvPicPr>
                <a:picLocks noGrp="1" noRot="1" noChangeAspect="1" noMove="1" noResize="1" noEditPoints="1" noAdjustHandles="1" noChangeArrowheads="1" noChangeShapeType="1"/>
              </p:cNvPicPr>
              <p:nvPr/>
            </p:nvPicPr>
            <p:blipFill>
              <a:blip r:embed="rId8"/>
              <a:stretch>
                <a:fillRect/>
              </a:stretch>
            </p:blipFill>
            <p:spPr>
              <a:xfrm>
                <a:off x="803563" y="4131129"/>
                <a:ext cx="5107382" cy="2539859"/>
              </a:xfrm>
              <a:prstGeom prst="rect">
                <a:avLst/>
              </a:prstGeom>
            </p:spPr>
          </p:pic>
        </mc:Fallback>
      </mc:AlternateContent>
    </p:spTree>
    <p:extLst>
      <p:ext uri="{BB962C8B-B14F-4D97-AF65-F5344CB8AC3E}">
        <p14:creationId xmlns:p14="http://schemas.microsoft.com/office/powerpoint/2010/main" val="1807119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41959"/>
            <a:ext cx="10131425" cy="3649133"/>
          </a:xfrm>
        </p:spPr>
        <p:txBody>
          <a:bodyPr>
            <a:normAutofit/>
          </a:bodyPr>
          <a:lstStyle/>
          <a:p>
            <a:pPr marL="0" indent="0">
              <a:buNone/>
            </a:pPr>
            <a:r>
              <a:rPr lang="en-US" sz="2600" dirty="0">
                <a:latin typeface="Damascus" charset="-78"/>
                <a:ea typeface="Damascus" charset="-78"/>
                <a:cs typeface="Damascus" charset="-78"/>
              </a:rPr>
              <a:t>The two biggest competitors when it comes to computer hardware is Mac vs Windows. Both hardware's do the same function yet in a different view or style. Each requires getting used to but one is able to transition from both Mac to Windows and know how to use it as they are simple computers. Without one of these two hardware's how would I have been able to create this PowerPoint or even show it you guys?</a:t>
            </a:r>
          </a:p>
        </p:txBody>
      </p:sp>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8"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HARDWARE</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1898" y="4319724"/>
            <a:ext cx="3704317" cy="2400397"/>
          </a:xfrm>
          <a:prstGeom prst="rect">
            <a:avLst/>
          </a:prstGeom>
        </p:spPr>
      </p:pic>
    </p:spTree>
    <p:extLst>
      <p:ext uri="{BB962C8B-B14F-4D97-AF65-F5344CB8AC3E}">
        <p14:creationId xmlns:p14="http://schemas.microsoft.com/office/powerpoint/2010/main" val="206409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68535"/>
            <a:ext cx="11217729" cy="3491294"/>
          </a:xfrm>
        </p:spPr>
        <p:txBody>
          <a:bodyPr>
            <a:normAutofit/>
          </a:bodyPr>
          <a:lstStyle/>
          <a:p>
            <a:pPr marL="0" indent="0">
              <a:buNone/>
            </a:pPr>
            <a:r>
              <a:rPr lang="en-US" sz="2200" dirty="0">
                <a:latin typeface="Damascus" charset="-78"/>
                <a:ea typeface="Damascus" charset="-78"/>
                <a:cs typeface="Damascus" charset="-78"/>
              </a:rPr>
              <a:t>Software allows for the main use of computers and our mobile devices. Software is what makes up everything on the inside and they are usually always laid out differently but work the same. The biggest software competitors are IOS vs Android;</a:t>
            </a:r>
          </a:p>
          <a:p>
            <a:pPr marL="0" indent="0">
              <a:buNone/>
            </a:pPr>
            <a:r>
              <a:rPr lang="en-US" sz="2200" dirty="0">
                <a:latin typeface="Damascus" charset="-78"/>
                <a:ea typeface="Damascus" charset="-78"/>
                <a:cs typeface="Damascus" charset="-78"/>
              </a:rPr>
              <a:t>	IOS is much more strict due to the reasoning that each and every single app must come 	from the App store. While IOS is much more strict yet organized, Android is the 	opposite. 	Android provides variety and freedom as the apps can come via Google play or other 3</a:t>
            </a:r>
            <a:r>
              <a:rPr lang="en-US" sz="2200" baseline="30000" dirty="0">
                <a:latin typeface="Damascus" charset="-78"/>
                <a:ea typeface="Damascus" charset="-78"/>
                <a:cs typeface="Damascus" charset="-78"/>
              </a:rPr>
              <a:t>rd</a:t>
            </a:r>
            <a:r>
              <a:rPr lang="en-US" sz="2200" dirty="0">
                <a:latin typeface="Damascus" charset="-78"/>
                <a:ea typeface="Damascus" charset="-78"/>
                <a:cs typeface="Damascus" charset="-78"/>
              </a:rPr>
              <a:t> 	party websites. </a:t>
            </a:r>
          </a:p>
          <a:p>
            <a:pPr marL="0" indent="0">
              <a:buNone/>
            </a:pPr>
            <a:r>
              <a:rPr lang="en-US" sz="2200" dirty="0">
                <a:latin typeface="Damascus" charset="-78"/>
                <a:ea typeface="Damascus" charset="-78"/>
                <a:cs typeface="Damascus" charset="-78"/>
              </a:rPr>
              <a:t>When working with software just make sure you do not download anything illegal or bad that’ll cause a virus! Be smart and have fun!</a:t>
            </a:r>
          </a:p>
        </p:txBody>
      </p:sp>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8"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SOFTWARE</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9886" y="4795190"/>
            <a:ext cx="3445330" cy="1937999"/>
          </a:xfrm>
          <a:prstGeom prst="rect">
            <a:avLst/>
          </a:prstGeom>
        </p:spPr>
      </p:pic>
    </p:spTree>
    <p:extLst>
      <p:ext uri="{BB962C8B-B14F-4D97-AF65-F5344CB8AC3E}">
        <p14:creationId xmlns:p14="http://schemas.microsoft.com/office/powerpoint/2010/main" val="84968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2065867"/>
            <a:ext cx="10131425" cy="3913410"/>
          </a:xfrm>
        </p:spPr>
        <p:txBody>
          <a:bodyPr>
            <a:normAutofit fontScale="92500" lnSpcReduction="20000"/>
          </a:bodyPr>
          <a:lstStyle/>
          <a:p>
            <a:pPr marL="0" indent="0" defTabSz="914400">
              <a:spcAft>
                <a:spcPts val="0"/>
              </a:spcAft>
              <a:buClrTx/>
              <a:buSzTx/>
              <a:buNone/>
            </a:pPr>
            <a:r>
              <a:rPr lang="en-US" sz="2600" b="1" dirty="0">
                <a:latin typeface="Damascus" charset="-78"/>
                <a:ea typeface="Damascus" charset="-78"/>
                <a:cs typeface="Damascus" charset="-78"/>
              </a:rPr>
              <a:t>Copyright</a:t>
            </a:r>
            <a:r>
              <a:rPr lang="en-US" sz="2600" dirty="0">
                <a:latin typeface="Damascus" charset="-78"/>
                <a:ea typeface="Damascus" charset="-78"/>
                <a:cs typeface="Damascus" charset="-78"/>
              </a:rPr>
              <a:t>© is an exclusive legal right for a creator to make use of their work and not have it stolen. Anything and everything could be copyrighted except for a few things; </a:t>
            </a:r>
          </a:p>
          <a:p>
            <a:pPr lvl="1" defTabSz="914400">
              <a:spcAft>
                <a:spcPts val="0"/>
              </a:spcAft>
              <a:buClrTx/>
              <a:buSzTx/>
            </a:pPr>
            <a:r>
              <a:rPr lang="en-US" sz="2400" dirty="0">
                <a:latin typeface="Damascus" charset="-78"/>
                <a:ea typeface="Damascus" charset="-78"/>
                <a:cs typeface="Damascus" charset="-78"/>
              </a:rPr>
              <a:t>Names, titles, short expressions, and lists</a:t>
            </a:r>
          </a:p>
          <a:p>
            <a:pPr lvl="1" defTabSz="914400">
              <a:spcAft>
                <a:spcPts val="0"/>
              </a:spcAft>
              <a:buClrTx/>
              <a:buSzTx/>
            </a:pPr>
            <a:r>
              <a:rPr lang="en-US" sz="2400" dirty="0">
                <a:latin typeface="Damascus" charset="-78"/>
                <a:ea typeface="Damascus" charset="-78"/>
                <a:cs typeface="Damascus" charset="-78"/>
              </a:rPr>
              <a:t>Commonly known facts</a:t>
            </a:r>
          </a:p>
          <a:p>
            <a:pPr lvl="1" defTabSz="914400">
              <a:spcAft>
                <a:spcPts val="0"/>
              </a:spcAft>
              <a:buClrTx/>
              <a:buSzTx/>
            </a:pPr>
            <a:r>
              <a:rPr lang="en-US" sz="2400" dirty="0">
                <a:latin typeface="Damascus" charset="-78"/>
                <a:ea typeface="Damascus" charset="-78"/>
                <a:cs typeface="Damascus" charset="-78"/>
              </a:rPr>
              <a:t>Things not in a fixed medium</a:t>
            </a:r>
            <a:r>
              <a:rPr lang="en-US" sz="2200" dirty="0">
                <a:latin typeface="Damascus" charset="-78"/>
                <a:ea typeface="Damascus" charset="-78"/>
                <a:cs typeface="Damascus" charset="-78"/>
              </a:rPr>
              <a:t/>
            </a:r>
            <a:br>
              <a:rPr lang="en-US" sz="2200" dirty="0">
                <a:latin typeface="Damascus" charset="-78"/>
                <a:ea typeface="Damascus" charset="-78"/>
                <a:cs typeface="Damascus" charset="-78"/>
              </a:rPr>
            </a:br>
            <a:endParaRPr lang="en-US" sz="2200" dirty="0">
              <a:latin typeface="Damascus" charset="-78"/>
              <a:ea typeface="Damascus" charset="-78"/>
              <a:cs typeface="Damascus" charset="-78"/>
            </a:endParaRPr>
          </a:p>
          <a:p>
            <a:pPr marL="0" indent="0" defTabSz="914400">
              <a:spcAft>
                <a:spcPts val="0"/>
              </a:spcAft>
              <a:buClrTx/>
              <a:buSzTx/>
              <a:buNone/>
            </a:pPr>
            <a:r>
              <a:rPr lang="en-US" sz="2600" b="1" dirty="0">
                <a:latin typeface="Damascus" charset="-78"/>
                <a:ea typeface="Damascus" charset="-78"/>
                <a:cs typeface="Damascus" charset="-78"/>
              </a:rPr>
              <a:t>Trademark</a:t>
            </a:r>
            <a:r>
              <a:rPr lang="en-US" sz="2600" dirty="0">
                <a:latin typeface="Damascus" charset="-78"/>
                <a:ea typeface="Damascus" charset="-78"/>
                <a:cs typeface="Damascus" charset="-78"/>
              </a:rPr>
              <a:t>™ is an exclusive legal right for a business to identify with a symbol. Same rules are applied yet with symbols and images and there are a few exceptions;</a:t>
            </a:r>
          </a:p>
          <a:p>
            <a:pPr lvl="1" defTabSz="914400">
              <a:spcAft>
                <a:spcPts val="0"/>
              </a:spcAft>
              <a:buClrTx/>
              <a:buSzTx/>
            </a:pPr>
            <a:r>
              <a:rPr lang="en-US" sz="2400" dirty="0">
                <a:latin typeface="Damascus" charset="-78"/>
                <a:ea typeface="Damascus" charset="-78"/>
                <a:cs typeface="Damascus" charset="-78"/>
              </a:rPr>
              <a:t>Offensive stuff </a:t>
            </a:r>
          </a:p>
          <a:p>
            <a:pPr lvl="1" defTabSz="914400">
              <a:spcAft>
                <a:spcPts val="0"/>
              </a:spcAft>
              <a:buClrTx/>
              <a:buSzTx/>
            </a:pPr>
            <a:r>
              <a:rPr lang="en-US" sz="2400" dirty="0">
                <a:latin typeface="Damascus" charset="-78"/>
                <a:ea typeface="Damascus" charset="-78"/>
                <a:cs typeface="Damascus" charset="-78"/>
              </a:rPr>
              <a:t>Generic or deceptive terms</a:t>
            </a:r>
          </a:p>
          <a:p>
            <a:pPr lvl="1" defTabSz="914400">
              <a:spcAft>
                <a:spcPts val="0"/>
              </a:spcAft>
              <a:buClrTx/>
              <a:buSzTx/>
            </a:pPr>
            <a:r>
              <a:rPr lang="en-US" sz="2400" dirty="0">
                <a:latin typeface="Damascus" charset="-78"/>
                <a:ea typeface="Damascus" charset="-78"/>
                <a:cs typeface="Damascus" charset="-78"/>
              </a:rPr>
              <a:t>Name marks (without consent)</a:t>
            </a: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Damascus" charset="-78"/>
              <a:ea typeface="Damascus" charset="-78"/>
              <a:cs typeface="Damascus" charset="-78"/>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400" b="1" dirty="0">
              <a:latin typeface="Damascus" charset="-78"/>
              <a:ea typeface="Damascus" charset="-78"/>
              <a:cs typeface="Damascus" charset="-78"/>
            </a:endParaRPr>
          </a:p>
        </p:txBody>
      </p:sp>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8"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COPYRIGHTS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4578" y="4870815"/>
            <a:ext cx="1840772" cy="1840772"/>
          </a:xfrm>
          <a:prstGeom prst="rect">
            <a:avLst/>
          </a:prstGeom>
        </p:spPr>
      </p:pic>
      <p:pic>
        <p:nvPicPr>
          <p:cNvPr id="10" name="Picture 9"/>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7058300" y="4870815"/>
            <a:ext cx="1840772" cy="1840772"/>
          </a:xfrm>
          <a:prstGeom prst="rect">
            <a:avLst/>
          </a:prstGeom>
        </p:spPr>
      </p:pic>
    </p:spTree>
    <p:extLst>
      <p:ext uri="{BB962C8B-B14F-4D97-AF65-F5344CB8AC3E}">
        <p14:creationId xmlns:p14="http://schemas.microsoft.com/office/powerpoint/2010/main" val="74036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4212769"/>
            <a:ext cx="12150434" cy="1665515"/>
          </a:xfrm>
        </p:spPr>
        <p:txBody>
          <a:bodyPr>
            <a:noAutofit/>
          </a:bodyPr>
          <a:lstStyle/>
          <a:p>
            <a:r>
              <a:rPr lang="en-US" sz="2000" dirty="0">
                <a:latin typeface="Damascus" charset="-78"/>
                <a:ea typeface="Damascus" charset="-78"/>
                <a:cs typeface="Damascus" charset="-78"/>
              </a:rPr>
              <a:t>Multimedia: Making It Work 9</a:t>
            </a:r>
            <a:r>
              <a:rPr lang="en-US" sz="2000" baseline="30000" dirty="0">
                <a:latin typeface="Damascus" charset="-78"/>
                <a:ea typeface="Damascus" charset="-78"/>
                <a:cs typeface="Damascus" charset="-78"/>
              </a:rPr>
              <a:t>th</a:t>
            </a:r>
            <a:r>
              <a:rPr lang="en-US" sz="2000" dirty="0">
                <a:latin typeface="Damascus" charset="-78"/>
                <a:ea typeface="Damascus" charset="-78"/>
                <a:cs typeface="Damascus" charset="-78"/>
              </a:rPr>
              <a:t> Edition by Tay Vaughan</a:t>
            </a:r>
            <a:endParaRPr lang="en-US" sz="2000" dirty="0">
              <a:latin typeface="Damascus" charset="-78"/>
              <a:ea typeface="Damascus" charset="-78"/>
              <a:cs typeface="Damascus" charset="-78"/>
              <a:hlinkClick r:id="rId3"/>
            </a:endParaRPr>
          </a:p>
          <a:p>
            <a:r>
              <a:rPr lang="en-US" sz="2000" dirty="0">
                <a:latin typeface="Damascus" charset="-78"/>
                <a:ea typeface="Damascus" charset="-78"/>
                <a:cs typeface="Damascus" charset="-78"/>
                <a:hlinkClick r:id="rId3"/>
              </a:rPr>
              <a:t>https://www.youtube.com/user/giouanny</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4"/>
              </a:rPr>
              <a:t>http://www.mediacollege.com/audio/01/sound-waves.html</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5"/>
              </a:rPr>
              <a:t>http://www.animationarena.com/2d-animation.html</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6"/>
              </a:rPr>
              <a:t>http://wifflegif.com/tags/80555-magic-trick-gifs</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7"/>
              </a:rPr>
              <a:t>http://www.smosh.com/smosh-pit/photos/funny-cartoon-network-gifs</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8"/>
              </a:rPr>
              <a:t>http://www.clipartkid.com/camera-cliparts/</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9"/>
              </a:rPr>
              <a:t>https://rabbut.com/best-gif-icon-creators-can-use/</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10"/>
              </a:rPr>
              <a:t>http://www.oldspicevoicemail.com/male.html</a:t>
            </a:r>
            <a:endParaRPr lang="en-US" sz="2000" dirty="0">
              <a:latin typeface="Damascus" charset="-78"/>
              <a:ea typeface="Damascus" charset="-78"/>
              <a:cs typeface="Damascus" charset="-78"/>
            </a:endParaRPr>
          </a:p>
          <a:p>
            <a:r>
              <a:rPr lang="en-US" sz="2000" dirty="0">
                <a:latin typeface="Damascus" charset="-78"/>
                <a:ea typeface="Damascus" charset="-78"/>
                <a:cs typeface="Damascus" charset="-78"/>
                <a:hlinkClick r:id="rId11"/>
              </a:rPr>
              <a:t>https://pixabay.com/en/rose-orange-blossom-bloom-flower-1503881/</a:t>
            </a:r>
            <a:endParaRPr lang="en-US" sz="2000" dirty="0">
              <a:latin typeface="Damascus" charset="-78"/>
              <a:ea typeface="Damascus" charset="-78"/>
              <a:cs typeface="Damascus" charset="-78"/>
            </a:endParaRPr>
          </a:p>
          <a:p>
            <a:endParaRPr lang="en-US" sz="2000" dirty="0">
              <a:latin typeface="Damascus" charset="-78"/>
              <a:ea typeface="Damascus" charset="-78"/>
              <a:cs typeface="Damascus" charset="-78"/>
            </a:endParaRPr>
          </a:p>
          <a:p>
            <a:endParaRPr lang="en-US" sz="2000" dirty="0">
              <a:latin typeface="Damascus" charset="-78"/>
              <a:ea typeface="Damascus" charset="-78"/>
              <a:cs typeface="Damascus" charset="-78"/>
            </a:endParaRPr>
          </a:p>
          <a:p>
            <a:endParaRPr lang="en-US" sz="2000" dirty="0">
              <a:latin typeface="Damascus" charset="-78"/>
              <a:ea typeface="Damascus" charset="-78"/>
              <a:cs typeface="Damascus" charset="-78"/>
            </a:endParaRPr>
          </a:p>
          <a:p>
            <a:endParaRPr lang="en-US" sz="2000" dirty="0">
              <a:latin typeface="Damascus" charset="-78"/>
              <a:ea typeface="Damascus" charset="-78"/>
              <a:cs typeface="Damascus" charset="-78"/>
            </a:endParaRPr>
          </a:p>
          <a:p>
            <a:endParaRPr lang="en-US" sz="1400" dirty="0"/>
          </a:p>
        </p:txBody>
      </p:sp>
      <p:sp>
        <p:nvSpPr>
          <p:cNvPr id="4"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Works cited</a:t>
            </a:r>
          </a:p>
        </p:txBody>
      </p:sp>
      <p:grpSp>
        <p:nvGrpSpPr>
          <p:cNvPr id="6" name="Group 5"/>
          <p:cNvGrpSpPr/>
          <p:nvPr/>
        </p:nvGrpSpPr>
        <p:grpSpPr>
          <a:xfrm>
            <a:off x="97974" y="93735"/>
            <a:ext cx="863821" cy="807659"/>
            <a:chOff x="97974" y="93735"/>
            <a:chExt cx="863821" cy="807659"/>
          </a:xfrm>
        </p:grpSpPr>
        <p:pic>
          <p:nvPicPr>
            <p:cNvPr id="7" name="Picture 6">
              <a:hlinkClick r:id="rId12" action="ppaction://hlinksldjump"/>
            </p:cNvPr>
            <p:cNvPicPr>
              <a:picLocks noChangeAspect="1"/>
            </p:cNvPicPr>
            <p:nvPr/>
          </p:nvPicPr>
          <p:blipFill>
            <a:blip r:embed="rId1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8" name="TextBox 7">
              <a:hlinkClick r:id="rId1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Tree>
    <p:extLst>
      <p:ext uri="{BB962C8B-B14F-4D97-AF65-F5344CB8AC3E}">
        <p14:creationId xmlns:p14="http://schemas.microsoft.com/office/powerpoint/2010/main" val="49874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Works cited</a:t>
            </a:r>
          </a:p>
        </p:txBody>
      </p:sp>
      <p:grpSp>
        <p:nvGrpSpPr>
          <p:cNvPr id="6" name="Group 5"/>
          <p:cNvGrpSpPr/>
          <p:nvPr/>
        </p:nvGrpSpPr>
        <p:grpSpPr>
          <a:xfrm>
            <a:off x="97974" y="93735"/>
            <a:ext cx="863821" cy="807659"/>
            <a:chOff x="97974" y="93735"/>
            <a:chExt cx="863821" cy="807659"/>
          </a:xfrm>
        </p:grpSpPr>
        <p:pic>
          <p:nvPicPr>
            <p:cNvPr id="7" name="Picture 6">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8" name="TextBox 7">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9" name="Content Placeholder 8"/>
          <p:cNvSpPr>
            <a:spLocks noGrp="1"/>
          </p:cNvSpPr>
          <p:nvPr>
            <p:ph idx="1"/>
          </p:nvPr>
        </p:nvSpPr>
        <p:spPr>
          <a:xfrm>
            <a:off x="685800" y="3208867"/>
            <a:ext cx="10131425" cy="3649133"/>
          </a:xfrm>
        </p:spPr>
        <p:txBody>
          <a:bodyPr>
            <a:noAutofit/>
          </a:bodyPr>
          <a:lstStyle/>
          <a:p>
            <a:r>
              <a:rPr lang="en-US" dirty="0">
                <a:latin typeface="Damascus" charset="-78"/>
                <a:ea typeface="Damascus" charset="-78"/>
                <a:cs typeface="Damascus" charset="-78"/>
                <a:hlinkClick r:id="rId4"/>
              </a:rPr>
              <a:t>http://www.noupe.com/essentials/icons-fonts/a-crash-course-in-typography-the-basics-of-type.html</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5"/>
              </a:rPr>
              <a:t>http://graphicdesign.spokanefalls.edu/tutorials/process/type_basics/design.htm</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6"/>
              </a:rPr>
              <a:t>https://openclipart.org/detail/185044/bitmap-vs-vector</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7"/>
              </a:rPr>
              <a:t>https://commons.wikimedia.org/wiki/File:Bitmap_vs_vector.svg</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8"/>
              </a:rPr>
              <a:t>https://commons.wikimedia.org/wiki/Copyright</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9"/>
              </a:rPr>
              <a:t>http://www.greenwichcc.com/macvspc.html</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10"/>
              </a:rPr>
              <a:t>http://oceanservice.noaa.gov/facts/sound.html</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11"/>
              </a:rPr>
              <a:t>http://giphy.com/gifs/dinosaur-dinosaurs-dinopedia-fI84i9QoqdlRu</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12"/>
              </a:rPr>
              <a:t>http://giphy.com/search/steamboat-willie</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13"/>
              </a:rPr>
              <a:t>https://www.youtube.com/watch?time_continue=2&amp;v=TGXC8gXOPoU</a:t>
            </a:r>
            <a:endParaRPr lang="en-US" dirty="0">
              <a:latin typeface="Damascus" charset="-78"/>
              <a:ea typeface="Damascus" charset="-78"/>
              <a:cs typeface="Damascus" charset="-78"/>
            </a:endParaRPr>
          </a:p>
          <a:p>
            <a:r>
              <a:rPr lang="en-US" dirty="0">
                <a:latin typeface="Damascus" charset="-78"/>
                <a:ea typeface="Damascus" charset="-78"/>
                <a:cs typeface="Damascus" charset="-78"/>
                <a:hlinkClick r:id="rId14"/>
              </a:rPr>
              <a:t>https://www.youtube.com/watch?v=BBgghnQF6E4</a:t>
            </a:r>
            <a:endParaRPr lang="en-US" dirty="0">
              <a:latin typeface="Damascus" charset="-78"/>
              <a:ea typeface="Damascus" charset="-78"/>
              <a:cs typeface="Damascus" charset="-78"/>
            </a:endParaRPr>
          </a:p>
          <a:p>
            <a:endParaRPr lang="en-US" dirty="0">
              <a:latin typeface="Damascus" charset="-78"/>
              <a:ea typeface="Damascus" charset="-78"/>
              <a:cs typeface="Damascus" charset="-78"/>
            </a:endParaRPr>
          </a:p>
          <a:p>
            <a:endParaRPr lang="en-US" dirty="0">
              <a:latin typeface="Damascus" charset="-78"/>
              <a:ea typeface="Damascus" charset="-78"/>
              <a:cs typeface="Damascus" charset="-78"/>
            </a:endParaRPr>
          </a:p>
          <a:p>
            <a:endParaRPr lang="en-US" dirty="0">
              <a:latin typeface="Damascus" charset="-78"/>
              <a:ea typeface="Damascus" charset="-78"/>
              <a:cs typeface="Damascus" charset="-78"/>
            </a:endParaRPr>
          </a:p>
          <a:p>
            <a:endParaRPr lang="en-US" dirty="0">
              <a:latin typeface="Damascus" charset="-78"/>
              <a:ea typeface="Damascus" charset="-78"/>
              <a:cs typeface="Damascus" charset="-78"/>
            </a:endParaRPr>
          </a:p>
          <a:p>
            <a:endParaRPr lang="en-US" dirty="0"/>
          </a:p>
        </p:txBody>
      </p:sp>
    </p:spTree>
    <p:extLst>
      <p:ext uri="{BB962C8B-B14F-4D97-AF65-F5344CB8AC3E}">
        <p14:creationId xmlns:p14="http://schemas.microsoft.com/office/powerpoint/2010/main" val="212823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2058005"/>
            <a:ext cx="10531928" cy="4356704"/>
          </a:xfrm>
        </p:spPr>
        <p:txBody>
          <a:bodyPr>
            <a:noAutofit/>
          </a:bodyPr>
          <a:lstStyle/>
          <a:p>
            <a:pPr marL="0" lvl="0" indent="0" defTabSz="914400">
              <a:spcAft>
                <a:spcPts val="0"/>
              </a:spcAft>
              <a:buClrTx/>
              <a:buSzTx/>
              <a:buNone/>
            </a:pPr>
            <a:r>
              <a:rPr lang="en-US" sz="2800" dirty="0">
                <a:latin typeface="Damascus" charset="-78"/>
                <a:ea typeface="Damascus" charset="-78"/>
                <a:cs typeface="Damascus" charset="-78"/>
              </a:rPr>
              <a:t>Interactive Multimedia consists of multiple forms that are about expressing not only ourselves but our creations through electronic media. Multimedia is made up of 5 basic building blocks; </a:t>
            </a:r>
            <a:r>
              <a:rPr lang="en-US" sz="2800" b="1" dirty="0">
                <a:latin typeface="Damascus" charset="-78"/>
                <a:ea typeface="Damascus" charset="-78"/>
                <a:cs typeface="Damascus" charset="-78"/>
              </a:rPr>
              <a:t>text</a:t>
            </a:r>
            <a:r>
              <a:rPr lang="en-US" sz="2800" dirty="0">
                <a:latin typeface="Damascus" charset="-78"/>
                <a:ea typeface="Damascus" charset="-78"/>
                <a:cs typeface="Damascus" charset="-78"/>
              </a:rPr>
              <a:t>, </a:t>
            </a:r>
            <a:r>
              <a:rPr lang="en-US" sz="2800" b="1" dirty="0">
                <a:latin typeface="Damascus" charset="-78"/>
                <a:ea typeface="Damascus" charset="-78"/>
                <a:cs typeface="Damascus" charset="-78"/>
              </a:rPr>
              <a:t>images</a:t>
            </a:r>
            <a:r>
              <a:rPr lang="en-US" sz="2800" dirty="0">
                <a:latin typeface="Damascus" charset="-78"/>
                <a:ea typeface="Damascus" charset="-78"/>
                <a:cs typeface="Damascus" charset="-78"/>
              </a:rPr>
              <a:t>, </a:t>
            </a:r>
            <a:r>
              <a:rPr lang="en-US" sz="2800" b="1" dirty="0">
                <a:latin typeface="Damascus" charset="-78"/>
                <a:ea typeface="Damascus" charset="-78"/>
                <a:cs typeface="Damascus" charset="-78"/>
              </a:rPr>
              <a:t>audio</a:t>
            </a:r>
            <a:r>
              <a:rPr lang="en-US" sz="2800" dirty="0">
                <a:latin typeface="Damascus" charset="-78"/>
                <a:ea typeface="Damascus" charset="-78"/>
                <a:cs typeface="Damascus" charset="-78"/>
              </a:rPr>
              <a:t>, </a:t>
            </a:r>
            <a:r>
              <a:rPr lang="en-US" sz="2800" b="1" dirty="0">
                <a:latin typeface="Damascus" charset="-78"/>
                <a:ea typeface="Damascus" charset="-78"/>
                <a:cs typeface="Damascus" charset="-78"/>
              </a:rPr>
              <a:t>animation</a:t>
            </a:r>
            <a:r>
              <a:rPr lang="en-US" sz="2800" dirty="0">
                <a:latin typeface="Damascus" charset="-78"/>
                <a:ea typeface="Damascus" charset="-78"/>
                <a:cs typeface="Damascus" charset="-78"/>
              </a:rPr>
              <a:t>, and </a:t>
            </a:r>
            <a:r>
              <a:rPr lang="en-US" sz="2800" b="1" dirty="0">
                <a:latin typeface="Damascus" charset="-78"/>
                <a:ea typeface="Damascus" charset="-78"/>
                <a:cs typeface="Damascus" charset="-78"/>
              </a:rPr>
              <a:t>video. </a:t>
            </a:r>
            <a:r>
              <a:rPr lang="en-US" sz="2800" dirty="0">
                <a:latin typeface="Damascus" charset="-78"/>
                <a:ea typeface="Damascus" charset="-78"/>
                <a:cs typeface="Damascus" charset="-78"/>
              </a:rPr>
              <a:t>The use of more than one of the building blocks would be considered multimedia. Media began from cave paintings and now are being displayed all throughout our mobile devices. Interactive Multimedia is all about the user experience and the control they have when browsing online. Interactive Multimedia is much more than combining all of the elements but it is also about the ability to have fun and create new stuff!</a:t>
            </a:r>
          </a:p>
        </p:txBody>
      </p:sp>
      <p:sp>
        <p:nvSpPr>
          <p:cNvPr id="4"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WHAT IS IT?</a:t>
            </a:r>
          </a:p>
        </p:txBody>
      </p:sp>
    </p:spTree>
    <p:extLst>
      <p:ext uri="{BB962C8B-B14F-4D97-AF65-F5344CB8AC3E}">
        <p14:creationId xmlns:p14="http://schemas.microsoft.com/office/powerpoint/2010/main" val="26992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425402"/>
            <a:ext cx="11234056" cy="1592338"/>
          </a:xfrm>
        </p:spPr>
        <p:txBody>
          <a:bodyPr>
            <a:noAutofit/>
          </a:bodyPr>
          <a:lstStyle/>
          <a:p>
            <a:pPr algn="ctr"/>
            <a:r>
              <a:rPr lang="en-US" sz="4800" b="1" dirty="0">
                <a:latin typeface="Damascus" charset="-78"/>
                <a:ea typeface="Damascus" charset="-78"/>
                <a:cs typeface="Damascus" charset="-78"/>
              </a:rPr>
              <a:t>The 5 building blocks of multimedia</a:t>
            </a:r>
          </a:p>
        </p:txBody>
      </p:sp>
      <p:sp>
        <p:nvSpPr>
          <p:cNvPr id="8" name="TextBox 7">
            <a:hlinkClick r:id="rId2" action="ppaction://hlinksldjump"/>
          </p:cNvPr>
          <p:cNvSpPr txBox="1"/>
          <p:nvPr/>
        </p:nvSpPr>
        <p:spPr>
          <a:xfrm>
            <a:off x="5355774" y="1837265"/>
            <a:ext cx="1714499" cy="646331"/>
          </a:xfrm>
          <a:prstGeom prst="rect">
            <a:avLst/>
          </a:prstGeom>
          <a:noFill/>
          <a:ln>
            <a:noFill/>
          </a:ln>
        </p:spPr>
        <p:txBody>
          <a:bodyPr wrap="square" rtlCol="0">
            <a:spAutoFit/>
          </a:bodyPr>
          <a:lstStyle/>
          <a:p>
            <a:pPr algn="ctr"/>
            <a:r>
              <a:rPr lang="en-US" sz="3600" dirty="0">
                <a:ln w="3175">
                  <a:solidFill>
                    <a:schemeClr val="tx1">
                      <a:lumMod val="65000"/>
                    </a:schemeClr>
                  </a:solidFill>
                </a:ln>
                <a:effectLst>
                  <a:outerShdw blurRad="38100" dist="19050" dir="2700000" algn="tl" rotWithShape="0">
                    <a:schemeClr val="dk1">
                      <a:alpha val="40000"/>
                    </a:schemeClr>
                  </a:outerShdw>
                </a:effectLst>
              </a:rPr>
              <a:t>TEXT</a:t>
            </a:r>
          </a:p>
        </p:txBody>
      </p:sp>
      <p:sp>
        <p:nvSpPr>
          <p:cNvPr id="9" name="TextBox 8">
            <a:hlinkClick r:id="rId3" action="ppaction://hlinksldjump"/>
          </p:cNvPr>
          <p:cNvSpPr txBox="1"/>
          <p:nvPr/>
        </p:nvSpPr>
        <p:spPr>
          <a:xfrm>
            <a:off x="5355774" y="2820126"/>
            <a:ext cx="1714499" cy="646331"/>
          </a:xfrm>
          <a:prstGeom prst="rect">
            <a:avLst/>
          </a:prstGeom>
          <a:noFill/>
        </p:spPr>
        <p:txBody>
          <a:bodyPr wrap="square" rtlCol="0">
            <a:spAutoFit/>
          </a:bodyPr>
          <a:lstStyle/>
          <a:p>
            <a:pPr algn="ctr"/>
            <a:r>
              <a:rPr lang="en-US" sz="3600" dirty="0">
                <a:ln>
                  <a:solidFill>
                    <a:schemeClr val="tx1">
                      <a:lumMod val="65000"/>
                    </a:schemeClr>
                  </a:solidFill>
                </a:ln>
              </a:rPr>
              <a:t>IMAGES</a:t>
            </a:r>
          </a:p>
        </p:txBody>
      </p:sp>
      <p:sp>
        <p:nvSpPr>
          <p:cNvPr id="10" name="TextBox 9">
            <a:hlinkClick r:id="rId4" action="ppaction://hlinksldjump"/>
          </p:cNvPr>
          <p:cNvSpPr txBox="1"/>
          <p:nvPr/>
        </p:nvSpPr>
        <p:spPr>
          <a:xfrm>
            <a:off x="5355774" y="3802987"/>
            <a:ext cx="1714499" cy="646332"/>
          </a:xfrm>
          <a:prstGeom prst="rect">
            <a:avLst/>
          </a:prstGeom>
          <a:noFill/>
        </p:spPr>
        <p:txBody>
          <a:bodyPr wrap="square" rtlCol="0">
            <a:spAutoFit/>
          </a:bodyPr>
          <a:lstStyle/>
          <a:p>
            <a:pPr algn="ctr"/>
            <a:r>
              <a:rPr lang="en-US" sz="3600" dirty="0">
                <a:ln>
                  <a:solidFill>
                    <a:schemeClr val="tx1">
                      <a:lumMod val="65000"/>
                    </a:schemeClr>
                  </a:solidFill>
                </a:ln>
              </a:rPr>
              <a:t>AUDIO</a:t>
            </a:r>
          </a:p>
        </p:txBody>
      </p:sp>
      <p:sp>
        <p:nvSpPr>
          <p:cNvPr id="11" name="TextBox 10">
            <a:hlinkClick r:id="rId5" action="ppaction://hlinksldjump"/>
          </p:cNvPr>
          <p:cNvSpPr txBox="1"/>
          <p:nvPr/>
        </p:nvSpPr>
        <p:spPr>
          <a:xfrm>
            <a:off x="5045530" y="4785849"/>
            <a:ext cx="2432957" cy="646331"/>
          </a:xfrm>
          <a:prstGeom prst="rect">
            <a:avLst/>
          </a:prstGeom>
          <a:noFill/>
        </p:spPr>
        <p:txBody>
          <a:bodyPr wrap="square" rtlCol="0">
            <a:spAutoFit/>
          </a:bodyPr>
          <a:lstStyle/>
          <a:p>
            <a:pPr algn="ctr"/>
            <a:r>
              <a:rPr lang="en-US" sz="3600" dirty="0">
                <a:ln>
                  <a:solidFill>
                    <a:schemeClr val="tx1">
                      <a:lumMod val="65000"/>
                    </a:schemeClr>
                  </a:solidFill>
                </a:ln>
              </a:rPr>
              <a:t>ANIMATION</a:t>
            </a:r>
          </a:p>
        </p:txBody>
      </p:sp>
      <p:sp>
        <p:nvSpPr>
          <p:cNvPr id="12" name="TextBox 11">
            <a:hlinkClick r:id="rId6" action="ppaction://hlinksldjump"/>
          </p:cNvPr>
          <p:cNvSpPr txBox="1"/>
          <p:nvPr/>
        </p:nvSpPr>
        <p:spPr>
          <a:xfrm>
            <a:off x="5355774" y="5768710"/>
            <a:ext cx="1714499" cy="646331"/>
          </a:xfrm>
          <a:prstGeom prst="rect">
            <a:avLst/>
          </a:prstGeom>
          <a:noFill/>
        </p:spPr>
        <p:txBody>
          <a:bodyPr wrap="square" rtlCol="0">
            <a:spAutoFit/>
          </a:bodyPr>
          <a:lstStyle/>
          <a:p>
            <a:pPr algn="ctr"/>
            <a:r>
              <a:rPr lang="en-US" sz="3600" dirty="0">
                <a:ln>
                  <a:solidFill>
                    <a:schemeClr val="tx1">
                      <a:lumMod val="65000"/>
                    </a:schemeClr>
                  </a:solidFill>
                </a:ln>
              </a:rPr>
              <a:t>VIDEO</a:t>
            </a:r>
          </a:p>
        </p:txBody>
      </p:sp>
    </p:spTree>
    <p:extLst>
      <p:ext uri="{BB962C8B-B14F-4D97-AF65-F5344CB8AC3E}">
        <p14:creationId xmlns:p14="http://schemas.microsoft.com/office/powerpoint/2010/main" val="51309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300" tmFilter="0, 0; .2, .5; .8, .5; 1, 0"/>
                                        <p:tgtEl>
                                          <p:spTgt spid="2"/>
                                        </p:tgtEl>
                                      </p:cBhvr>
                                    </p:animEffect>
                                    <p:animScale>
                                      <p:cBhvr>
                                        <p:cTn id="7" dur="150" autoRev="1" fill="hold"/>
                                        <p:tgtEl>
                                          <p:spTgt spid="2"/>
                                        </p:tgtEl>
                                      </p:cBhvr>
                                      <p:by x="105000" y="105000"/>
                                    </p:animScale>
                                  </p:childTnLst>
                                </p:cTn>
                              </p:par>
                            </p:childTnLst>
                          </p:cTn>
                        </p:par>
                        <p:par>
                          <p:cTn id="8" fill="hold">
                            <p:stCondLst>
                              <p:cond delay="117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8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
                                        </p:tgtEl>
                                      </p:cBhvr>
                                    </p:animEffect>
                                  </p:childTnLst>
                                </p:cTn>
                              </p:par>
                            </p:childTnLst>
                          </p:cTn>
                        </p:par>
                        <p:par>
                          <p:cTn id="24" fill="hold">
                            <p:stCondLst>
                              <p:cond delay="257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par>
                          <p:cTn id="32" fill="hold">
                            <p:stCondLst>
                              <p:cond delay="327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1"/>
                                        </p:tgtEl>
                                      </p:cBhvr>
                                    </p:animEffect>
                                  </p:childTnLst>
                                </p:cTn>
                              </p:par>
                            </p:childTnLst>
                          </p:cTn>
                        </p:par>
                        <p:par>
                          <p:cTn id="40" fill="hold">
                            <p:stCondLst>
                              <p:cond delay="417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2"/>
                                        </p:tgtEl>
                                        <p:attrNameLst>
                                          <p:attrName>ppt_y</p:attrName>
                                        </p:attrNameLst>
                                      </p:cBhvr>
                                      <p:tavLst>
                                        <p:tav tm="0">
                                          <p:val>
                                            <p:strVal val="#ppt_y"/>
                                          </p:val>
                                        </p:tav>
                                        <p:tav tm="100000">
                                          <p:val>
                                            <p:strVal val="#ppt_y"/>
                                          </p:val>
                                        </p:tav>
                                      </p:tavLst>
                                    </p:anim>
                                    <p:anim calcmode="lin" valueType="num">
                                      <p:cBhvr>
                                        <p:cTn id="4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1820935"/>
            <a:ext cx="10131425" cy="3502183"/>
          </a:xfrm>
        </p:spPr>
        <p:txBody>
          <a:bodyPr>
            <a:normAutofit/>
          </a:bodyPr>
          <a:lstStyle/>
          <a:p>
            <a:pPr marL="0" indent="0">
              <a:buNone/>
            </a:pPr>
            <a:r>
              <a:rPr lang="en-US" sz="2800" dirty="0">
                <a:latin typeface="Damascus" charset="-78"/>
                <a:ea typeface="Damascus" charset="-78"/>
                <a:cs typeface="Damascus" charset="-78"/>
              </a:rPr>
              <a:t>The great thing about text is that it is seen everywhere! Would you look at that, those few words that you just read are all up made up of text! Text itself began years ago, from writing in stone to with a pen to printed with a press and now to our everyday screens. The fun and cool thing about text in media is that they can be displayed in tons of different fonts and sizes. </a:t>
            </a:r>
          </a:p>
          <a:p>
            <a:endParaRPr lang="en-US" sz="2800" dirty="0">
              <a:latin typeface="Damascus" charset="-78"/>
              <a:ea typeface="Damascus" charset="-78"/>
              <a:cs typeface="Damascus" charset="-78"/>
            </a:endParaRPr>
          </a:p>
          <a:p>
            <a:endParaRPr lang="en-US" sz="2800" dirty="0">
              <a:latin typeface="Damascus" charset="-78"/>
              <a:ea typeface="Damascus" charset="-78"/>
              <a:cs typeface="Damascus" charset="-78"/>
            </a:endParaRPr>
          </a:p>
        </p:txBody>
      </p:sp>
      <p:sp>
        <p:nvSpPr>
          <p:cNvPr id="4" name="Title 1"/>
          <p:cNvSpPr>
            <a:spLocks noGrp="1"/>
          </p:cNvSpPr>
          <p:nvPr>
            <p:ph type="title"/>
          </p:nvPr>
        </p:nvSpPr>
        <p:spPr>
          <a:xfrm>
            <a:off x="685801" y="412791"/>
            <a:ext cx="10131425" cy="1456267"/>
          </a:xfrm>
        </p:spPr>
        <p:txBody>
          <a:bodyPr>
            <a:noAutofit/>
          </a:bodyPr>
          <a:lstStyle/>
          <a:p>
            <a:pPr algn="ctr"/>
            <a:r>
              <a:rPr lang="EN-US" sz="6600" b="1" dirty="0">
                <a:latin typeface="Damascus" charset="-78"/>
                <a:ea typeface="Damascus" charset="-78"/>
                <a:cs typeface="Damascus" charset="-78"/>
              </a:rPr>
              <a:t>text</a:t>
            </a:r>
          </a:p>
        </p:txBody>
      </p:sp>
      <p:grpSp>
        <p:nvGrpSpPr>
          <p:cNvPr id="7" name="Group 6"/>
          <p:cNvGrpSpPr/>
          <p:nvPr/>
        </p:nvGrpSpPr>
        <p:grpSpPr>
          <a:xfrm>
            <a:off x="97974" y="93735"/>
            <a:ext cx="863821" cy="807659"/>
            <a:chOff x="97974" y="93735"/>
            <a:chExt cx="863821" cy="807659"/>
          </a:xfrm>
        </p:grpSpPr>
        <p:pic>
          <p:nvPicPr>
            <p:cNvPr id="5" name="Picture 4">
              <a:hlinkClick r:id="rId3" action="ppaction://hlinksldjump"/>
            </p:cNvPr>
            <p:cNvPicPr>
              <a:picLocks noChangeAspect="1"/>
            </p:cNvPicPr>
            <p:nvPr/>
          </p:nvPicPr>
          <p:blipFill>
            <a:blip r:embed="rId4">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6" name="TextBox 5">
              <a:hlinkClick r:id="rId3"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10" name="Rectangle 9"/>
          <p:cNvSpPr/>
          <p:nvPr/>
        </p:nvSpPr>
        <p:spPr>
          <a:xfrm>
            <a:off x="268972" y="4464830"/>
            <a:ext cx="7878987" cy="2123658"/>
          </a:xfrm>
          <a:prstGeom prst="rect">
            <a:avLst/>
          </a:prstGeom>
        </p:spPr>
        <p:txBody>
          <a:bodyPr wrap="square">
            <a:spAutoFit/>
          </a:bodyPr>
          <a:lstStyle/>
          <a:p>
            <a:pPr lvl="0">
              <a:buClr>
                <a:schemeClr val="dk1"/>
              </a:buClr>
              <a:buSzPct val="61111"/>
            </a:pPr>
            <a:r>
              <a:rPr lang="en" sz="2800" b="1" dirty="0">
                <a:latin typeface="Damascus" charset="-78"/>
                <a:ea typeface="Damascus" charset="-78"/>
                <a:cs typeface="Damascus" charset="-78"/>
              </a:rPr>
              <a:t>The classes of fonts:</a:t>
            </a:r>
          </a:p>
          <a:p>
            <a:pPr marL="457200" lvl="0" indent="-298450">
              <a:buClr>
                <a:schemeClr val="dk1"/>
              </a:buClr>
            </a:pPr>
            <a:r>
              <a:rPr lang="en" sz="2400" dirty="0">
                <a:latin typeface="Damascus" charset="-78"/>
                <a:ea typeface="Damascus" charset="-78"/>
                <a:cs typeface="Damascus" charset="-78"/>
              </a:rPr>
              <a:t>Serif – </a:t>
            </a:r>
            <a:r>
              <a:rPr lang="en" sz="2400" dirty="0">
                <a:latin typeface="Times New Roman" charset="0"/>
                <a:ea typeface="Times New Roman" charset="0"/>
                <a:cs typeface="Times New Roman" charset="0"/>
              </a:rPr>
              <a:t>Times New Roman       </a:t>
            </a:r>
            <a:r>
              <a:rPr lang="en-US" sz="2400" dirty="0">
                <a:latin typeface="Times New Roman" charset="0"/>
                <a:ea typeface="Times New Roman" charset="0"/>
                <a:cs typeface="Times New Roman" charset="0"/>
              </a:rPr>
              <a:t>	</a:t>
            </a:r>
            <a:r>
              <a:rPr lang="en" sz="2400" dirty="0">
                <a:latin typeface="Damascus" charset="-78"/>
                <a:ea typeface="Damascus" charset="-78"/>
                <a:cs typeface="Damascus" charset="-78"/>
              </a:rPr>
              <a:t>Script -  </a:t>
            </a:r>
            <a:r>
              <a:rPr lang="en" sz="2400" dirty="0">
                <a:latin typeface="Brush Script MT" charset="0"/>
                <a:ea typeface="Brush Script MT" charset="0"/>
                <a:cs typeface="Brush Script MT" charset="0"/>
              </a:rPr>
              <a:t>Brush Script</a:t>
            </a:r>
          </a:p>
          <a:p>
            <a:pPr marL="457200" indent="-298450">
              <a:buClr>
                <a:schemeClr val="dk1"/>
              </a:buClr>
            </a:pPr>
            <a:r>
              <a:rPr lang="en" sz="2400" dirty="0">
                <a:latin typeface="Damascus" charset="-78"/>
                <a:ea typeface="Damascus" charset="-78"/>
                <a:cs typeface="Damascus" charset="-78"/>
              </a:rPr>
              <a:t>Sans (Serif) – </a:t>
            </a:r>
            <a:r>
              <a:rPr lang="en" sz="2400" dirty="0">
                <a:latin typeface="Arial" charset="0"/>
                <a:ea typeface="Arial" charset="0"/>
                <a:cs typeface="Arial" charset="0"/>
              </a:rPr>
              <a:t>Arial  </a:t>
            </a:r>
            <a:r>
              <a:rPr lang="en" sz="2400" dirty="0">
                <a:latin typeface="Damascus" charset="-78"/>
                <a:ea typeface="Damascus" charset="-78"/>
                <a:cs typeface="Damascus" charset="-78"/>
              </a:rPr>
              <a:t>              </a:t>
            </a:r>
            <a:r>
              <a:rPr lang="en-US" sz="2400" dirty="0">
                <a:latin typeface="Damascus" charset="-78"/>
                <a:ea typeface="Damascus" charset="-78"/>
                <a:cs typeface="Damascus" charset="-78"/>
              </a:rPr>
              <a:t>	</a:t>
            </a:r>
            <a:r>
              <a:rPr lang="en" sz="2400" dirty="0">
                <a:latin typeface="Damascus" charset="-78"/>
                <a:ea typeface="Damascus" charset="-78"/>
                <a:cs typeface="Damascus" charset="-78"/>
              </a:rPr>
              <a:t>Slab – </a:t>
            </a:r>
            <a:r>
              <a:rPr lang="en-US" sz="2400" dirty="0">
                <a:latin typeface="Rockwell" charset="0"/>
                <a:ea typeface="Rockwell" charset="0"/>
                <a:cs typeface="Rockwell" charset="0"/>
              </a:rPr>
              <a:t>Rockwell</a:t>
            </a:r>
            <a:endParaRPr lang="en" sz="2400" dirty="0">
              <a:latin typeface="Rockwell" charset="0"/>
              <a:ea typeface="Rockwell" charset="0"/>
              <a:cs typeface="Rockwell" charset="0"/>
            </a:endParaRPr>
          </a:p>
          <a:p>
            <a:pPr marL="457200" indent="-298450">
              <a:buClr>
                <a:schemeClr val="dk1"/>
              </a:buClr>
            </a:pPr>
            <a:r>
              <a:rPr lang="en" sz="2400" dirty="0">
                <a:latin typeface="Damascus" charset="-78"/>
                <a:ea typeface="Damascus" charset="-78"/>
                <a:cs typeface="Damascus" charset="-78"/>
              </a:rPr>
              <a:t>Monospace – </a:t>
            </a:r>
            <a:r>
              <a:rPr lang="en" sz="2400" dirty="0">
                <a:latin typeface="Courier" charset="0"/>
                <a:ea typeface="Courier" charset="0"/>
                <a:cs typeface="Courier" charset="0"/>
              </a:rPr>
              <a:t>Courier</a:t>
            </a:r>
            <a:r>
              <a:rPr lang="en" sz="2400" dirty="0">
                <a:latin typeface="Damascus" charset="-78"/>
                <a:ea typeface="Damascus" charset="-78"/>
                <a:cs typeface="Damascus" charset="-78"/>
              </a:rPr>
              <a:t>       </a:t>
            </a:r>
            <a:r>
              <a:rPr lang="en-US" sz="2400" dirty="0">
                <a:latin typeface="Damascus" charset="-78"/>
                <a:ea typeface="Damascus" charset="-78"/>
                <a:cs typeface="Damascus" charset="-78"/>
              </a:rPr>
              <a:t>	</a:t>
            </a:r>
            <a:r>
              <a:rPr lang="en" sz="2400" dirty="0">
                <a:latin typeface="Damascus" charset="-78"/>
                <a:ea typeface="Damascus" charset="-78"/>
                <a:cs typeface="Damascus" charset="-78"/>
              </a:rPr>
              <a:t>Decorative – </a:t>
            </a:r>
            <a:r>
              <a:rPr lang="en" sz="2800" dirty="0">
                <a:latin typeface="Curlz MT" charset="0"/>
                <a:ea typeface="Curlz MT" charset="0"/>
                <a:cs typeface="Curlz MT" charset="0"/>
              </a:rPr>
              <a:t>Curlz MT</a:t>
            </a:r>
          </a:p>
          <a:p>
            <a:pPr marL="457200" indent="-298450">
              <a:buClr>
                <a:schemeClr val="dk1"/>
              </a:buClr>
            </a:pPr>
            <a:r>
              <a:rPr lang="en" sz="2400" dirty="0">
                <a:latin typeface="Damascus" charset="-78"/>
                <a:ea typeface="Damascus" charset="-78"/>
                <a:cs typeface="Damascus" charset="-78"/>
              </a:rPr>
              <a:t>Modern – </a:t>
            </a:r>
            <a:r>
              <a:rPr lang="en-US" sz="2400" dirty="0">
                <a:latin typeface="Didot" charset="0"/>
                <a:ea typeface="Didot" charset="0"/>
                <a:cs typeface="Didot" charset="0"/>
              </a:rPr>
              <a:t>Didot</a:t>
            </a:r>
            <a:r>
              <a:rPr lang="en" sz="2400" dirty="0">
                <a:latin typeface="Didot" charset="0"/>
                <a:ea typeface="Didot" charset="0"/>
                <a:cs typeface="Didot" charset="0"/>
              </a:rPr>
              <a:t> </a:t>
            </a:r>
            <a:r>
              <a:rPr lang="en" sz="2400" dirty="0">
                <a:latin typeface="Damascus" charset="-78"/>
                <a:ea typeface="Damascus" charset="-78"/>
                <a:cs typeface="Damascus" charset="-78"/>
              </a:rPr>
              <a:t>               </a:t>
            </a:r>
            <a:r>
              <a:rPr lang="en-US" sz="2400" dirty="0">
                <a:latin typeface="Damascus" charset="-78"/>
                <a:ea typeface="Damascus" charset="-78"/>
                <a:cs typeface="Damascus" charset="-78"/>
              </a:rPr>
              <a:t>		</a:t>
            </a:r>
            <a:r>
              <a:rPr lang="en" sz="2400" dirty="0">
                <a:latin typeface="Damascus" charset="-78"/>
                <a:ea typeface="Damascus" charset="-78"/>
                <a:cs typeface="Damascus" charset="-78"/>
              </a:rPr>
              <a:t>Old</a:t>
            </a:r>
            <a:r>
              <a:rPr lang="en-US" sz="2400" dirty="0">
                <a:latin typeface="Damascus" charset="-78"/>
                <a:ea typeface="Damascus" charset="-78"/>
                <a:cs typeface="Damascus" charset="-78"/>
              </a:rPr>
              <a:t> </a:t>
            </a:r>
            <a:r>
              <a:rPr lang="en" sz="2400" dirty="0">
                <a:latin typeface="Damascus" charset="-78"/>
                <a:ea typeface="Damascus" charset="-78"/>
                <a:cs typeface="Damascus" charset="-78"/>
              </a:rPr>
              <a:t>style - </a:t>
            </a:r>
            <a:r>
              <a:rPr lang="en" sz="2400" dirty="0">
                <a:latin typeface="Baskerville" charset="0"/>
                <a:ea typeface="Baskerville" charset="0"/>
                <a:cs typeface="Baskerville" charset="0"/>
              </a:rPr>
              <a:t>Baskerville</a:t>
            </a:r>
          </a:p>
        </p:txBody>
      </p:sp>
      <p:pic>
        <p:nvPicPr>
          <p:cNvPr id="13" name="Picture 6" descr="http://graphicdesign.spokanefalls.edu/tutorials/process/type_basics/images/gill_styles.gif"/>
          <p:cNvPicPr>
            <a:picLocks noChangeAspect="1" noChangeArrowheads="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8245932" y="3996120"/>
            <a:ext cx="3184071" cy="2780238"/>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88922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1114" y="1126671"/>
            <a:ext cx="10066112" cy="5045528"/>
          </a:xfrm>
        </p:spPr>
        <p:txBody>
          <a:bodyPr>
            <a:normAutofit/>
          </a:bodyPr>
          <a:lstStyle/>
          <a:p>
            <a:pPr marL="0" indent="0">
              <a:buNone/>
            </a:pPr>
            <a:r>
              <a:rPr lang="en-US" sz="2800" dirty="0"/>
              <a:t>Without text we would not be able to simply read or write. There are symbols known as </a:t>
            </a:r>
            <a:r>
              <a:rPr lang="en-US" sz="2800" b="1" dirty="0"/>
              <a:t>Ligatures</a:t>
            </a:r>
            <a:r>
              <a:rPr lang="en-US" sz="2800" dirty="0"/>
              <a:t> which basically are just two letters combined into one. These are used to make reading a lot easier!</a:t>
            </a:r>
          </a:p>
          <a:p>
            <a:pPr marL="0" indent="0" algn="ctr">
              <a:buNone/>
            </a:pPr>
            <a:r>
              <a:rPr lang="en-US" sz="2800" dirty="0"/>
              <a:t/>
            </a:r>
            <a:br>
              <a:rPr lang="en-US" sz="2800" dirty="0"/>
            </a:br>
            <a:r>
              <a:rPr lang="en-US" sz="2800" dirty="0"/>
              <a:t>The most </a:t>
            </a:r>
            <a:r>
              <a:rPr lang="en-US" sz="2800" b="1" dirty="0"/>
              <a:t>common ligatures</a:t>
            </a:r>
            <a:r>
              <a:rPr lang="en-US" sz="2800" dirty="0"/>
              <a:t> are: </a:t>
            </a:r>
            <a:r>
              <a:rPr lang="en-US" sz="2800" dirty="0" err="1"/>
              <a:t>ﬀ</a:t>
            </a:r>
            <a:r>
              <a:rPr lang="en-US" sz="2800" dirty="0"/>
              <a:t>, ﬁ, </a:t>
            </a:r>
            <a:r>
              <a:rPr lang="en-US" sz="2800" dirty="0" err="1"/>
              <a:t>ﬂ</a:t>
            </a:r>
            <a:r>
              <a:rPr lang="en-US" sz="2800" dirty="0"/>
              <a:t>, </a:t>
            </a:r>
            <a:r>
              <a:rPr lang="en-US" sz="2800" dirty="0" err="1"/>
              <a:t>ﬃ</a:t>
            </a:r>
            <a:r>
              <a:rPr lang="en-US" sz="2800" dirty="0"/>
              <a:t>, and </a:t>
            </a:r>
            <a:r>
              <a:rPr lang="en-US" sz="2800" dirty="0" err="1"/>
              <a:t>ﬄ</a:t>
            </a:r>
            <a:endParaRPr lang="en-US" sz="2800" dirty="0"/>
          </a:p>
          <a:p>
            <a:pPr marL="0" indent="0" algn="ctr">
              <a:buNone/>
            </a:pPr>
            <a:endParaRPr lang="en-US" sz="2800" dirty="0"/>
          </a:p>
          <a:p>
            <a:pPr marL="0" indent="0">
              <a:buNone/>
            </a:pPr>
            <a:r>
              <a:rPr lang="en-US" sz="2800" b="1" dirty="0"/>
              <a:t>Unicode </a:t>
            </a:r>
            <a:r>
              <a:rPr lang="en-US" sz="2800" dirty="0"/>
              <a:t>is a tool that was invented to give a number to each and every character in many different languages. This helps people communicate with not only letters, symbols, emoji's but by numbers too!</a:t>
            </a:r>
            <a:endParaRPr lang="en-US" sz="2800" b="1" dirty="0"/>
          </a:p>
        </p:txBody>
      </p:sp>
      <p:grpSp>
        <p:nvGrpSpPr>
          <p:cNvPr id="8" name="Group 7"/>
          <p:cNvGrpSpPr/>
          <p:nvPr/>
        </p:nvGrpSpPr>
        <p:grpSpPr>
          <a:xfrm>
            <a:off x="97974" y="93735"/>
            <a:ext cx="863821" cy="807659"/>
            <a:chOff x="97974" y="93735"/>
            <a:chExt cx="863821" cy="807659"/>
          </a:xfrm>
        </p:grpSpPr>
        <p:pic>
          <p:nvPicPr>
            <p:cNvPr id="9" name="Picture 8">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10" name="TextBox 9">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Tree>
    <p:extLst>
      <p:ext uri="{BB962C8B-B14F-4D97-AF65-F5344CB8AC3E}">
        <p14:creationId xmlns:p14="http://schemas.microsoft.com/office/powerpoint/2010/main" val="1025921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782832"/>
            <a:ext cx="10515599" cy="1499204"/>
          </a:xfrm>
        </p:spPr>
        <p:txBody>
          <a:bodyPr>
            <a:normAutofit fontScale="92500" lnSpcReduction="10000"/>
          </a:bodyPr>
          <a:lstStyle/>
          <a:p>
            <a:pPr marL="0" indent="0">
              <a:buNone/>
            </a:pPr>
            <a:r>
              <a:rPr lang="en-US" sz="2400" dirty="0">
                <a:latin typeface="Damascus" charset="-78"/>
                <a:ea typeface="Damascus" charset="-78"/>
                <a:cs typeface="Damascus" charset="-78"/>
              </a:rPr>
              <a:t>Images themselves are created by tons of different elements. Besides the use of colors and the drawing itself, pixels are everything. Pixels are basically the atoms of digital images, they are used and colored in two different ways, Bitmap vs Vector.</a:t>
            </a:r>
          </a:p>
          <a:p>
            <a:pPr marL="0" indent="0">
              <a:buNone/>
            </a:pPr>
            <a:endParaRPr lang="en-US" dirty="0"/>
          </a:p>
        </p:txBody>
      </p:sp>
      <p:sp>
        <p:nvSpPr>
          <p:cNvPr id="4" name="Title 1"/>
          <p:cNvSpPr>
            <a:spLocks noGrp="1"/>
          </p:cNvSpPr>
          <p:nvPr>
            <p:ph type="title"/>
          </p:nvPr>
        </p:nvSpPr>
        <p:spPr>
          <a:xfrm>
            <a:off x="685801" y="549440"/>
            <a:ext cx="10131425" cy="1456267"/>
          </a:xfrm>
        </p:spPr>
        <p:txBody>
          <a:bodyPr>
            <a:noAutofit/>
          </a:bodyPr>
          <a:lstStyle/>
          <a:p>
            <a:pPr algn="ctr"/>
            <a:r>
              <a:rPr lang="en-US" sz="6600" b="1" dirty="0">
                <a:latin typeface="Damascus" charset="-78"/>
                <a:ea typeface="Damascus" charset="-78"/>
                <a:cs typeface="Damascus" charset="-78"/>
              </a:rPr>
              <a:t>images</a:t>
            </a:r>
          </a:p>
        </p:txBody>
      </p:sp>
      <p:grpSp>
        <p:nvGrpSpPr>
          <p:cNvPr id="7" name="Group 6"/>
          <p:cNvGrpSpPr/>
          <p:nvPr/>
        </p:nvGrpSpPr>
        <p:grpSpPr>
          <a:xfrm>
            <a:off x="97974" y="93735"/>
            <a:ext cx="863821" cy="807659"/>
            <a:chOff x="97974" y="93735"/>
            <a:chExt cx="863821" cy="807659"/>
          </a:xfrm>
        </p:grpSpPr>
        <p:pic>
          <p:nvPicPr>
            <p:cNvPr id="8" name="Picture 7">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9" name="TextBox 8">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sp>
        <p:nvSpPr>
          <p:cNvPr id="10" name="TextBox 9"/>
          <p:cNvSpPr txBox="1"/>
          <p:nvPr/>
        </p:nvSpPr>
        <p:spPr>
          <a:xfrm>
            <a:off x="685799" y="2909890"/>
            <a:ext cx="5191582" cy="1569660"/>
          </a:xfrm>
          <a:prstGeom prst="rect">
            <a:avLst/>
          </a:prstGeom>
          <a:noFill/>
        </p:spPr>
        <p:txBody>
          <a:bodyPr wrap="square" numCol="1" rtlCol="0">
            <a:spAutoFit/>
          </a:bodyPr>
          <a:lstStyle/>
          <a:p>
            <a:pPr algn="ctr"/>
            <a:r>
              <a:rPr lang="en-US" sz="2400" dirty="0">
                <a:latin typeface="Damascus" charset="-78"/>
                <a:ea typeface="Damascus" charset="-78"/>
                <a:cs typeface="Damascus" charset="-78"/>
              </a:rPr>
              <a:t>BITMAP</a:t>
            </a:r>
          </a:p>
          <a:p>
            <a:pPr marL="285750" indent="-285750">
              <a:buFont typeface="Arial" charset="0"/>
              <a:buChar char="•"/>
            </a:pPr>
            <a:r>
              <a:rPr lang="en-US" dirty="0">
                <a:latin typeface="Damascus" charset="-78"/>
                <a:ea typeface="Damascus" charset="-78"/>
                <a:cs typeface="Damascus" charset="-78"/>
              </a:rPr>
              <a:t>Made up of entirely different pixels</a:t>
            </a:r>
          </a:p>
          <a:p>
            <a:pPr marL="285750" indent="-285750">
              <a:buFont typeface="Arial" charset="0"/>
              <a:buChar char="•"/>
            </a:pPr>
            <a:r>
              <a:rPr lang="en-US" dirty="0">
                <a:latin typeface="Damascus" charset="-78"/>
                <a:ea typeface="Damascus" charset="-78"/>
                <a:cs typeface="Damascus" charset="-78"/>
              </a:rPr>
              <a:t>Each pixel uses a # to represent a color</a:t>
            </a:r>
          </a:p>
          <a:p>
            <a:pPr marL="285750" indent="-285750">
              <a:buFont typeface="Arial" charset="0"/>
              <a:buChar char="•"/>
            </a:pPr>
            <a:r>
              <a:rPr lang="en-US" dirty="0">
                <a:latin typeface="Damascus" charset="-78"/>
                <a:ea typeface="Damascus" charset="-78"/>
                <a:cs typeface="Damascus" charset="-78"/>
              </a:rPr>
              <a:t>Color and quality are determined by the bit depth</a:t>
            </a:r>
          </a:p>
          <a:p>
            <a:pPr marL="285750" indent="-285750">
              <a:buFont typeface="Arial" charset="0"/>
              <a:buChar char="•"/>
            </a:pPr>
            <a:r>
              <a:rPr lang="en-US" dirty="0">
                <a:latin typeface="Damascus" charset="-78"/>
                <a:ea typeface="Damascus" charset="-78"/>
                <a:cs typeface="Damascus" charset="-78"/>
              </a:rPr>
              <a:t>Require tons of storage to hold each pixel</a:t>
            </a:r>
          </a:p>
        </p:txBody>
      </p:sp>
      <p:sp>
        <p:nvSpPr>
          <p:cNvPr id="12" name="TextBox 11"/>
          <p:cNvSpPr txBox="1"/>
          <p:nvPr/>
        </p:nvSpPr>
        <p:spPr>
          <a:xfrm>
            <a:off x="6261553" y="2909890"/>
            <a:ext cx="4939846" cy="1877437"/>
          </a:xfrm>
          <a:prstGeom prst="rect">
            <a:avLst/>
          </a:prstGeom>
          <a:noFill/>
        </p:spPr>
        <p:txBody>
          <a:bodyPr wrap="square" numCol="1" rtlCol="0">
            <a:spAutoFit/>
          </a:bodyPr>
          <a:lstStyle/>
          <a:p>
            <a:pPr algn="ctr"/>
            <a:r>
              <a:rPr lang="en-US" sz="2400" dirty="0">
                <a:latin typeface="Damascus" charset="-78"/>
                <a:ea typeface="Damascus" charset="-78"/>
                <a:cs typeface="Damascus" charset="-78"/>
              </a:rPr>
              <a:t>VECTOR</a:t>
            </a:r>
          </a:p>
          <a:p>
            <a:pPr marL="285750" indent="-285750">
              <a:buFont typeface="Arial" charset="0"/>
              <a:buChar char="•"/>
            </a:pPr>
            <a:r>
              <a:rPr lang="en-US" dirty="0">
                <a:latin typeface="Damascus" charset="-78"/>
                <a:ea typeface="Damascus" charset="-78"/>
                <a:cs typeface="Damascus" charset="-78"/>
              </a:rPr>
              <a:t>The computer simply chooses how to color each and every pixel</a:t>
            </a:r>
          </a:p>
          <a:p>
            <a:pPr marL="285750" indent="-285750">
              <a:buFont typeface="Arial" charset="0"/>
              <a:buChar char="•"/>
            </a:pPr>
            <a:r>
              <a:rPr lang="en-US" sz="2000" dirty="0">
                <a:latin typeface="Damascus" charset="-78"/>
                <a:ea typeface="Damascus" charset="-78"/>
                <a:cs typeface="Damascus" charset="-78"/>
              </a:rPr>
              <a:t>NO PIXELS</a:t>
            </a:r>
          </a:p>
          <a:p>
            <a:pPr marL="285750" indent="-285750">
              <a:buFont typeface="Arial" charset="0"/>
              <a:buChar char="•"/>
            </a:pPr>
            <a:r>
              <a:rPr lang="en-US" dirty="0">
                <a:latin typeface="Damascus" charset="-78"/>
                <a:ea typeface="Damascus" charset="-78"/>
                <a:cs typeface="Damascus" charset="-78"/>
              </a:rPr>
              <a:t>Allows for images to enlarge with not a single blur</a:t>
            </a:r>
          </a:p>
        </p:txBody>
      </p:sp>
      <p:pic>
        <p:nvPicPr>
          <p:cNvPr id="13" name="Picture 12"/>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52840" y="4787327"/>
            <a:ext cx="4892289" cy="1809291"/>
          </a:xfrm>
          <a:prstGeom prst="rect">
            <a:avLst/>
          </a:prstGeom>
        </p:spPr>
      </p:pic>
      <p:pic>
        <p:nvPicPr>
          <p:cNvPr id="14" name="Picture 13"/>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1" t="523" r="244" b="21491"/>
          <a:stretch/>
        </p:blipFill>
        <p:spPr>
          <a:xfrm>
            <a:off x="6629403" y="4692115"/>
            <a:ext cx="3755572" cy="2196111"/>
          </a:xfrm>
          <a:prstGeom prst="rect">
            <a:avLst/>
          </a:prstGeom>
        </p:spPr>
      </p:pic>
      <p:sp>
        <p:nvSpPr>
          <p:cNvPr id="5" name="Rectangle 4"/>
          <p:cNvSpPr/>
          <p:nvPr/>
        </p:nvSpPr>
        <p:spPr>
          <a:xfrm>
            <a:off x="961795" y="5507306"/>
            <a:ext cx="928459" cy="369332"/>
          </a:xfrm>
          <a:prstGeom prst="rect">
            <a:avLst/>
          </a:prstGeom>
        </p:spPr>
        <p:txBody>
          <a:bodyPr wrap="none">
            <a:spAutoFit/>
          </a:bodyPr>
          <a:lstStyle/>
          <a:p>
            <a:pPr algn="ctr"/>
            <a:r>
              <a:rPr lang="en-US">
                <a:latin typeface="Damascus" charset="-78"/>
                <a:ea typeface="Damascus" charset="-78"/>
                <a:cs typeface="Damascus" charset="-78"/>
              </a:rPr>
              <a:t>BITMAP</a:t>
            </a:r>
            <a:endParaRPr lang="en-US" dirty="0">
              <a:latin typeface="Damascus" charset="-78"/>
              <a:ea typeface="Damascus" charset="-78"/>
              <a:cs typeface="Damascus" charset="-78"/>
            </a:endParaRPr>
          </a:p>
        </p:txBody>
      </p:sp>
      <p:sp>
        <p:nvSpPr>
          <p:cNvPr id="15" name="Rectangle 14"/>
          <p:cNvSpPr/>
          <p:nvPr/>
        </p:nvSpPr>
        <p:spPr>
          <a:xfrm>
            <a:off x="4070813" y="5517938"/>
            <a:ext cx="933141" cy="369332"/>
          </a:xfrm>
          <a:prstGeom prst="rect">
            <a:avLst/>
          </a:prstGeom>
        </p:spPr>
        <p:txBody>
          <a:bodyPr wrap="none">
            <a:spAutoFit/>
          </a:bodyPr>
          <a:lstStyle/>
          <a:p>
            <a:pPr algn="ctr"/>
            <a:r>
              <a:rPr lang="en-US">
                <a:latin typeface="Damascus" charset="-78"/>
                <a:ea typeface="Damascus" charset="-78"/>
                <a:cs typeface="Damascus" charset="-78"/>
              </a:rPr>
              <a:t>VECTOR</a:t>
            </a:r>
            <a:endParaRPr lang="en-US" dirty="0">
              <a:latin typeface="Damascus" charset="-78"/>
              <a:ea typeface="Damascus" charset="-78"/>
              <a:cs typeface="Damascus" charset="-78"/>
            </a:endParaRPr>
          </a:p>
        </p:txBody>
      </p:sp>
    </p:spTree>
    <p:extLst>
      <p:ext uri="{BB962C8B-B14F-4D97-AF65-F5344CB8AC3E}">
        <p14:creationId xmlns:p14="http://schemas.microsoft.com/office/powerpoint/2010/main" val="86987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727" y="574335"/>
            <a:ext cx="11423450" cy="4533900"/>
          </a:xfrm>
        </p:spPr>
        <p:txBody>
          <a:bodyPr/>
          <a:lstStyle/>
          <a:p>
            <a:pPr marL="0" indent="0">
              <a:buNone/>
            </a:pPr>
            <a:r>
              <a:rPr lang="en-US" sz="2000" dirty="0">
                <a:latin typeface="Damascus" charset="-78"/>
                <a:ea typeface="Damascus" charset="-78"/>
                <a:cs typeface="Damascus" charset="-78"/>
              </a:rPr>
              <a:t>When it come to images, bit depth and color palettes is everything. The larger the bit depth the more true the color will seem &amp; vice versa.</a:t>
            </a:r>
            <a:br>
              <a:rPr lang="en-US" sz="2000" dirty="0">
                <a:latin typeface="Damascus" charset="-78"/>
                <a:ea typeface="Damascus" charset="-78"/>
                <a:cs typeface="Damascus" charset="-78"/>
              </a:rPr>
            </a:br>
            <a:r>
              <a:rPr lang="en-US" sz="2000" dirty="0">
                <a:latin typeface="Damascus" charset="-78"/>
                <a:ea typeface="Damascus" charset="-78"/>
                <a:cs typeface="Damascus" charset="-78"/>
              </a:rPr>
              <a:t>	</a:t>
            </a:r>
            <a:r>
              <a:rPr lang="en-US" sz="2000" b="1" dirty="0">
                <a:latin typeface="Damascus" charset="-78"/>
                <a:ea typeface="Damascus" charset="-78"/>
                <a:cs typeface="Damascus" charset="-78"/>
              </a:rPr>
              <a:t>24-bit</a:t>
            </a:r>
            <a:r>
              <a:rPr lang="en-US" sz="2000" dirty="0">
                <a:latin typeface="Damascus" charset="-78"/>
                <a:ea typeface="Damascus" charset="-78"/>
                <a:cs typeface="Damascus" charset="-78"/>
              </a:rPr>
              <a:t> is “true color” as it represents the most colors, over 16 million! (16,777,216). </a:t>
            </a:r>
            <a:br>
              <a:rPr lang="en-US" sz="2000" dirty="0">
                <a:latin typeface="Damascus" charset="-78"/>
                <a:ea typeface="Damascus" charset="-78"/>
                <a:cs typeface="Damascus" charset="-78"/>
              </a:rPr>
            </a:br>
            <a:r>
              <a:rPr lang="en-US" sz="2000" dirty="0">
                <a:latin typeface="Damascus" charset="-78"/>
                <a:ea typeface="Damascus" charset="-78"/>
                <a:cs typeface="Damascus" charset="-78"/>
              </a:rPr>
              <a:t>	</a:t>
            </a:r>
            <a:r>
              <a:rPr lang="en-US" sz="2000" b="1" dirty="0">
                <a:latin typeface="Damascus" charset="-78"/>
                <a:ea typeface="Damascus" charset="-78"/>
                <a:cs typeface="Damascus" charset="-78"/>
              </a:rPr>
              <a:t>16-bit</a:t>
            </a:r>
            <a:r>
              <a:rPr lang="en-US" sz="2000" dirty="0">
                <a:latin typeface="Damascus" charset="-78"/>
                <a:ea typeface="Damascus" charset="-78"/>
                <a:cs typeface="Damascus" charset="-78"/>
              </a:rPr>
              <a:t> represents thousands of colors (65,536). </a:t>
            </a:r>
            <a:br>
              <a:rPr lang="en-US" sz="2000" dirty="0">
                <a:latin typeface="Damascus" charset="-78"/>
                <a:ea typeface="Damascus" charset="-78"/>
                <a:cs typeface="Damascus" charset="-78"/>
              </a:rPr>
            </a:br>
            <a:r>
              <a:rPr lang="en-US" sz="2000" dirty="0">
                <a:latin typeface="Damascus" charset="-78"/>
                <a:ea typeface="Damascus" charset="-78"/>
                <a:cs typeface="Damascus" charset="-78"/>
              </a:rPr>
              <a:t>	</a:t>
            </a:r>
            <a:r>
              <a:rPr lang="en-US" sz="2000" b="1" dirty="0">
                <a:latin typeface="Damascus" charset="-78"/>
                <a:ea typeface="Damascus" charset="-78"/>
                <a:cs typeface="Damascus" charset="-78"/>
              </a:rPr>
              <a:t>8-bit</a:t>
            </a:r>
            <a:r>
              <a:rPr lang="en-US" sz="2000" dirty="0">
                <a:latin typeface="Damascus" charset="-78"/>
                <a:ea typeface="Damascus" charset="-78"/>
                <a:cs typeface="Damascus" charset="-78"/>
              </a:rPr>
              <a:t> is the most common, represents 256 colors. </a:t>
            </a:r>
            <a:br>
              <a:rPr lang="en-US" sz="2000" dirty="0">
                <a:latin typeface="Damascus" charset="-78"/>
                <a:ea typeface="Damascus" charset="-78"/>
                <a:cs typeface="Damascus" charset="-78"/>
              </a:rPr>
            </a:br>
            <a:r>
              <a:rPr lang="en-US" sz="2000" dirty="0">
                <a:latin typeface="Damascus" charset="-78"/>
                <a:ea typeface="Damascus" charset="-78"/>
                <a:cs typeface="Damascus" charset="-78"/>
              </a:rPr>
              <a:t>	</a:t>
            </a:r>
            <a:r>
              <a:rPr lang="en-US" sz="2000" b="1" dirty="0">
                <a:latin typeface="Damascus" charset="-78"/>
                <a:ea typeface="Damascus" charset="-78"/>
                <a:cs typeface="Damascus" charset="-78"/>
              </a:rPr>
              <a:t>4-bit </a:t>
            </a:r>
            <a:r>
              <a:rPr lang="en-US" sz="2000" dirty="0">
                <a:latin typeface="Damascus" charset="-78"/>
                <a:ea typeface="Damascus" charset="-78"/>
                <a:cs typeface="Damascus" charset="-78"/>
              </a:rPr>
              <a:t>represents 16 colors </a:t>
            </a:r>
            <a:br>
              <a:rPr lang="en-US" sz="2000" dirty="0">
                <a:latin typeface="Damascus" charset="-78"/>
                <a:ea typeface="Damascus" charset="-78"/>
                <a:cs typeface="Damascus" charset="-78"/>
              </a:rPr>
            </a:br>
            <a:r>
              <a:rPr lang="en-US" sz="2000" dirty="0">
                <a:latin typeface="Damascus" charset="-78"/>
                <a:ea typeface="Damascus" charset="-78"/>
                <a:cs typeface="Damascus" charset="-78"/>
              </a:rPr>
              <a:t>	</a:t>
            </a:r>
            <a:r>
              <a:rPr lang="en-US" sz="2000" b="1" dirty="0">
                <a:latin typeface="Damascus" charset="-78"/>
                <a:ea typeface="Damascus" charset="-78"/>
                <a:cs typeface="Damascus" charset="-78"/>
              </a:rPr>
              <a:t>1-bit </a:t>
            </a:r>
            <a:r>
              <a:rPr lang="en-US" sz="2000" dirty="0">
                <a:latin typeface="Damascus" charset="-78"/>
                <a:ea typeface="Damascus" charset="-78"/>
                <a:cs typeface="Damascus" charset="-78"/>
              </a:rPr>
              <a:t>represents black and white (or any 2 colors). </a:t>
            </a:r>
            <a:br>
              <a:rPr lang="en-US" sz="2000" dirty="0">
                <a:latin typeface="Damascus" charset="-78"/>
                <a:ea typeface="Damascus" charset="-78"/>
                <a:cs typeface="Damascus" charset="-78"/>
              </a:rPr>
            </a:br>
            <a:r>
              <a:rPr lang="en-US" sz="2000" b="1" dirty="0">
                <a:latin typeface="Damascus" charset="-78"/>
                <a:ea typeface="Damascus" charset="-78"/>
                <a:cs typeface="Damascus" charset="-78"/>
              </a:rPr>
              <a:t>Dithering</a:t>
            </a:r>
            <a:r>
              <a:rPr lang="en-US" sz="2000" dirty="0">
                <a:latin typeface="Damascus" charset="-78"/>
                <a:ea typeface="Damascus" charset="-78"/>
                <a:cs typeface="Damascus" charset="-78"/>
              </a:rPr>
              <a:t> is a process where the color value of each pixel is changed to the closest matching color value.</a:t>
            </a:r>
          </a:p>
          <a:p>
            <a:pPr marL="0" indent="0">
              <a:buNone/>
            </a:pPr>
            <a:r>
              <a:rPr lang="en-US" sz="2000" dirty="0">
                <a:latin typeface="Damascus" charset="-78"/>
                <a:ea typeface="Damascus" charset="-78"/>
                <a:cs typeface="Damascus" charset="-78"/>
              </a:rPr>
              <a:t>Here are some examples playing around with the quality, bit depth and dithering;</a:t>
            </a:r>
          </a:p>
          <a:p>
            <a:endParaRPr lang="en-US" dirty="0">
              <a:latin typeface="Damascus" charset="-78"/>
              <a:ea typeface="Damascus" charset="-78"/>
              <a:cs typeface="Damascus" charset="-78"/>
            </a:endParaRPr>
          </a:p>
        </p:txBody>
      </p:sp>
      <p:grpSp>
        <p:nvGrpSpPr>
          <p:cNvPr id="5" name="Group 4"/>
          <p:cNvGrpSpPr/>
          <p:nvPr/>
        </p:nvGrpSpPr>
        <p:grpSpPr>
          <a:xfrm>
            <a:off x="97974" y="93735"/>
            <a:ext cx="863821" cy="807659"/>
            <a:chOff x="97974" y="93735"/>
            <a:chExt cx="863821" cy="807659"/>
          </a:xfrm>
        </p:grpSpPr>
        <p:pic>
          <p:nvPicPr>
            <p:cNvPr id="6" name="Picture 5">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37" y="4381846"/>
            <a:ext cx="2223157" cy="1477473"/>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5316" y="4381847"/>
            <a:ext cx="2223158" cy="1477473"/>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5072" y="4393116"/>
            <a:ext cx="2206200" cy="1466204"/>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20281" y="4393116"/>
            <a:ext cx="2213576" cy="1471106"/>
          </a:xfrm>
          <a:prstGeom prst="rect">
            <a:avLst/>
          </a:prstGeom>
        </p:spPr>
      </p:pic>
      <p:pic>
        <p:nvPicPr>
          <p:cNvPr id="22"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62866" y="4393116"/>
            <a:ext cx="2206200" cy="1466204"/>
          </a:xfrm>
          <a:prstGeom prst="rect">
            <a:avLst/>
          </a:prstGeom>
        </p:spPr>
      </p:pic>
      <p:sp>
        <p:nvSpPr>
          <p:cNvPr id="23" name="TextBox 22"/>
          <p:cNvSpPr txBox="1"/>
          <p:nvPr/>
        </p:nvSpPr>
        <p:spPr>
          <a:xfrm>
            <a:off x="402868" y="5998577"/>
            <a:ext cx="1581894" cy="338554"/>
          </a:xfrm>
          <a:prstGeom prst="rect">
            <a:avLst/>
          </a:prstGeom>
          <a:noFill/>
        </p:spPr>
        <p:txBody>
          <a:bodyPr wrap="square" rtlCol="0">
            <a:spAutoFit/>
          </a:bodyPr>
          <a:lstStyle/>
          <a:p>
            <a:pPr algn="ctr"/>
            <a:r>
              <a:rPr lang="en-US" sz="1600" dirty="0">
                <a:latin typeface="Damascus" charset="-78"/>
                <a:ea typeface="Damascus" charset="-78"/>
                <a:cs typeface="Damascus" charset="-78"/>
              </a:rPr>
              <a:t>HIGH QUALITY</a:t>
            </a:r>
          </a:p>
        </p:txBody>
      </p:sp>
      <p:sp>
        <p:nvSpPr>
          <p:cNvPr id="24" name="TextBox 23"/>
          <p:cNvSpPr txBox="1"/>
          <p:nvPr/>
        </p:nvSpPr>
        <p:spPr>
          <a:xfrm>
            <a:off x="2845948" y="5998577"/>
            <a:ext cx="1581894" cy="338554"/>
          </a:xfrm>
          <a:prstGeom prst="rect">
            <a:avLst/>
          </a:prstGeom>
          <a:noFill/>
        </p:spPr>
        <p:txBody>
          <a:bodyPr wrap="square" rtlCol="0">
            <a:spAutoFit/>
          </a:bodyPr>
          <a:lstStyle/>
          <a:p>
            <a:pPr algn="ctr"/>
            <a:r>
              <a:rPr lang="en-US" sz="1600" dirty="0">
                <a:latin typeface="Damascus" charset="-78"/>
                <a:ea typeface="Damascus" charset="-78"/>
                <a:cs typeface="Damascus" charset="-78"/>
              </a:rPr>
              <a:t>LOW QUALITY</a:t>
            </a:r>
          </a:p>
        </p:txBody>
      </p:sp>
      <p:sp>
        <p:nvSpPr>
          <p:cNvPr id="25" name="TextBox 24"/>
          <p:cNvSpPr txBox="1"/>
          <p:nvPr/>
        </p:nvSpPr>
        <p:spPr>
          <a:xfrm>
            <a:off x="5297225" y="5998577"/>
            <a:ext cx="1581894" cy="584775"/>
          </a:xfrm>
          <a:prstGeom prst="rect">
            <a:avLst/>
          </a:prstGeom>
          <a:noFill/>
        </p:spPr>
        <p:txBody>
          <a:bodyPr wrap="square" rtlCol="0">
            <a:spAutoFit/>
          </a:bodyPr>
          <a:lstStyle/>
          <a:p>
            <a:pPr algn="ctr"/>
            <a:r>
              <a:rPr lang="en-US" sz="1600">
                <a:latin typeface="Damascus" charset="-78"/>
                <a:ea typeface="Damascus" charset="-78"/>
                <a:cs typeface="Damascus" charset="-78"/>
              </a:rPr>
              <a:t>8-BIT NO DITHER</a:t>
            </a:r>
            <a:endParaRPr lang="en-US" sz="1600" dirty="0">
              <a:latin typeface="Damascus" charset="-78"/>
              <a:ea typeface="Damascus" charset="-78"/>
              <a:cs typeface="Damascus" charset="-78"/>
            </a:endParaRPr>
          </a:p>
        </p:txBody>
      </p:sp>
      <p:sp>
        <p:nvSpPr>
          <p:cNvPr id="26" name="TextBox 25"/>
          <p:cNvSpPr txBox="1"/>
          <p:nvPr/>
        </p:nvSpPr>
        <p:spPr>
          <a:xfrm>
            <a:off x="7736122" y="5998576"/>
            <a:ext cx="1581894" cy="584775"/>
          </a:xfrm>
          <a:prstGeom prst="rect">
            <a:avLst/>
          </a:prstGeom>
          <a:noFill/>
        </p:spPr>
        <p:txBody>
          <a:bodyPr wrap="square" rtlCol="0">
            <a:spAutoFit/>
          </a:bodyPr>
          <a:lstStyle/>
          <a:p>
            <a:pPr algn="ctr"/>
            <a:r>
              <a:rPr lang="en-US" sz="1600">
                <a:latin typeface="Damascus" charset="-78"/>
                <a:ea typeface="Damascus" charset="-78"/>
                <a:cs typeface="Damascus" charset="-78"/>
              </a:rPr>
              <a:t>8-BIT</a:t>
            </a:r>
          </a:p>
          <a:p>
            <a:pPr algn="ctr"/>
            <a:r>
              <a:rPr lang="en-US" sz="1600" dirty="0">
                <a:latin typeface="Damascus" charset="-78"/>
                <a:ea typeface="Damascus" charset="-78"/>
                <a:cs typeface="Damascus" charset="-78"/>
              </a:rPr>
              <a:t> DITHER</a:t>
            </a:r>
          </a:p>
        </p:txBody>
      </p:sp>
      <p:sp>
        <p:nvSpPr>
          <p:cNvPr id="27" name="TextBox 26"/>
          <p:cNvSpPr txBox="1"/>
          <p:nvPr/>
        </p:nvSpPr>
        <p:spPr>
          <a:xfrm>
            <a:off x="10175019" y="5998576"/>
            <a:ext cx="1581894" cy="338554"/>
          </a:xfrm>
          <a:prstGeom prst="rect">
            <a:avLst/>
          </a:prstGeom>
          <a:noFill/>
        </p:spPr>
        <p:txBody>
          <a:bodyPr wrap="square" rtlCol="0">
            <a:spAutoFit/>
          </a:bodyPr>
          <a:lstStyle/>
          <a:p>
            <a:pPr algn="ctr"/>
            <a:r>
              <a:rPr lang="en-US" sz="1600" dirty="0">
                <a:latin typeface="Damascus" charset="-78"/>
                <a:ea typeface="Damascus" charset="-78"/>
                <a:cs typeface="Damascus" charset="-78"/>
              </a:rPr>
              <a:t>TRANSPARENT</a:t>
            </a:r>
          </a:p>
        </p:txBody>
      </p:sp>
    </p:spTree>
    <p:extLst>
      <p:ext uri="{BB962C8B-B14F-4D97-AF65-F5344CB8AC3E}">
        <p14:creationId xmlns:p14="http://schemas.microsoft.com/office/powerpoint/2010/main" val="510616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19551"/>
            <a:ext cx="10131425" cy="3649133"/>
          </a:xfrm>
        </p:spPr>
        <p:txBody>
          <a:bodyPr>
            <a:normAutofit/>
          </a:bodyPr>
          <a:lstStyle/>
          <a:p>
            <a:pPr marL="0" indent="0">
              <a:buNone/>
            </a:pPr>
            <a:r>
              <a:rPr lang="en-US" sz="2800" dirty="0">
                <a:latin typeface="Damascus" charset="-78"/>
                <a:ea typeface="Damascus" charset="-78"/>
                <a:cs typeface="Damascus" charset="-78"/>
              </a:rPr>
              <a:t>What we hear all around us in different directions is known as audio and sound. Audio is one of the most important factors in Media as it is played everywhere from your mobile device, computer, and TV. </a:t>
            </a:r>
            <a:r>
              <a:rPr lang="en-US" sz="2800" b="1" dirty="0">
                <a:latin typeface="Damascus" charset="-78"/>
                <a:ea typeface="Damascus" charset="-78"/>
                <a:cs typeface="Damascus" charset="-78"/>
              </a:rPr>
              <a:t>Audio/Sound </a:t>
            </a:r>
            <a:r>
              <a:rPr lang="en-US" sz="2800" dirty="0">
                <a:latin typeface="Damascus" charset="-78"/>
                <a:ea typeface="Damascus" charset="-78"/>
                <a:cs typeface="Damascus" charset="-78"/>
              </a:rPr>
              <a:t>are vibrations through mediums (air, water, etc.) heard by our ears and interpreted all within our brains. We like to refer these vibrations as “waves” that flow and transmit in different pitches and frequencies.</a:t>
            </a:r>
          </a:p>
        </p:txBody>
      </p:sp>
      <p:sp>
        <p:nvSpPr>
          <p:cNvPr id="4" name="Title 1"/>
          <p:cNvSpPr>
            <a:spLocks noGrp="1"/>
          </p:cNvSpPr>
          <p:nvPr>
            <p:ph type="title"/>
          </p:nvPr>
        </p:nvSpPr>
        <p:spPr/>
        <p:txBody>
          <a:bodyPr>
            <a:noAutofit/>
          </a:bodyPr>
          <a:lstStyle/>
          <a:p>
            <a:pPr algn="ctr"/>
            <a:r>
              <a:rPr lang="en-US" sz="6600" b="1" dirty="0">
                <a:latin typeface="Damascus" charset="-78"/>
                <a:ea typeface="Damascus" charset="-78"/>
                <a:cs typeface="Damascus" charset="-78"/>
              </a:rPr>
              <a:t>audio</a:t>
            </a:r>
          </a:p>
        </p:txBody>
      </p:sp>
      <p:grpSp>
        <p:nvGrpSpPr>
          <p:cNvPr id="7" name="Group 6"/>
          <p:cNvGrpSpPr/>
          <p:nvPr/>
        </p:nvGrpSpPr>
        <p:grpSpPr>
          <a:xfrm>
            <a:off x="97974" y="93735"/>
            <a:ext cx="863821" cy="807659"/>
            <a:chOff x="97974" y="93735"/>
            <a:chExt cx="863821" cy="807659"/>
          </a:xfrm>
        </p:grpSpPr>
        <p:pic>
          <p:nvPicPr>
            <p:cNvPr id="8" name="Picture 7">
              <a:hlinkClick r:id="rId2" action="ppaction://hlinksldjump"/>
            </p:cNvPr>
            <p:cNvPicPr>
              <a:picLocks noChangeAspect="1"/>
            </p:cNvPicPr>
            <p:nvPr/>
          </p:nvPicPr>
          <p:blipFill>
            <a:blip r:embed="rId3">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9" name="TextBox 8">
              <a:hlinkClick r:id="rId2"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8171" y="4604657"/>
            <a:ext cx="4314145" cy="203018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9329" y="5106352"/>
            <a:ext cx="3902529" cy="1528491"/>
          </a:xfrm>
          <a:prstGeom prst="rect">
            <a:avLst/>
          </a:prstGeom>
        </p:spPr>
      </p:pic>
    </p:spTree>
    <p:extLst>
      <p:ext uri="{BB962C8B-B14F-4D97-AF65-F5344CB8AC3E}">
        <p14:creationId xmlns:p14="http://schemas.microsoft.com/office/powerpoint/2010/main" val="207790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3563" y="1162351"/>
            <a:ext cx="10131425" cy="4193419"/>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a:latin typeface="Damascus" charset="-78"/>
                <a:ea typeface="Damascus" charset="-78"/>
                <a:cs typeface="Damascus" charset="-78"/>
              </a:rPr>
              <a:t>Ever heard really low noises compared to high? The different pitches of noise is all due to the waves frequency. Frequency is also known as the wavelength, the longer the length the deeper the pitch and vice versa, the shorter the length the higher the pitch. </a:t>
            </a: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Damascus" charset="-78"/>
              <a:ea typeface="Damascus" charset="-78"/>
              <a:cs typeface="Damascus" charset="-78"/>
            </a:endParaRPr>
          </a:p>
          <a:p>
            <a:pPr marL="0" lvl="0" indent="0" defTabSz="914400">
              <a:spcAft>
                <a:spcPts val="0"/>
              </a:spcAft>
              <a:buClrTx/>
              <a:buSzTx/>
              <a:buNone/>
            </a:pPr>
            <a:r>
              <a:rPr lang="en-US" sz="2400" dirty="0">
                <a:latin typeface="Damascus" charset="-78"/>
                <a:ea typeface="Damascus" charset="-78"/>
                <a:cs typeface="Damascus" charset="-78"/>
              </a:rPr>
              <a:t>These sounds waves also consists of amplitudes which are the height of the waves. The amplitude determines the loudness of a sound, the bigger the height the louder the sound and vice versa, the smaller the height the quieter the sound </a:t>
            </a:r>
          </a:p>
          <a:p>
            <a:pPr marL="0" lvl="0" indent="0" defTabSz="914400">
              <a:spcAft>
                <a:spcPts val="0"/>
              </a:spcAft>
              <a:buClrTx/>
              <a:buSzTx/>
              <a:buNone/>
            </a:pPr>
            <a:endParaRPr lang="en-US" sz="2400" dirty="0">
              <a:latin typeface="Damascus" charset="-78"/>
              <a:ea typeface="Damascus" charset="-78"/>
              <a:cs typeface="Damascus" charset="-78"/>
            </a:endParaRPr>
          </a:p>
          <a:p>
            <a:pPr marL="0" lvl="0" indent="0" defTabSz="914400">
              <a:spcAft>
                <a:spcPts val="0"/>
              </a:spcAft>
              <a:buClrTx/>
              <a:buSzTx/>
              <a:buNone/>
            </a:pPr>
            <a:r>
              <a:rPr lang="en-US" sz="2400" dirty="0">
                <a:latin typeface="Damascus" charset="-78"/>
                <a:ea typeface="Damascus" charset="-78"/>
                <a:cs typeface="Damascus" charset="-78"/>
              </a:rPr>
              <a:t>Here are examples of different pitches;</a:t>
            </a:r>
          </a:p>
        </p:txBody>
      </p:sp>
      <p:grpSp>
        <p:nvGrpSpPr>
          <p:cNvPr id="5" name="Group 4"/>
          <p:cNvGrpSpPr/>
          <p:nvPr/>
        </p:nvGrpSpPr>
        <p:grpSpPr>
          <a:xfrm>
            <a:off x="97974" y="93735"/>
            <a:ext cx="863821" cy="807659"/>
            <a:chOff x="97974" y="93735"/>
            <a:chExt cx="863821" cy="807659"/>
          </a:xfrm>
        </p:grpSpPr>
        <p:pic>
          <p:nvPicPr>
            <p:cNvPr id="6" name="Picture 5">
              <a:hlinkClick r:id="rId8" action="ppaction://hlinksldjump"/>
            </p:cNvPr>
            <p:cNvPicPr>
              <a:picLocks noChangeAspect="1"/>
            </p:cNvPicPr>
            <p:nvPr/>
          </p:nvPicPr>
          <p:blipFill>
            <a:blip r:embed="rId9">
              <a:duotone>
                <a:prstClr val="black"/>
                <a:schemeClr val="accent6">
                  <a:lumMod val="60000"/>
                  <a:lumOff val="40000"/>
                  <a:tint val="45000"/>
                  <a:satMod val="400000"/>
                </a:schemeClr>
              </a:duotone>
              <a:extLst>
                <a:ext uri="{28A0092B-C50C-407E-A947-70E740481C1C}">
                  <a14:useLocalDpi xmlns:a14="http://schemas.microsoft.com/office/drawing/2010/main" val="0"/>
                </a:ext>
              </a:extLst>
            </a:blip>
            <a:stretch>
              <a:fillRect/>
            </a:stretch>
          </p:blipFill>
          <p:spPr>
            <a:xfrm>
              <a:off x="97974" y="93735"/>
              <a:ext cx="863821" cy="771680"/>
            </a:xfrm>
            <a:prstGeom prst="rect">
              <a:avLst/>
            </a:prstGeom>
          </p:spPr>
        </p:pic>
        <p:sp>
          <p:nvSpPr>
            <p:cNvPr id="7" name="TextBox 6">
              <a:hlinkClick r:id="rId8" action="ppaction://hlinksldjump"/>
            </p:cNvPr>
            <p:cNvSpPr txBox="1"/>
            <p:nvPr/>
          </p:nvSpPr>
          <p:spPr>
            <a:xfrm>
              <a:off x="295892" y="670562"/>
              <a:ext cx="507671" cy="230832"/>
            </a:xfrm>
            <a:prstGeom prst="rect">
              <a:avLst/>
            </a:prstGeom>
            <a:noFill/>
          </p:spPr>
          <p:txBody>
            <a:bodyPr wrap="square" rtlCol="0">
              <a:spAutoFit/>
            </a:bodyPr>
            <a:lstStyle/>
            <a:p>
              <a:r>
                <a:rPr lang="en-US" sz="900" dirty="0"/>
                <a:t>HOME</a:t>
              </a:r>
            </a:p>
          </p:txBody>
        </p:sp>
      </p:grpSp>
      <p:pic>
        <p:nvPicPr>
          <p:cNvPr id="9" name="lu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830736" y="5355770"/>
            <a:ext cx="812800" cy="812800"/>
          </a:xfrm>
          <a:prstGeom prst="rect">
            <a:avLst/>
          </a:prstGeom>
        </p:spPr>
      </p:pic>
      <p:pic>
        <p:nvPicPr>
          <p:cNvPr id="10" name="low.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5346700" y="5355770"/>
            <a:ext cx="812800" cy="812800"/>
          </a:xfrm>
          <a:prstGeom prst="rect">
            <a:avLst/>
          </a:prstGeom>
        </p:spPr>
      </p:pic>
      <p:pic>
        <p:nvPicPr>
          <p:cNvPr id="11" name="hiiii.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8862664" y="5355770"/>
            <a:ext cx="812800" cy="812800"/>
          </a:xfrm>
          <a:prstGeom prst="rect">
            <a:avLst/>
          </a:prstGeom>
        </p:spPr>
      </p:pic>
      <p:sp>
        <p:nvSpPr>
          <p:cNvPr id="12" name="TextBox 11"/>
          <p:cNvSpPr txBox="1"/>
          <p:nvPr/>
        </p:nvSpPr>
        <p:spPr>
          <a:xfrm>
            <a:off x="1150490" y="6168570"/>
            <a:ext cx="2173291" cy="369332"/>
          </a:xfrm>
          <a:prstGeom prst="rect">
            <a:avLst/>
          </a:prstGeom>
          <a:noFill/>
        </p:spPr>
        <p:txBody>
          <a:bodyPr wrap="square" rtlCol="0">
            <a:spAutoFit/>
          </a:bodyPr>
          <a:lstStyle/>
          <a:p>
            <a:pPr algn="ctr"/>
            <a:r>
              <a:rPr lang="en-US"/>
              <a:t>MIX OF HIGH &amp; LOW</a:t>
            </a:r>
          </a:p>
        </p:txBody>
      </p:sp>
      <p:sp>
        <p:nvSpPr>
          <p:cNvPr id="13" name="TextBox 12"/>
          <p:cNvSpPr txBox="1"/>
          <p:nvPr/>
        </p:nvSpPr>
        <p:spPr>
          <a:xfrm>
            <a:off x="4666454" y="6168570"/>
            <a:ext cx="2173291" cy="369332"/>
          </a:xfrm>
          <a:prstGeom prst="rect">
            <a:avLst/>
          </a:prstGeom>
          <a:noFill/>
        </p:spPr>
        <p:txBody>
          <a:bodyPr wrap="square" rtlCol="0">
            <a:spAutoFit/>
          </a:bodyPr>
          <a:lstStyle/>
          <a:p>
            <a:pPr algn="ctr"/>
            <a:r>
              <a:rPr lang="en-US"/>
              <a:t>LOW</a:t>
            </a:r>
          </a:p>
        </p:txBody>
      </p:sp>
      <p:sp>
        <p:nvSpPr>
          <p:cNvPr id="14" name="TextBox 13"/>
          <p:cNvSpPr txBox="1"/>
          <p:nvPr/>
        </p:nvSpPr>
        <p:spPr>
          <a:xfrm>
            <a:off x="8186948" y="6168570"/>
            <a:ext cx="2173291" cy="369332"/>
          </a:xfrm>
          <a:prstGeom prst="rect">
            <a:avLst/>
          </a:prstGeom>
          <a:noFill/>
        </p:spPr>
        <p:txBody>
          <a:bodyPr wrap="square" rtlCol="0">
            <a:spAutoFit/>
          </a:bodyPr>
          <a:lstStyle/>
          <a:p>
            <a:pPr algn="ctr"/>
            <a:r>
              <a:rPr lang="en-US" dirty="0"/>
              <a:t>HIGH</a:t>
            </a:r>
          </a:p>
        </p:txBody>
      </p:sp>
    </p:spTree>
    <p:extLst>
      <p:ext uri="{BB962C8B-B14F-4D97-AF65-F5344CB8AC3E}">
        <p14:creationId xmlns:p14="http://schemas.microsoft.com/office/powerpoint/2010/main" val="7715156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654"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996" fill="hold"/>
                                        <p:tgtEl>
                                          <p:spTgt spid="10"/>
                                        </p:tgtEl>
                                      </p:cBhvr>
                                    </p:cmd>
                                  </p:childTnLst>
                                </p:cTn>
                              </p:par>
                            </p:childTnLst>
                          </p:cTn>
                        </p:par>
                      </p:childTnLst>
                    </p:cTn>
                  </p:par>
                </p:childTnLst>
              </p:cTn>
              <p:nextCondLst>
                <p:cond evt="onClick" delay="0">
                  <p:tgtEl>
                    <p:spTgt spid="10"/>
                  </p:tgtEl>
                </p:cond>
              </p:nextCondLst>
            </p:seq>
            <p:audio>
              <p:cMediaNode vol="80000">
                <p:cTn id="13" fill="hold" display="0">
                  <p:stCondLst>
                    <p:cond delay="indefinite"/>
                  </p:stCondLst>
                  <p:endCondLst>
                    <p:cond evt="onStopAudio" delay="0">
                      <p:tgtEl>
                        <p:sldTgt/>
                      </p:tgtEl>
                    </p:cond>
                  </p:endCondLst>
                </p:cTn>
                <p:tgtEl>
                  <p:spTgt spid="10"/>
                </p:tgtEl>
              </p:cMediaNode>
            </p:audio>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80" fill="hold"/>
                                        <p:tgtEl>
                                          <p:spTgt spid="11"/>
                                        </p:tgtEl>
                                      </p:cBhvr>
                                    </p:cmd>
                                  </p:childTnLst>
                                </p:cTn>
                              </p:par>
                            </p:childTnLst>
                          </p:cTn>
                        </p:par>
                      </p:childTnLst>
                    </p:cTn>
                  </p:par>
                </p:childTnLst>
              </p:cTn>
              <p:nextCondLst>
                <p:cond evt="onClick" delay="0">
                  <p:tgtEl>
                    <p:spTgt spid="11"/>
                  </p:tgtEl>
                </p:cond>
              </p:nextCondLst>
            </p:seq>
            <p:audio>
              <p:cMediaNode vol="80000">
                <p:cTn id="19" fill="hold" display="0">
                  <p:stCondLst>
                    <p:cond delay="indefinite"/>
                  </p:stCondLst>
                  <p:endCondLst>
                    <p:cond evt="onStopAudio" delay="0">
                      <p:tgtEl>
                        <p:sldTgt/>
                      </p:tgtEl>
                    </p:cond>
                  </p:endCondLst>
                </p:cTn>
                <p:tgtEl>
                  <p:spTgt spid="11"/>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20.png"/></Relationships>
</file>

<file path=ppt/webextensions/_rels/webextension2.xml.rels><?xml version="1.0" encoding="UTF-8" standalone="yes"?>
<Relationships xmlns="http://schemas.openxmlformats.org/package/2006/relationships"><Relationship Id="rId1" Type="http://schemas.openxmlformats.org/officeDocument/2006/relationships/image" Target="../media/image21.png"/></Relationships>
</file>

<file path=ppt/webextensions/_rels/webextension3.xml.rels><?xml version="1.0" encoding="UTF-8" standalone="yes"?>
<Relationships xmlns="http://schemas.openxmlformats.org/package/2006/relationships"><Relationship Id="rId1" Type="http://schemas.openxmlformats.org/officeDocument/2006/relationships/image" Target="../media/image25.png"/></Relationships>
</file>

<file path=ppt/webextensions/_rels/webextension4.xml.rels><?xml version="1.0" encoding="UTF-8" standalone="yes"?>
<Relationships xmlns="http://schemas.openxmlformats.org/package/2006/relationships"><Relationship Id="rId1" Type="http://schemas.openxmlformats.org/officeDocument/2006/relationships/image" Target="../media/image26.png"/></Relationships>
</file>

<file path=ppt/webextensions/webextension1.xml><?xml version="1.0" encoding="utf-8"?>
<we:webextension xmlns:we="http://schemas.microsoft.com/office/webextensions/webextension/2010/11" id="{6FFF178C-4C86-D047-80CE-C6016756AA9B}">
  <we:reference id="wa104221182" version="1.2.0.2" store="en-US" storeType="OMEX"/>
  <we:alternateReferences>
    <we:reference id="wa104221182" version="1.2.0.2" store="wa104221182" storeType="OMEX"/>
  </we:alternateReferences>
  <we:properties>
    <we:property name="vid" value="&quot;https://youtu.be/TGXC8gXOPoU&quot;"/>
  </we:properties>
  <we:bindings/>
  <we:snapshot xmlns:r="http://schemas.openxmlformats.org/officeDocument/2006/relationships" r:embed="rId1"/>
</we:webextension>
</file>

<file path=ppt/webextensions/webextension2.xml><?xml version="1.0" encoding="utf-8"?>
<we:webextension xmlns:we="http://schemas.microsoft.com/office/webextensions/webextension/2010/11" id="{5DD1CEB9-F6BD-8340-AB28-1A236D22FBF5}">
  <we:reference id="wa104221182" version="1.2.0.2" store="en-US" storeType="OMEX"/>
  <we:alternateReferences>
    <we:reference id="wa104221182" version="1.2.0.2" store="wa104221182" storeType="OMEX"/>
  </we:alternateReferences>
  <we:properties>
    <we:property name="vid" value="&quot;https://youtu.be/BBgghnQF6E4&quot;"/>
  </we:properties>
  <we:bindings/>
  <we:snapshot xmlns:r="http://schemas.openxmlformats.org/officeDocument/2006/relationships" r:embed="rId1"/>
</we:webextension>
</file>

<file path=ppt/webextensions/webextension3.xml><?xml version="1.0" encoding="utf-8"?>
<we:webextension xmlns:we="http://schemas.microsoft.com/office/webextensions/webextension/2010/11" id="{2C161DBD-EAF4-7B47-BF29-4A33F666951A}">
  <we:reference id="wa104221182" version="1.2.0.2" store="en-US" storeType="OMEX"/>
  <we:alternateReferences>
    <we:reference id="WA104221182" version="1.2.0.2" store="WA104221182" storeType="OMEX"/>
  </we:alternateReferences>
  <we:properties>
    <we:property name="vid" value="&quot;https://youtu.be/Ad9YD5TXqlo&quot;"/>
  </we:properties>
  <we:bindings/>
  <we:snapshot xmlns:r="http://schemas.openxmlformats.org/officeDocument/2006/relationships" r:embed="rId1"/>
</we:webextension>
</file>

<file path=ppt/webextensions/webextension4.xml><?xml version="1.0" encoding="utf-8"?>
<we:webextension xmlns:we="http://schemas.microsoft.com/office/webextensions/webextension/2010/11" id="{20F5FCDA-DE95-B641-B398-9322EB1D4FCC}">
  <we:reference id="wa104221182" version="1.2.0.2" store="en-US" storeType="OMEX"/>
  <we:alternateReferences>
    <we:reference id="wa104221182" version="1.2.0.2" store="wa104221182" storeType="OMEX"/>
  </we:alternateReferences>
  <we:properties>
    <we:property name="vid" value="&quot;https://youtu.be/Z00NgEw3dnk&quot;"/>
  </we:properties>
  <we:bindings/>
  <we:snapshot xmlns:r="http://schemas.openxmlformats.org/officeDocument/2006/relationships" r:embed="rId1"/>
</we:webextension>
</file>

<file path=docProps/app.xml><?xml version="1.0" encoding="utf-8"?>
<Properties xmlns="http://schemas.openxmlformats.org/officeDocument/2006/extended-properties" xmlns:vt="http://schemas.openxmlformats.org/officeDocument/2006/docPropsVTypes">
  <Template>Celestial</Template>
  <TotalTime>6931</TotalTime>
  <Words>1215</Words>
  <Application>Microsoft Office PowerPoint</Application>
  <PresentationFormat>Widescreen</PresentationFormat>
  <Paragraphs>174</Paragraphs>
  <Slides>19</Slides>
  <Notes>2</Notes>
  <HiddenSlides>0</HiddenSlides>
  <MMClips>3</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19</vt:i4>
      </vt:variant>
    </vt:vector>
  </HeadingPairs>
  <TitlesOfParts>
    <vt:vector size="32" baseType="lpstr">
      <vt:lpstr>Arial</vt:lpstr>
      <vt:lpstr>Baskerville</vt:lpstr>
      <vt:lpstr>Brush Script MT</vt:lpstr>
      <vt:lpstr>Calibri</vt:lpstr>
      <vt:lpstr>Calibri Light</vt:lpstr>
      <vt:lpstr>Courier</vt:lpstr>
      <vt:lpstr>Curlz MT</vt:lpstr>
      <vt:lpstr>Damascus</vt:lpstr>
      <vt:lpstr>Didot</vt:lpstr>
      <vt:lpstr>Marker Felt Wide</vt:lpstr>
      <vt:lpstr>Rockwell</vt:lpstr>
      <vt:lpstr>Times New Roman</vt:lpstr>
      <vt:lpstr>Celestial</vt:lpstr>
      <vt:lpstr>Multimedia for  young Teens!</vt:lpstr>
      <vt:lpstr>WHAT IS IT?</vt:lpstr>
      <vt:lpstr>The 5 building blocks of multimedia</vt:lpstr>
      <vt:lpstr>text</vt:lpstr>
      <vt:lpstr>PowerPoint Presentation</vt:lpstr>
      <vt:lpstr>images</vt:lpstr>
      <vt:lpstr>PowerPoint Presentation</vt:lpstr>
      <vt:lpstr>audio</vt:lpstr>
      <vt:lpstr>PowerPoint Presentation</vt:lpstr>
      <vt:lpstr>animation</vt:lpstr>
      <vt:lpstr>Basic Animations</vt:lpstr>
      <vt:lpstr>The beginning of animation</vt:lpstr>
      <vt:lpstr>video</vt:lpstr>
      <vt:lpstr>PowerPoint Presentation</vt:lpstr>
      <vt:lpstr>HARDWARE</vt:lpstr>
      <vt:lpstr>SOFTWARE</vt:lpstr>
      <vt:lpstr>COPYRIGHTS</vt:lpstr>
      <vt:lpstr>Works cited</vt:lpstr>
      <vt:lpstr>Works cited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 for Kids!</dc:title>
  <dc:creator>Ospina, Giovanny</dc:creator>
  <cp:lastModifiedBy>Ospina, Giovanny</cp:lastModifiedBy>
  <cp:revision>76</cp:revision>
  <dcterms:created xsi:type="dcterms:W3CDTF">2016-11-08T22:26:02Z</dcterms:created>
  <dcterms:modified xsi:type="dcterms:W3CDTF">2016-11-15T16:10:55Z</dcterms:modified>
</cp:coreProperties>
</file>