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5"/>
  </p:notesMasterIdLst>
  <p:sldIdLst>
    <p:sldId id="256" r:id="rId2"/>
    <p:sldId id="257" r:id="rId3"/>
    <p:sldId id="258" r:id="rId4"/>
    <p:sldId id="259" r:id="rId5"/>
    <p:sldId id="260" r:id="rId6"/>
    <p:sldId id="262" r:id="rId7"/>
    <p:sldId id="263" r:id="rId8"/>
    <p:sldId id="264" r:id="rId9"/>
    <p:sldId id="267" r:id="rId10"/>
    <p:sldId id="268" r:id="rId11"/>
    <p:sldId id="266" r:id="rId12"/>
    <p:sldId id="269" r:id="rId13"/>
    <p:sldId id="265" r:id="rId14"/>
    <p:sldId id="270" r:id="rId15"/>
    <p:sldId id="271" r:id="rId16"/>
    <p:sldId id="272" r:id="rId17"/>
    <p:sldId id="273" r:id="rId18"/>
    <p:sldId id="274" r:id="rId19"/>
    <p:sldId id="275" r:id="rId20"/>
    <p:sldId id="276" r:id="rId21"/>
    <p:sldId id="277" r:id="rId22"/>
    <p:sldId id="278" r:id="rId23"/>
    <p:sldId id="261"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6EB04-B518-4E0E-A375-2AC1F355B070}" type="datetimeFigureOut">
              <a:rPr lang="en-US"/>
              <a:t>11/14/2016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EC7D0-CEFF-4482-BEA3-BA35EEBEE818}" type="slidenum">
              <a:rPr lang="en-US"/>
              <a:t>‹#›</a:t>
            </a:fld>
            <a:endParaRPr lang="en-US"/>
          </a:p>
        </p:txBody>
      </p:sp>
    </p:spTree>
    <p:extLst>
      <p:ext uri="{BB962C8B-B14F-4D97-AF65-F5344CB8AC3E}">
        <p14:creationId xmlns:p14="http://schemas.microsoft.com/office/powerpoint/2010/main" val="152823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2</a:t>
            </a:fld>
            <a:endParaRPr lang="en-US"/>
          </a:p>
        </p:txBody>
      </p:sp>
    </p:spTree>
    <p:extLst>
      <p:ext uri="{BB962C8B-B14F-4D97-AF65-F5344CB8AC3E}">
        <p14:creationId xmlns:p14="http://schemas.microsoft.com/office/powerpoint/2010/main" val="3148089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11</a:t>
            </a:fld>
            <a:endParaRPr lang="en-US"/>
          </a:p>
        </p:txBody>
      </p:sp>
    </p:spTree>
    <p:extLst>
      <p:ext uri="{BB962C8B-B14F-4D97-AF65-F5344CB8AC3E}">
        <p14:creationId xmlns:p14="http://schemas.microsoft.com/office/powerpoint/2010/main" val="2928933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12</a:t>
            </a:fld>
            <a:endParaRPr lang="en-US"/>
          </a:p>
        </p:txBody>
      </p:sp>
    </p:spTree>
    <p:extLst>
      <p:ext uri="{BB962C8B-B14F-4D97-AF65-F5344CB8AC3E}">
        <p14:creationId xmlns:p14="http://schemas.microsoft.com/office/powerpoint/2010/main" val="162359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13</a:t>
            </a:fld>
            <a:endParaRPr lang="en-US"/>
          </a:p>
        </p:txBody>
      </p:sp>
    </p:spTree>
    <p:extLst>
      <p:ext uri="{BB962C8B-B14F-4D97-AF65-F5344CB8AC3E}">
        <p14:creationId xmlns:p14="http://schemas.microsoft.com/office/powerpoint/2010/main" val="2185441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14</a:t>
            </a:fld>
            <a:endParaRPr lang="en-US"/>
          </a:p>
        </p:txBody>
      </p:sp>
    </p:spTree>
    <p:extLst>
      <p:ext uri="{BB962C8B-B14F-4D97-AF65-F5344CB8AC3E}">
        <p14:creationId xmlns:p14="http://schemas.microsoft.com/office/powerpoint/2010/main" val="3151285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15</a:t>
            </a:fld>
            <a:endParaRPr lang="en-US"/>
          </a:p>
        </p:txBody>
      </p:sp>
    </p:spTree>
    <p:extLst>
      <p:ext uri="{BB962C8B-B14F-4D97-AF65-F5344CB8AC3E}">
        <p14:creationId xmlns:p14="http://schemas.microsoft.com/office/powerpoint/2010/main" val="1736269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16</a:t>
            </a:fld>
            <a:endParaRPr lang="en-US"/>
          </a:p>
        </p:txBody>
      </p:sp>
    </p:spTree>
    <p:extLst>
      <p:ext uri="{BB962C8B-B14F-4D97-AF65-F5344CB8AC3E}">
        <p14:creationId xmlns:p14="http://schemas.microsoft.com/office/powerpoint/2010/main" val="23590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17</a:t>
            </a:fld>
            <a:endParaRPr lang="en-US"/>
          </a:p>
        </p:txBody>
      </p:sp>
    </p:spTree>
    <p:extLst>
      <p:ext uri="{BB962C8B-B14F-4D97-AF65-F5344CB8AC3E}">
        <p14:creationId xmlns:p14="http://schemas.microsoft.com/office/powerpoint/2010/main" val="1858220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18</a:t>
            </a:fld>
            <a:endParaRPr lang="en-US"/>
          </a:p>
        </p:txBody>
      </p:sp>
    </p:spTree>
    <p:extLst>
      <p:ext uri="{BB962C8B-B14F-4D97-AF65-F5344CB8AC3E}">
        <p14:creationId xmlns:p14="http://schemas.microsoft.com/office/powerpoint/2010/main" val="3355779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19</a:t>
            </a:fld>
            <a:endParaRPr lang="en-US"/>
          </a:p>
        </p:txBody>
      </p:sp>
    </p:spTree>
    <p:extLst>
      <p:ext uri="{BB962C8B-B14F-4D97-AF65-F5344CB8AC3E}">
        <p14:creationId xmlns:p14="http://schemas.microsoft.com/office/powerpoint/2010/main" val="2353621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20</a:t>
            </a:fld>
            <a:endParaRPr lang="en-US"/>
          </a:p>
        </p:txBody>
      </p:sp>
    </p:spTree>
    <p:extLst>
      <p:ext uri="{BB962C8B-B14F-4D97-AF65-F5344CB8AC3E}">
        <p14:creationId xmlns:p14="http://schemas.microsoft.com/office/powerpoint/2010/main" val="2356476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3</a:t>
            </a:fld>
            <a:endParaRPr lang="en-US"/>
          </a:p>
        </p:txBody>
      </p:sp>
    </p:spTree>
    <p:extLst>
      <p:ext uri="{BB962C8B-B14F-4D97-AF65-F5344CB8AC3E}">
        <p14:creationId xmlns:p14="http://schemas.microsoft.com/office/powerpoint/2010/main" val="516673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21</a:t>
            </a:fld>
            <a:endParaRPr lang="en-US"/>
          </a:p>
        </p:txBody>
      </p:sp>
    </p:spTree>
    <p:extLst>
      <p:ext uri="{BB962C8B-B14F-4D97-AF65-F5344CB8AC3E}">
        <p14:creationId xmlns:p14="http://schemas.microsoft.com/office/powerpoint/2010/main" val="806086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22</a:t>
            </a:fld>
            <a:endParaRPr lang="en-US"/>
          </a:p>
        </p:txBody>
      </p:sp>
    </p:spTree>
    <p:extLst>
      <p:ext uri="{BB962C8B-B14F-4D97-AF65-F5344CB8AC3E}">
        <p14:creationId xmlns:p14="http://schemas.microsoft.com/office/powerpoint/2010/main" val="2509330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23</a:t>
            </a:fld>
            <a:endParaRPr lang="en-US"/>
          </a:p>
        </p:txBody>
      </p:sp>
    </p:spTree>
    <p:extLst>
      <p:ext uri="{BB962C8B-B14F-4D97-AF65-F5344CB8AC3E}">
        <p14:creationId xmlns:p14="http://schemas.microsoft.com/office/powerpoint/2010/main" val="1502417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4</a:t>
            </a:fld>
            <a:endParaRPr lang="en-US"/>
          </a:p>
        </p:txBody>
      </p:sp>
    </p:spTree>
    <p:extLst>
      <p:ext uri="{BB962C8B-B14F-4D97-AF65-F5344CB8AC3E}">
        <p14:creationId xmlns:p14="http://schemas.microsoft.com/office/powerpoint/2010/main" val="963638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5</a:t>
            </a:fld>
            <a:endParaRPr lang="en-US"/>
          </a:p>
        </p:txBody>
      </p:sp>
    </p:spTree>
    <p:extLst>
      <p:ext uri="{BB962C8B-B14F-4D97-AF65-F5344CB8AC3E}">
        <p14:creationId xmlns:p14="http://schemas.microsoft.com/office/powerpoint/2010/main" val="2972256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6</a:t>
            </a:fld>
            <a:endParaRPr lang="en-US"/>
          </a:p>
        </p:txBody>
      </p:sp>
    </p:spTree>
    <p:extLst>
      <p:ext uri="{BB962C8B-B14F-4D97-AF65-F5344CB8AC3E}">
        <p14:creationId xmlns:p14="http://schemas.microsoft.com/office/powerpoint/2010/main" val="3397285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7</a:t>
            </a:fld>
            <a:endParaRPr lang="en-US"/>
          </a:p>
        </p:txBody>
      </p:sp>
    </p:spTree>
    <p:extLst>
      <p:ext uri="{BB962C8B-B14F-4D97-AF65-F5344CB8AC3E}">
        <p14:creationId xmlns:p14="http://schemas.microsoft.com/office/powerpoint/2010/main" val="2522718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8</a:t>
            </a:fld>
            <a:endParaRPr lang="en-US"/>
          </a:p>
        </p:txBody>
      </p:sp>
    </p:spTree>
    <p:extLst>
      <p:ext uri="{BB962C8B-B14F-4D97-AF65-F5344CB8AC3E}">
        <p14:creationId xmlns:p14="http://schemas.microsoft.com/office/powerpoint/2010/main" val="2998782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9</a:t>
            </a:fld>
            <a:endParaRPr lang="en-US"/>
          </a:p>
        </p:txBody>
      </p:sp>
    </p:spTree>
    <p:extLst>
      <p:ext uri="{BB962C8B-B14F-4D97-AF65-F5344CB8AC3E}">
        <p14:creationId xmlns:p14="http://schemas.microsoft.com/office/powerpoint/2010/main" val="204723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FEC7D0-CEFF-4482-BEA3-BA35EEBEE818}" type="slidenum">
              <a:rPr lang="en-US"/>
              <a:t>10</a:t>
            </a:fld>
            <a:endParaRPr lang="en-US"/>
          </a:p>
        </p:txBody>
      </p:sp>
    </p:spTree>
    <p:extLst>
      <p:ext uri="{BB962C8B-B14F-4D97-AF65-F5344CB8AC3E}">
        <p14:creationId xmlns:p14="http://schemas.microsoft.com/office/powerpoint/2010/main" val="31050334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11/14/2016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9.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12.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13.xml"/><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slide" Target="slide1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slide" Target="slide14.xml"/><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slide" Target="slide17.xml"/><Relationship Id="rId4" Type="http://schemas.openxmlformats.org/officeDocument/2006/relationships/slide" Target="slide15.xml"/></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slide" Target="slide18.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slide" Target="slide16.xml"/><Relationship Id="rId5" Type="http://schemas.openxmlformats.org/officeDocument/2006/relationships/slide" Target="slide2.xml"/><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slide" Target="slide17.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4.xml"/><Relationship Id="rId7" Type="http://schemas.openxmlformats.org/officeDocument/2006/relationships/slide" Target="slide2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18.xml"/><Relationship Id="rId5" Type="http://schemas.openxmlformats.org/officeDocument/2006/relationships/slide" Target="slide15.xml"/><Relationship Id="rId4" Type="http://schemas.openxmlformats.org/officeDocument/2006/relationships/slide" Target="slide13.xml"/><Relationship Id="rId9"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slide" Target="slide21.xml"/><Relationship Id="rId4" Type="http://schemas.openxmlformats.org/officeDocument/2006/relationships/slide" Target="slide19.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ideo" Target="https://www.youtube.com/embed/yPy2Qi2iboA" TargetMode="External"/><Relationship Id="rId5" Type="http://schemas.openxmlformats.org/officeDocument/2006/relationships/slide" Target="slide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http://freedesignfile.com/21987-sport-elements-text-mix-vector/" TargetMode="External"/><Relationship Id="rId7" Type="http://schemas.openxmlformats.org/officeDocument/2006/relationships/hyperlink" Target="http://soundbible.com/1881-Sports-Crowd.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www.letterheadfonts.com/fonts/antiqueshop.php" TargetMode="External"/><Relationship Id="rId5" Type="http://schemas.openxmlformats.org/officeDocument/2006/relationships/hyperlink" Target="https://www.quora.com/Do-you-prefer-sans-serif-or-serif-fonts-when-reading-lengthy-articles-on-the-internet" TargetMode="External"/><Relationship Id="rId4" Type="http://schemas.openxmlformats.org/officeDocument/2006/relationships/hyperlink" Target="http://www.nldelphi.com/showthread.php?35747-Unicode-een-inleiding" TargetMode="External"/><Relationship Id="rId9" Type="http://schemas.openxmlformats.org/officeDocument/2006/relationships/slide" Target="slide2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slide" Target="slide3.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slide" Target="slide5.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slide" Target="slide8.xml"/><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slide" Target="slide9.xml"/><Relationship Id="rId4" Type="http://schemas.openxmlformats.org/officeDocument/2006/relationships/slide" Target="slide7.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12.xml"/><Relationship Id="rId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1675" y="1590675"/>
            <a:ext cx="8406039" cy="2420938"/>
          </a:xfrm>
        </p:spPr>
        <p:txBody>
          <a:bodyPr>
            <a:normAutofit/>
          </a:bodyPr>
          <a:lstStyle/>
          <a:p>
            <a:pPr algn="ctr"/>
            <a:r>
              <a:rPr lang="EN-US" sz="6000" dirty="0"/>
              <a:t>Interactive multimedia </a:t>
            </a:r>
            <a:r>
              <a:rPr lang="en-US" dirty="0"/>
              <a:t/>
            </a:r>
            <a:br>
              <a:rPr lang="en-US" dirty="0"/>
            </a:br>
            <a:r>
              <a:rPr lang="EN-US" sz="6000" dirty="0"/>
              <a:t>on a College level </a:t>
            </a:r>
            <a:endParaRPr lang="en-US" sz="6000" dirty="0"/>
          </a:p>
        </p:txBody>
      </p:sp>
      <p:sp>
        <p:nvSpPr>
          <p:cNvPr id="3" name="Subtitle 2"/>
          <p:cNvSpPr>
            <a:spLocks noGrp="1"/>
          </p:cNvSpPr>
          <p:nvPr>
            <p:ph type="subTitle" idx="1"/>
          </p:nvPr>
        </p:nvSpPr>
        <p:spPr>
          <a:xfrm>
            <a:off x="2575524" y="4343400"/>
            <a:ext cx="7197726" cy="1405467"/>
          </a:xfrm>
        </p:spPr>
        <p:txBody>
          <a:bodyPr/>
          <a:lstStyle/>
          <a:p>
            <a:pPr algn="ctr"/>
            <a:r>
              <a:rPr lang="EN-US" sz="2800" dirty="0"/>
              <a:t>BY: </a:t>
            </a:r>
            <a:r>
              <a:rPr lang="EN-US" sz="2800" dirty="0" err="1"/>
              <a:t>darryl</a:t>
            </a:r>
            <a:r>
              <a:rPr lang="EN-US" sz="2800" dirty="0"/>
              <a:t> hellams</a:t>
            </a:r>
            <a:endParaRPr lang="en-US" sz="2800" dirty="0"/>
          </a:p>
        </p:txBody>
      </p:sp>
      <p:sp>
        <p:nvSpPr>
          <p:cNvPr id="5" name="Arrow: Right 4"/>
          <p:cNvSpPr/>
          <p:nvPr/>
        </p:nvSpPr>
        <p:spPr>
          <a:xfrm>
            <a:off x="10848975" y="615315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2" action="ppaction://hlinksldjump"/>
              </a:rPr>
              <a:t>Next</a:t>
            </a:r>
            <a:endParaRPr lang="en-US" dirty="0">
              <a:hlinkClick r:id=""/>
            </a:endParaRPr>
          </a:p>
        </p:txBody>
      </p:sp>
    </p:spTree>
    <p:extLst>
      <p:ext uri="{BB962C8B-B14F-4D97-AF65-F5344CB8AC3E}">
        <p14:creationId xmlns:p14="http://schemas.microsoft.com/office/powerpoint/2010/main" val="25265936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Serifs</a:t>
            </a:r>
            <a:endParaRPr lang="en-US" dirty="0"/>
          </a:p>
        </p:txBody>
      </p:sp>
      <p:pic>
        <p:nvPicPr>
          <p:cNvPr id="6" name="Content Placeholder 5" descr="main-qimg-e74430a7cd94cbdc95a049829a0aa5a9.png"/>
          <p:cNvPicPr>
            <a:picLocks noGrp="1" noChangeAspect="1"/>
          </p:cNvPicPr>
          <p:nvPr>
            <p:ph idx="1"/>
          </p:nvPr>
        </p:nvPicPr>
        <p:blipFill>
          <a:blip r:embed="rId3"/>
          <a:stretch>
            <a:fillRect/>
          </a:stretch>
        </p:blipFill>
        <p:spPr>
          <a:xfrm>
            <a:off x="3740990" y="1885950"/>
            <a:ext cx="4024992" cy="4090613"/>
          </a:xfrm>
        </p:spPr>
      </p:pic>
      <p:sp>
        <p:nvSpPr>
          <p:cNvPr id="7" name="Flowchart: Connector 6"/>
          <p:cNvSpPr/>
          <p:nvPr/>
        </p:nvSpPr>
        <p:spPr>
          <a:xfrm>
            <a:off x="330679" y="388188"/>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60716" y="848264"/>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Home</a:t>
            </a:r>
            <a:endParaRPr lang="en-US" dirty="0">
              <a:hlinkClick r:id=""/>
            </a:endParaRPr>
          </a:p>
        </p:txBody>
      </p:sp>
      <p:sp>
        <p:nvSpPr>
          <p:cNvPr id="9" name="Flowchart: Extract 8"/>
          <p:cNvSpPr/>
          <p:nvPr/>
        </p:nvSpPr>
        <p:spPr>
          <a:xfrm>
            <a:off x="445698" y="589471"/>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p:cNvSpPr/>
          <p:nvPr/>
        </p:nvSpPr>
        <p:spPr>
          <a:xfrm>
            <a:off x="446088" y="5969000"/>
            <a:ext cx="1141185"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Previous</a:t>
            </a:r>
            <a:endParaRPr lang="en-US" dirty="0">
              <a:hlinkClick r:id=""/>
            </a:endParaRPr>
          </a:p>
        </p:txBody>
      </p:sp>
      <p:sp>
        <p:nvSpPr>
          <p:cNvPr id="11" name="Arrow: Right 10"/>
          <p:cNvSpPr/>
          <p:nvPr/>
        </p:nvSpPr>
        <p:spPr>
          <a:xfrm>
            <a:off x="10487025" y="596900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6" action="ppaction://hlinksldjump"/>
              </a:rPr>
              <a:t>Next</a:t>
            </a:r>
            <a:endParaRPr lang="en-US" dirty="0">
              <a:hlinkClick r:id=""/>
            </a:endParaRPr>
          </a:p>
        </p:txBody>
      </p:sp>
    </p:spTree>
    <p:extLst>
      <p:ext uri="{BB962C8B-B14F-4D97-AF65-F5344CB8AC3E}">
        <p14:creationId xmlns:p14="http://schemas.microsoft.com/office/powerpoint/2010/main" val="25005681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Sans-serifs</a:t>
            </a:r>
            <a:endParaRPr lang="en-US" dirty="0"/>
          </a:p>
        </p:txBody>
      </p:sp>
      <p:pic>
        <p:nvPicPr>
          <p:cNvPr id="4" name="Content Placeholder 3" descr="main-qimg-e74430a7cd94cbdc95a049829a0aa5a9.png"/>
          <p:cNvPicPr>
            <a:picLocks noGrp="1" noChangeAspect="1"/>
          </p:cNvPicPr>
          <p:nvPr>
            <p:ph idx="1"/>
          </p:nvPr>
        </p:nvPicPr>
        <p:blipFill>
          <a:blip r:embed="rId3"/>
          <a:stretch>
            <a:fillRect/>
          </a:stretch>
        </p:blipFill>
        <p:spPr>
          <a:xfrm>
            <a:off x="3920707" y="2000250"/>
            <a:ext cx="3665764" cy="3985685"/>
          </a:xfrm>
        </p:spPr>
      </p:pic>
      <p:sp>
        <p:nvSpPr>
          <p:cNvPr id="5" name="Flowchart: Connector 4"/>
          <p:cNvSpPr/>
          <p:nvPr/>
        </p:nvSpPr>
        <p:spPr>
          <a:xfrm>
            <a:off x="330679" y="388188"/>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60716" y="848264"/>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Home</a:t>
            </a:r>
            <a:endParaRPr lang="en-US" dirty="0">
              <a:hlinkClick r:id=""/>
            </a:endParaRPr>
          </a:p>
        </p:txBody>
      </p:sp>
      <p:sp>
        <p:nvSpPr>
          <p:cNvPr id="7" name="Flowchart: Extract 6"/>
          <p:cNvSpPr/>
          <p:nvPr/>
        </p:nvSpPr>
        <p:spPr>
          <a:xfrm>
            <a:off x="445698" y="589471"/>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p:cNvSpPr/>
          <p:nvPr/>
        </p:nvSpPr>
        <p:spPr>
          <a:xfrm>
            <a:off x="10706100" y="608647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
        <p:nvSpPr>
          <p:cNvPr id="9" name="Arrow: Left 8"/>
          <p:cNvSpPr/>
          <p:nvPr/>
        </p:nvSpPr>
        <p:spPr>
          <a:xfrm>
            <a:off x="560388" y="6100763"/>
            <a:ext cx="1110115" cy="4841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6" action="ppaction://hlinksldjump"/>
              </a:rPr>
              <a:t>Previous</a:t>
            </a:r>
            <a:endParaRPr lang="en-US" dirty="0">
              <a:hlinkClick r:id=""/>
            </a:endParaRPr>
          </a:p>
        </p:txBody>
      </p:sp>
    </p:spTree>
    <p:extLst>
      <p:ext uri="{BB962C8B-B14F-4D97-AF65-F5344CB8AC3E}">
        <p14:creationId xmlns:p14="http://schemas.microsoft.com/office/powerpoint/2010/main" val="2568935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Decorative</a:t>
            </a:r>
            <a:endParaRPr lang="en-US" dirty="0"/>
          </a:p>
        </p:txBody>
      </p:sp>
      <p:pic>
        <p:nvPicPr>
          <p:cNvPr id="4" name="Content Placeholder 3" descr="voltage340.gif"/>
          <p:cNvPicPr>
            <a:picLocks noGrp="1" noChangeAspect="1"/>
          </p:cNvPicPr>
          <p:nvPr>
            <p:ph idx="1"/>
          </p:nvPr>
        </p:nvPicPr>
        <p:blipFill>
          <a:blip r:embed="rId3"/>
          <a:stretch>
            <a:fillRect/>
          </a:stretch>
        </p:blipFill>
        <p:spPr>
          <a:xfrm>
            <a:off x="2748952" y="2061713"/>
            <a:ext cx="5997575" cy="3807504"/>
          </a:xfrm>
        </p:spPr>
      </p:pic>
      <p:sp>
        <p:nvSpPr>
          <p:cNvPr id="5" name="Arrow: Left 4"/>
          <p:cNvSpPr/>
          <p:nvPr/>
        </p:nvSpPr>
        <p:spPr>
          <a:xfrm>
            <a:off x="647700" y="6105525"/>
            <a:ext cx="1141185"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p>
        </p:txBody>
      </p:sp>
      <p:sp>
        <p:nvSpPr>
          <p:cNvPr id="6" name="Arrow: Right 5"/>
          <p:cNvSpPr/>
          <p:nvPr/>
        </p:nvSpPr>
        <p:spPr>
          <a:xfrm>
            <a:off x="10458450" y="610552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
        <p:nvSpPr>
          <p:cNvPr id="8" name="Flowchart: Connector 7"/>
          <p:cNvSpPr/>
          <p:nvPr/>
        </p:nvSpPr>
        <p:spPr>
          <a:xfrm>
            <a:off x="460075" y="517584"/>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90113" y="977660"/>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6" action="ppaction://hlinksldjump"/>
              </a:rPr>
              <a:t>Home</a:t>
            </a:r>
            <a:endParaRPr lang="en-US" dirty="0">
              <a:hlinkClick r:id=""/>
            </a:endParaRPr>
          </a:p>
        </p:txBody>
      </p:sp>
      <p:sp>
        <p:nvSpPr>
          <p:cNvPr id="10" name="Flowchart: Extract 9"/>
          <p:cNvSpPr/>
          <p:nvPr/>
        </p:nvSpPr>
        <p:spPr>
          <a:xfrm>
            <a:off x="589472" y="718868"/>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468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w: Left 6"/>
          <p:cNvSpPr/>
          <p:nvPr/>
        </p:nvSpPr>
        <p:spPr>
          <a:xfrm>
            <a:off x="376238" y="6038850"/>
            <a:ext cx="1157514"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Previous</a:t>
            </a:r>
            <a:endParaRPr lang="en-US" dirty="0">
              <a:hlinkClick r:id=""/>
            </a:endParaRPr>
          </a:p>
        </p:txBody>
      </p:sp>
      <p:sp>
        <p:nvSpPr>
          <p:cNvPr id="2" name="Title 1"/>
          <p:cNvSpPr>
            <a:spLocks noGrp="1"/>
          </p:cNvSpPr>
          <p:nvPr>
            <p:ph type="title"/>
          </p:nvPr>
        </p:nvSpPr>
        <p:spPr>
          <a:xfrm>
            <a:off x="685801" y="180975"/>
            <a:ext cx="10131425" cy="1456267"/>
          </a:xfrm>
        </p:spPr>
        <p:txBody>
          <a:bodyPr/>
          <a:lstStyle/>
          <a:p>
            <a:pPr algn="ctr"/>
            <a:r>
              <a:rPr lang="EN-US" dirty="0"/>
              <a:t>Image</a:t>
            </a:r>
            <a:endParaRPr lang="en-US" dirty="0"/>
          </a:p>
        </p:txBody>
      </p:sp>
      <p:sp>
        <p:nvSpPr>
          <p:cNvPr id="3" name="Content Placeholder 2"/>
          <p:cNvSpPr>
            <a:spLocks noGrp="1"/>
          </p:cNvSpPr>
          <p:nvPr>
            <p:ph idx="1"/>
          </p:nvPr>
        </p:nvSpPr>
        <p:spPr>
          <a:xfrm>
            <a:off x="585788" y="1714500"/>
            <a:ext cx="10979829" cy="3649663"/>
          </a:xfrm>
        </p:spPr>
        <p:txBody>
          <a:bodyPr>
            <a:normAutofit/>
          </a:bodyPr>
          <a:lstStyle/>
          <a:p>
            <a:pPr algn="just"/>
            <a:r>
              <a:rPr lang="EN-US" sz="2400" dirty="0"/>
              <a:t>Images can be photograph-like bitmaps, vector-drawn graphics, 3-dimensional rendering, distinctive buttons to click, and windows of motion video. </a:t>
            </a:r>
            <a:endParaRPr lang="en-US" sz="2400" dirty="0"/>
          </a:p>
          <a:p>
            <a:pPr marL="0" indent="0" algn="just">
              <a:buNone/>
            </a:pPr>
            <a:r>
              <a:rPr lang="EN-US" sz="2400" dirty="0"/>
              <a:t>            1.) Bitmaps: is a matrix of individual pixels form an image</a:t>
            </a:r>
            <a:endParaRPr lang="en-US" sz="2400" dirty="0"/>
          </a:p>
          <a:p>
            <a:pPr marL="0" indent="0" algn="just">
              <a:buNone/>
            </a:pPr>
            <a:r>
              <a:rPr lang="EN-US" sz="2400" dirty="0"/>
              <a:t>            2.) Vector: is a drawn line described by its location of it's two endpoints</a:t>
            </a:r>
            <a:endParaRPr lang="en-US" sz="2400" dirty="0"/>
          </a:p>
          <a:p>
            <a:pPr marL="0" indent="0" algn="just">
              <a:buNone/>
            </a:pPr>
            <a:r>
              <a:rPr lang="EN-US" sz="2400" dirty="0"/>
              <a:t>            3.) Vector-drawn graphic: is an image created from vector objects</a:t>
            </a:r>
            <a:endParaRPr lang="en-US" sz="2400" dirty="0"/>
          </a:p>
          <a:p>
            <a:pPr algn="just"/>
            <a:r>
              <a:rPr lang="EN-US" sz="2400" dirty="0"/>
              <a:t>Images can be used for visual aids in projects to communicate a message</a:t>
            </a:r>
            <a:endParaRPr lang="en-US" sz="2400" dirty="0"/>
          </a:p>
        </p:txBody>
      </p:sp>
      <p:sp>
        <p:nvSpPr>
          <p:cNvPr id="4" name="Flowchart: Connector 3"/>
          <p:cNvSpPr/>
          <p:nvPr/>
        </p:nvSpPr>
        <p:spPr>
          <a:xfrm>
            <a:off x="276225" y="367030"/>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5300" y="781050"/>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Home</a:t>
            </a:r>
            <a:endParaRPr lang="en-US" dirty="0">
              <a:hlinkClick r:id=""/>
            </a:endParaRPr>
          </a:p>
        </p:txBody>
      </p:sp>
      <p:sp>
        <p:nvSpPr>
          <p:cNvPr id="6" name="Flowchart: Extract 5"/>
          <p:cNvSpPr/>
          <p:nvPr/>
        </p:nvSpPr>
        <p:spPr>
          <a:xfrm>
            <a:off x="390525" y="533400"/>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p:cNvSpPr/>
          <p:nvPr/>
        </p:nvSpPr>
        <p:spPr>
          <a:xfrm>
            <a:off x="10506075" y="603884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3371010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80975"/>
            <a:ext cx="10131425" cy="1456267"/>
          </a:xfrm>
        </p:spPr>
        <p:txBody>
          <a:bodyPr/>
          <a:lstStyle/>
          <a:p>
            <a:pPr algn="ctr"/>
            <a:r>
              <a:rPr lang="EN-US" dirty="0" err="1"/>
              <a:t>IMage</a:t>
            </a:r>
            <a:r>
              <a:rPr lang="EN-US" dirty="0"/>
              <a:t> (continued)</a:t>
            </a:r>
            <a:endParaRPr lang="en-US" dirty="0"/>
          </a:p>
        </p:txBody>
      </p:sp>
      <p:sp>
        <p:nvSpPr>
          <p:cNvPr id="3" name="Content Placeholder 2"/>
          <p:cNvSpPr>
            <a:spLocks noGrp="1"/>
          </p:cNvSpPr>
          <p:nvPr>
            <p:ph idx="1"/>
          </p:nvPr>
        </p:nvSpPr>
        <p:spPr>
          <a:xfrm>
            <a:off x="685801" y="1438275"/>
            <a:ext cx="10131425" cy="2702605"/>
          </a:xfrm>
        </p:spPr>
        <p:txBody>
          <a:bodyPr>
            <a:normAutofit/>
          </a:bodyPr>
          <a:lstStyle/>
          <a:p>
            <a:r>
              <a:rPr lang="EN-US" sz="2400" dirty="0"/>
              <a:t>There several computer programs that allow a beginners to a professionals to manipulate/edit an image. Today, the most popular programs are Adobe Photoshop or Premiere. </a:t>
            </a:r>
            <a:endParaRPr lang="en-US" sz="2400" dirty="0"/>
          </a:p>
          <a:p>
            <a:r>
              <a:rPr lang="EN-US" sz="2400" dirty="0"/>
              <a:t>Vector drawn images can be created in Photoshop.</a:t>
            </a:r>
            <a:endParaRPr lang="en-US" sz="2400" dirty="0"/>
          </a:p>
        </p:txBody>
      </p:sp>
      <p:pic>
        <p:nvPicPr>
          <p:cNvPr id="5" name="Picture 4"/>
          <p:cNvPicPr>
            <a:picLocks noChangeAspect="1"/>
          </p:cNvPicPr>
          <p:nvPr/>
        </p:nvPicPr>
        <p:blipFill>
          <a:blip r:embed="rId3"/>
          <a:stretch>
            <a:fillRect/>
          </a:stretch>
        </p:blipFill>
        <p:spPr>
          <a:xfrm>
            <a:off x="1915065" y="3840163"/>
            <a:ext cx="3838691" cy="2874508"/>
          </a:xfrm>
          <a:prstGeom prst="rect">
            <a:avLst/>
          </a:prstGeom>
        </p:spPr>
      </p:pic>
      <p:pic>
        <p:nvPicPr>
          <p:cNvPr id="6" name="Picture 5"/>
          <p:cNvPicPr>
            <a:picLocks noChangeAspect="1"/>
          </p:cNvPicPr>
          <p:nvPr/>
        </p:nvPicPr>
        <p:blipFill>
          <a:blip r:embed="rId4"/>
          <a:stretch>
            <a:fillRect/>
          </a:stretch>
        </p:blipFill>
        <p:spPr>
          <a:xfrm>
            <a:off x="5905500" y="3840163"/>
            <a:ext cx="4135891" cy="2881312"/>
          </a:xfrm>
          <a:prstGeom prst="rect">
            <a:avLst/>
          </a:prstGeom>
        </p:spPr>
      </p:pic>
      <p:sp>
        <p:nvSpPr>
          <p:cNvPr id="7" name="Flowchart: Connector 6"/>
          <p:cNvSpPr/>
          <p:nvPr/>
        </p:nvSpPr>
        <p:spPr>
          <a:xfrm>
            <a:off x="416943" y="503207"/>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8226" y="905773"/>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Home</a:t>
            </a:r>
            <a:endParaRPr lang="en-US" dirty="0">
              <a:hlinkClick r:id=""/>
            </a:endParaRPr>
          </a:p>
        </p:txBody>
      </p:sp>
      <p:sp>
        <p:nvSpPr>
          <p:cNvPr id="9" name="Flowchart: Extract 8"/>
          <p:cNvSpPr/>
          <p:nvPr/>
        </p:nvSpPr>
        <p:spPr>
          <a:xfrm>
            <a:off x="531962" y="675735"/>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p:cNvSpPr/>
          <p:nvPr/>
        </p:nvSpPr>
        <p:spPr>
          <a:xfrm>
            <a:off x="373811" y="6000750"/>
            <a:ext cx="1157742"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6" action="ppaction://hlinksldjump"/>
              </a:rPr>
              <a:t>Previous</a:t>
            </a:r>
            <a:endParaRPr lang="en-US" dirty="0">
              <a:hlinkClick r:id=""/>
            </a:endParaRPr>
          </a:p>
        </p:txBody>
      </p:sp>
      <p:sp>
        <p:nvSpPr>
          <p:cNvPr id="11" name="Arrow: Right 10"/>
          <p:cNvSpPr/>
          <p:nvPr/>
        </p:nvSpPr>
        <p:spPr>
          <a:xfrm>
            <a:off x="10421620" y="595312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7" action="ppaction://hlinksldjump"/>
              </a:rPr>
              <a:t>Next</a:t>
            </a:r>
            <a:endParaRPr lang="en-US" dirty="0">
              <a:hlinkClick r:id=""/>
            </a:endParaRPr>
          </a:p>
        </p:txBody>
      </p:sp>
    </p:spTree>
    <p:extLst>
      <p:ext uri="{BB962C8B-B14F-4D97-AF65-F5344CB8AC3E}">
        <p14:creationId xmlns:p14="http://schemas.microsoft.com/office/powerpoint/2010/main" val="40718497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9954"/>
            <a:ext cx="10131425" cy="1456267"/>
          </a:xfrm>
        </p:spPr>
        <p:txBody>
          <a:bodyPr/>
          <a:lstStyle/>
          <a:p>
            <a:pPr algn="ctr"/>
            <a:r>
              <a:rPr lang="EN-US" dirty="0"/>
              <a:t>Sound</a:t>
            </a:r>
            <a:endParaRPr lang="en-US" dirty="0"/>
          </a:p>
        </p:txBody>
      </p:sp>
      <p:sp>
        <p:nvSpPr>
          <p:cNvPr id="3" name="Content Placeholder 2"/>
          <p:cNvSpPr>
            <a:spLocks noGrp="1"/>
          </p:cNvSpPr>
          <p:nvPr>
            <p:ph idx="1"/>
          </p:nvPr>
        </p:nvSpPr>
        <p:spPr>
          <a:xfrm>
            <a:off x="685801" y="2000250"/>
            <a:ext cx="10131425" cy="3649133"/>
          </a:xfrm>
        </p:spPr>
        <p:txBody>
          <a:bodyPr>
            <a:normAutofit/>
          </a:bodyPr>
          <a:lstStyle/>
          <a:p>
            <a:pPr algn="just"/>
            <a:r>
              <a:rPr lang="EN-US" sz="2400" dirty="0"/>
              <a:t>Sound is vibrations through a medium (air, water, etc.), heard by our ears and interpreted in our brains.</a:t>
            </a:r>
            <a:endParaRPr lang="en-US" sz="2400" dirty="0"/>
          </a:p>
          <a:p>
            <a:pPr algn="just"/>
            <a:r>
              <a:rPr lang="EN-US" sz="2400" dirty="0"/>
              <a:t>Sound is meaningful speech in any language, from a whisper to a scream. It could be music, sound effects, and/or even someone speaking. </a:t>
            </a:r>
            <a:endParaRPr lang="en-US" sz="2400" dirty="0"/>
          </a:p>
          <a:p>
            <a:pPr algn="just"/>
            <a:r>
              <a:rPr lang="EN-US" sz="2400" dirty="0"/>
              <a:t>Today, we use programs on computers to create music and/or even sound effects such as GarageBand or Mixmeister. These programs are used by beginners and industry professionals. </a:t>
            </a:r>
            <a:endParaRPr lang="en-US" sz="2400" dirty="0"/>
          </a:p>
          <a:p>
            <a:endParaRPr lang="en-US" sz="2400"/>
          </a:p>
        </p:txBody>
      </p:sp>
      <p:sp>
        <p:nvSpPr>
          <p:cNvPr id="4" name="Flowchart: Connector 3"/>
          <p:cNvSpPr/>
          <p:nvPr/>
        </p:nvSpPr>
        <p:spPr>
          <a:xfrm>
            <a:off x="546339" y="632603"/>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47622" y="1035169"/>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661358" y="805132"/>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p:cNvSpPr/>
          <p:nvPr/>
        </p:nvSpPr>
        <p:spPr>
          <a:xfrm>
            <a:off x="10496550" y="585787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Next</a:t>
            </a:r>
            <a:endParaRPr lang="en-US" dirty="0">
              <a:hlinkClick r:id=""/>
            </a:endParaRPr>
          </a:p>
        </p:txBody>
      </p:sp>
      <p:sp>
        <p:nvSpPr>
          <p:cNvPr id="8" name="Arrow: Left 7"/>
          <p:cNvSpPr/>
          <p:nvPr/>
        </p:nvSpPr>
        <p:spPr>
          <a:xfrm>
            <a:off x="546100" y="5794375"/>
            <a:ext cx="1190171"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Previous</a:t>
            </a:r>
            <a:endParaRPr lang="en-US" dirty="0">
              <a:hlinkClick r:id=""/>
            </a:endParaRPr>
          </a:p>
        </p:txBody>
      </p:sp>
    </p:spTree>
    <p:extLst>
      <p:ext uri="{BB962C8B-B14F-4D97-AF65-F5344CB8AC3E}">
        <p14:creationId xmlns:p14="http://schemas.microsoft.com/office/powerpoint/2010/main" val="347570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Sound (Continued)</a:t>
            </a:r>
            <a:endParaRPr lang="en-US" dirty="0"/>
          </a:p>
        </p:txBody>
      </p:sp>
      <p:sp>
        <p:nvSpPr>
          <p:cNvPr id="3" name="Content Placeholder 2"/>
          <p:cNvSpPr>
            <a:spLocks noGrp="1"/>
          </p:cNvSpPr>
          <p:nvPr>
            <p:ph idx="1"/>
          </p:nvPr>
        </p:nvSpPr>
        <p:spPr>
          <a:xfrm>
            <a:off x="352425" y="2447925"/>
            <a:ext cx="11259003" cy="3746273"/>
          </a:xfrm>
        </p:spPr>
        <p:txBody>
          <a:bodyPr>
            <a:normAutofit lnSpcReduction="10000"/>
          </a:bodyPr>
          <a:lstStyle/>
          <a:p>
            <a:pPr algn="just"/>
            <a:r>
              <a:rPr lang="EN-US" sz="2400" dirty="0"/>
              <a:t>Sound pressure levels (loudness or volume) are measured in decibels (dB). Decibels were named after Alexander Bell, and are 1/10th units. A decibel measurement is actually the ratio between a chosen reference point on a logarithmic scale and the level that is actually experienced. </a:t>
            </a:r>
            <a:endParaRPr lang="en-US" sz="2400" dirty="0"/>
          </a:p>
          <a:p>
            <a:pPr algn="just"/>
            <a:r>
              <a:rPr lang="EN-US" sz="2400" dirty="0"/>
              <a:t>The frequency of sound is shown in Hertz (Hz). Hertz was named after Heinrich Hertz, who proved electromagnetic waves. 1 Hz is one wave per second. </a:t>
            </a:r>
            <a:endParaRPr lang="en-US" sz="2400" dirty="0"/>
          </a:p>
          <a:p>
            <a:pPr algn="just"/>
            <a:r>
              <a:rPr lang="EN-US" sz="2400" dirty="0"/>
              <a:t>What can we hear? Human beings can only hear between 20 Hz to 20 </a:t>
            </a:r>
            <a:r>
              <a:rPr lang="EN-US" sz="2400" dirty="0" err="1"/>
              <a:t>KHz</a:t>
            </a:r>
            <a:r>
              <a:rPr lang="EN-US" sz="2400" dirty="0"/>
              <a:t> (kilohertz), and are most sensitive to 2 </a:t>
            </a:r>
            <a:r>
              <a:rPr lang="EN-US" sz="2400" dirty="0" err="1"/>
              <a:t>KHz</a:t>
            </a:r>
            <a:r>
              <a:rPr lang="EN-US" sz="2400" dirty="0"/>
              <a:t>-5 </a:t>
            </a:r>
            <a:r>
              <a:rPr lang="EN-US" sz="2400" dirty="0" err="1"/>
              <a:t>KHz</a:t>
            </a:r>
            <a:r>
              <a:rPr lang="EN-US" sz="2400" dirty="0"/>
              <a:t>. Our relative hearing range is from 0 dB to about 130 dB (which is known as the "threshold of pain").</a:t>
            </a:r>
            <a:endParaRPr lang="en-US" sz="2400" dirty="0"/>
          </a:p>
          <a:p>
            <a:pPr algn="just"/>
            <a:endParaRPr lang="en-US" sz="2400"/>
          </a:p>
          <a:p>
            <a:pPr algn="just"/>
            <a:endParaRPr lang="en-US" sz="2400"/>
          </a:p>
        </p:txBody>
      </p:sp>
      <p:sp>
        <p:nvSpPr>
          <p:cNvPr id="4" name="Flowchart: Connector 3"/>
          <p:cNvSpPr/>
          <p:nvPr/>
        </p:nvSpPr>
        <p:spPr>
          <a:xfrm>
            <a:off x="314325" y="533400"/>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37174" y="94890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436532" y="704490"/>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352425" y="6105525"/>
            <a:ext cx="1206499"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696575" y="610552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800730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Connector 3"/>
          <p:cNvSpPr/>
          <p:nvPr/>
        </p:nvSpPr>
        <p:spPr>
          <a:xfrm>
            <a:off x="200025" y="285750"/>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28625" y="685800"/>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Home</a:t>
            </a:r>
            <a:endParaRPr lang="en-US" dirty="0">
              <a:hlinkClick r:id=""/>
            </a:endParaRPr>
          </a:p>
        </p:txBody>
      </p:sp>
      <p:sp>
        <p:nvSpPr>
          <p:cNvPr id="6" name="Flowchart: Extract 5"/>
          <p:cNvSpPr/>
          <p:nvPr/>
        </p:nvSpPr>
        <p:spPr>
          <a:xfrm>
            <a:off x="314325" y="447675"/>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266700" y="6200775"/>
            <a:ext cx="1206499"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6" action="ppaction://hlinksldjump"/>
              </a:rPr>
              <a:t>Previous</a:t>
            </a:r>
            <a:endParaRPr lang="en-US" dirty="0">
              <a:hlinkClick r:id=""/>
            </a:endParaRPr>
          </a:p>
        </p:txBody>
      </p:sp>
      <p:sp>
        <p:nvSpPr>
          <p:cNvPr id="8" name="Arrow: Right 7"/>
          <p:cNvSpPr/>
          <p:nvPr/>
        </p:nvSpPr>
        <p:spPr>
          <a:xfrm>
            <a:off x="10715625" y="620077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7" action="ppaction://hlinksldjump"/>
              </a:rPr>
              <a:t>Next</a:t>
            </a:r>
            <a:endParaRPr lang="en-US" dirty="0">
              <a:hlinkClick r:id=""/>
            </a:endParaRPr>
          </a:p>
        </p:txBody>
      </p:sp>
      <p:pic>
        <p:nvPicPr>
          <p:cNvPr id="10" name="Sports_Crowd-GoGo-2100314571">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8"/>
          <a:stretch>
            <a:fillRect/>
          </a:stretch>
        </p:blipFill>
        <p:spPr>
          <a:xfrm>
            <a:off x="4051300" y="1287462"/>
            <a:ext cx="4113213" cy="4113213"/>
          </a:xfrm>
        </p:spPr>
      </p:pic>
    </p:spTree>
    <p:extLst>
      <p:ext uri="{BB962C8B-B14F-4D97-AF65-F5344CB8AC3E}">
        <p14:creationId xmlns:p14="http://schemas.microsoft.com/office/powerpoint/2010/main" val="30940356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691" fill="hold"/>
                                        <p:tgtEl>
                                          <p:spTgt spid="10"/>
                                        </p:tgtEl>
                                      </p:cBhvr>
                                    </p:cmd>
                                  </p:childTnLst>
                                </p:cTn>
                              </p:par>
                            </p:childTnLst>
                          </p:cTn>
                        </p:par>
                      </p:childTnLst>
                    </p:cTn>
                  </p:par>
                </p:childTnLst>
              </p:cTn>
              <p:nextCondLst>
                <p:cond evt="onClick" delay="0">
                  <p:tgtEl>
                    <p:spTgt spid="10"/>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5725"/>
            <a:ext cx="10131425" cy="1456267"/>
          </a:xfrm>
        </p:spPr>
        <p:txBody>
          <a:bodyPr/>
          <a:lstStyle/>
          <a:p>
            <a:pPr algn="ctr"/>
            <a:r>
              <a:rPr lang="EN-US" dirty="0"/>
              <a:t>Animation</a:t>
            </a:r>
            <a:endParaRPr lang="en-US" dirty="0"/>
          </a:p>
        </p:txBody>
      </p:sp>
      <p:sp>
        <p:nvSpPr>
          <p:cNvPr id="3" name="Content Placeholder 2"/>
          <p:cNvSpPr>
            <a:spLocks noGrp="1"/>
          </p:cNvSpPr>
          <p:nvPr>
            <p:ph idx="1"/>
          </p:nvPr>
        </p:nvSpPr>
        <p:spPr>
          <a:xfrm>
            <a:off x="128588" y="1620838"/>
            <a:ext cx="11960225" cy="4482192"/>
          </a:xfrm>
        </p:spPr>
        <p:txBody>
          <a:bodyPr>
            <a:normAutofit fontScale="85000" lnSpcReduction="10000"/>
          </a:bodyPr>
          <a:lstStyle/>
          <a:p>
            <a:r>
              <a:rPr lang="EN-US" sz="2800" dirty="0"/>
              <a:t>Animation exploits a biological phenomenon known as persistence of vision to express motion. A series of images are presented in rapid succession, and our brains fill in the gaps. </a:t>
            </a:r>
            <a:endParaRPr lang="en-US" sz="2800" dirty="0"/>
          </a:p>
          <a:p>
            <a:r>
              <a:rPr lang="EN-US" sz="2800" dirty="0"/>
              <a:t>Animation can be done in many programs such Adobe After Effects, Photoshop, and even PowerPoint, the application that you're reading this on.</a:t>
            </a:r>
            <a:endParaRPr lang="en-US" sz="2800" dirty="0"/>
          </a:p>
          <a:p>
            <a:r>
              <a:rPr lang="EN-US" sz="2800" dirty="0"/>
              <a:t>Persistence of Vision: this phenomenon is also the basis for most illusions and magic tricks. </a:t>
            </a:r>
            <a:endParaRPr lang="en-US" sz="2800" dirty="0"/>
          </a:p>
          <a:p>
            <a:r>
              <a:rPr lang="EN-US" sz="2800" dirty="0"/>
              <a:t>Basic Animation:</a:t>
            </a:r>
            <a:endParaRPr lang="en-US" sz="2800" dirty="0"/>
          </a:p>
          <a:p>
            <a:pPr marL="0" indent="0">
              <a:buNone/>
            </a:pPr>
            <a:r>
              <a:rPr lang="EN-US" sz="2800" dirty="0"/>
              <a:t>       1.) Translation: moving an image incrementally without changing it</a:t>
            </a:r>
            <a:endParaRPr lang="en-US" sz="2800" dirty="0"/>
          </a:p>
          <a:p>
            <a:pPr marL="0" indent="0">
              <a:buNone/>
            </a:pPr>
            <a:r>
              <a:rPr lang="EN-US" sz="2800" dirty="0"/>
              <a:t>       2.) Rotation: turning an object around an axis </a:t>
            </a:r>
            <a:endParaRPr lang="en-US" sz="2800" dirty="0"/>
          </a:p>
          <a:p>
            <a:pPr marL="0" indent="0">
              <a:buNone/>
            </a:pPr>
            <a:r>
              <a:rPr lang="EN-US" sz="2800" dirty="0"/>
              <a:t>       3.) Scaling: stretching or squashing something</a:t>
            </a:r>
            <a:endParaRPr lang="en-US" sz="2800" dirty="0"/>
          </a:p>
          <a:p>
            <a:pPr marL="0" indent="0">
              <a:buNone/>
            </a:pPr>
            <a:r>
              <a:rPr lang="EN-US" sz="2400" dirty="0"/>
              <a:t>      </a:t>
            </a:r>
            <a:endParaRPr lang="en-US" sz="2400" dirty="0"/>
          </a:p>
          <a:p>
            <a:endParaRPr lang="en-US" sz="2400"/>
          </a:p>
        </p:txBody>
      </p:sp>
      <p:sp>
        <p:nvSpPr>
          <p:cNvPr id="4" name="Flowchart: Connector 3"/>
          <p:cNvSpPr/>
          <p:nvPr/>
        </p:nvSpPr>
        <p:spPr>
          <a:xfrm>
            <a:off x="219075" y="190500"/>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7675" y="590550"/>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333375" y="352425"/>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449263" y="5868988"/>
            <a:ext cx="1157514" cy="485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763250" y="586899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1621082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6675"/>
            <a:ext cx="10131425" cy="1456267"/>
          </a:xfrm>
        </p:spPr>
        <p:txBody>
          <a:bodyPr/>
          <a:lstStyle/>
          <a:p>
            <a:pPr algn="ctr"/>
            <a:r>
              <a:rPr lang="EN-US" dirty="0"/>
              <a:t>Animation (continued)</a:t>
            </a:r>
            <a:endParaRPr lang="en-US" dirty="0"/>
          </a:p>
        </p:txBody>
      </p:sp>
      <p:sp>
        <p:nvSpPr>
          <p:cNvPr id="3" name="Content Placeholder 2"/>
          <p:cNvSpPr>
            <a:spLocks noGrp="1"/>
          </p:cNvSpPr>
          <p:nvPr>
            <p:ph idx="1"/>
          </p:nvPr>
        </p:nvSpPr>
        <p:spPr>
          <a:xfrm>
            <a:off x="53975" y="1276350"/>
            <a:ext cx="12026900" cy="4857977"/>
          </a:xfrm>
        </p:spPr>
        <p:txBody>
          <a:bodyPr>
            <a:normAutofit fontScale="85000" lnSpcReduction="20000"/>
          </a:bodyPr>
          <a:lstStyle/>
          <a:p>
            <a:r>
              <a:rPr lang="EN-US" sz="2800" dirty="0"/>
              <a:t>More Advanced 2D Animations:</a:t>
            </a:r>
            <a:endParaRPr lang="en-US" sz="2800" dirty="0"/>
          </a:p>
          <a:p>
            <a:pPr marL="0" indent="0">
              <a:buNone/>
            </a:pPr>
            <a:r>
              <a:rPr lang="EN-US" sz="2800" dirty="0"/>
              <a:t>      1.) Cel animation</a:t>
            </a:r>
            <a:endParaRPr lang="en-US" sz="2800" dirty="0"/>
          </a:p>
          <a:p>
            <a:pPr marL="0" indent="0">
              <a:buNone/>
            </a:pPr>
            <a:r>
              <a:rPr lang="EN-US" sz="2800" dirty="0"/>
              <a:t>      2.) Hand-drawn keyframes that are tweened</a:t>
            </a:r>
            <a:endParaRPr lang="en-US" sz="2800" dirty="0"/>
          </a:p>
          <a:p>
            <a:pPr marL="0" indent="0">
              <a:buNone/>
            </a:pPr>
            <a:r>
              <a:rPr lang="EN-US" sz="2800" dirty="0"/>
              <a:t>      3.) Multiple layers are then composited</a:t>
            </a:r>
            <a:endParaRPr lang="en-US" sz="2800" dirty="0"/>
          </a:p>
          <a:p>
            <a:r>
              <a:rPr lang="EN-US" sz="2800" dirty="0"/>
              <a:t>Vector Animation:</a:t>
            </a:r>
            <a:endParaRPr lang="en-US" sz="2800" dirty="0"/>
          </a:p>
          <a:p>
            <a:pPr marL="0" indent="0">
              <a:buNone/>
            </a:pPr>
            <a:r>
              <a:rPr lang="EN-US" sz="2800" dirty="0"/>
              <a:t>        -The control points of a vector image are changed over time to create the motion</a:t>
            </a:r>
            <a:endParaRPr lang="en-US" sz="2800" dirty="0"/>
          </a:p>
          <a:p>
            <a:r>
              <a:rPr lang="EN-US" sz="2800" dirty="0"/>
              <a:t>Inverse Kinematics:</a:t>
            </a:r>
            <a:endParaRPr lang="en-US" sz="2800" dirty="0"/>
          </a:p>
          <a:p>
            <a:pPr marL="0" indent="0">
              <a:buNone/>
            </a:pPr>
            <a:r>
              <a:rPr lang="EN-US" sz="2800" dirty="0"/>
              <a:t>      1.) Sets up a character with a rig made of bones</a:t>
            </a:r>
            <a:endParaRPr lang="en-US" sz="2800" dirty="0"/>
          </a:p>
          <a:p>
            <a:pPr marL="0" indent="0">
              <a:buNone/>
            </a:pPr>
            <a:r>
              <a:rPr lang="EN-US" sz="2800" dirty="0"/>
              <a:t>      2.) Animation involves changing the positions of these bones over time</a:t>
            </a:r>
            <a:endParaRPr lang="en-US" sz="2800" dirty="0"/>
          </a:p>
          <a:p>
            <a:r>
              <a:rPr lang="EN-US" sz="2800" dirty="0"/>
              <a:t>3D Animation:</a:t>
            </a:r>
            <a:endParaRPr lang="en-US" sz="2800" dirty="0"/>
          </a:p>
          <a:p>
            <a:pPr marL="0" indent="0">
              <a:buNone/>
            </a:pPr>
            <a:r>
              <a:rPr lang="EN-US" sz="2800" dirty="0"/>
              <a:t>         -Instead of drawing 2D images, 3D images are rendered frame-by-frame within a computer</a:t>
            </a:r>
            <a:endParaRPr lang="en-US" sz="2800" dirty="0"/>
          </a:p>
        </p:txBody>
      </p:sp>
      <p:sp>
        <p:nvSpPr>
          <p:cNvPr id="4" name="Flowchart: Connector 3"/>
          <p:cNvSpPr/>
          <p:nvPr/>
        </p:nvSpPr>
        <p:spPr>
          <a:xfrm>
            <a:off x="171450" y="123825"/>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00050" y="52387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285750" y="285750"/>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142875" y="6135688"/>
            <a:ext cx="1271814" cy="4841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896600" y="615006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2976372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five building blocks of multimedia</a:t>
            </a:r>
            <a:endParaRPr lang="en-US" dirty="0"/>
          </a:p>
        </p:txBody>
      </p:sp>
      <p:sp>
        <p:nvSpPr>
          <p:cNvPr id="3" name="Content Placeholder 2"/>
          <p:cNvSpPr>
            <a:spLocks noGrp="1"/>
          </p:cNvSpPr>
          <p:nvPr>
            <p:ph idx="1"/>
          </p:nvPr>
        </p:nvSpPr>
        <p:spPr/>
        <p:txBody>
          <a:bodyPr/>
          <a:lstStyle/>
          <a:p>
            <a:r>
              <a:rPr lang="EN-US" sz="3200" dirty="0">
                <a:hlinkClick r:id="rId3" action="ppaction://hlinksldjump"/>
              </a:rPr>
              <a:t>Text</a:t>
            </a:r>
            <a:endParaRPr lang="en-US" sz="3200" dirty="0">
              <a:hlinkClick r:id=""/>
            </a:endParaRPr>
          </a:p>
          <a:p>
            <a:r>
              <a:rPr lang="EN-US" sz="3200" dirty="0">
                <a:hlinkClick r:id="rId4" action="ppaction://hlinksldjump"/>
              </a:rPr>
              <a:t>Image</a:t>
            </a:r>
            <a:endParaRPr lang="en-US" sz="3200" dirty="0">
              <a:hlinkClick r:id=""/>
            </a:endParaRPr>
          </a:p>
          <a:p>
            <a:r>
              <a:rPr lang="EN-US" sz="3200" dirty="0">
                <a:hlinkClick r:id="rId5" action="ppaction://hlinksldjump"/>
              </a:rPr>
              <a:t>Sound</a:t>
            </a:r>
            <a:r>
              <a:rPr lang="EN-US" sz="3200" dirty="0"/>
              <a:t> </a:t>
            </a:r>
            <a:endParaRPr lang="en-US" sz="3200" dirty="0"/>
          </a:p>
          <a:p>
            <a:r>
              <a:rPr lang="EN-US" sz="3200" dirty="0">
                <a:hlinkClick r:id="rId6" action="ppaction://hlinksldjump"/>
              </a:rPr>
              <a:t>Animation</a:t>
            </a:r>
            <a:endParaRPr lang="en-US" sz="3200" dirty="0">
              <a:hlinkClick r:id=""/>
            </a:endParaRPr>
          </a:p>
          <a:p>
            <a:r>
              <a:rPr lang="EN-US" sz="3200" dirty="0">
                <a:hlinkClick r:id="rId7" action="ppaction://hlinksldjump"/>
              </a:rPr>
              <a:t>Video</a:t>
            </a:r>
            <a:endParaRPr lang="en-US" sz="3200" dirty="0">
              <a:hlinkClick r:id=""/>
            </a:endParaRPr>
          </a:p>
        </p:txBody>
      </p:sp>
      <p:sp>
        <p:nvSpPr>
          <p:cNvPr id="4" name="Arrow: Left 3"/>
          <p:cNvSpPr/>
          <p:nvPr/>
        </p:nvSpPr>
        <p:spPr>
          <a:xfrm>
            <a:off x="600075" y="6124575"/>
            <a:ext cx="1190171"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8" action="ppaction://hlinksldjump"/>
              </a:rPr>
              <a:t>Previous</a:t>
            </a:r>
            <a:endParaRPr lang="en-US" dirty="0">
              <a:hlinkClick r:id=""/>
            </a:endParaRPr>
          </a:p>
        </p:txBody>
      </p:sp>
      <p:sp>
        <p:nvSpPr>
          <p:cNvPr id="5" name="Arrow: Right 4"/>
          <p:cNvSpPr/>
          <p:nvPr/>
        </p:nvSpPr>
        <p:spPr>
          <a:xfrm>
            <a:off x="10763250" y="613176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9" action="ppaction://hlinksldjump"/>
              </a:rPr>
              <a:t>Next</a:t>
            </a:r>
            <a:endParaRPr lang="en-US" dirty="0">
              <a:hlinkClick r:id=""/>
            </a:endParaRPr>
          </a:p>
        </p:txBody>
      </p:sp>
    </p:spTree>
    <p:extLst>
      <p:ext uri="{BB962C8B-B14F-4D97-AF65-F5344CB8AC3E}">
        <p14:creationId xmlns:p14="http://schemas.microsoft.com/office/powerpoint/2010/main" val="6515100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209925" y="1691317"/>
            <a:ext cx="2522310" cy="3649663"/>
          </a:xfrm>
          <a:noFill/>
          <a:ln>
            <a:noFill/>
          </a:ln>
        </p:spPr>
        <p:txBody>
          <a:bodyPr>
            <a:normAutofit/>
          </a:bodyPr>
          <a:lstStyle/>
          <a:p>
            <a:pPr marL="0" indent="0">
              <a:buNone/>
            </a:pPr>
            <a:r>
              <a:rPr lang="EN-US" sz="9600" b="1" dirty="0">
                <a:solidFill>
                  <a:srgbClr val="00B050"/>
                </a:solidFill>
              </a:rPr>
              <a:t>Hey</a:t>
            </a:r>
            <a:endParaRPr lang="en-US" sz="9600" b="1" dirty="0">
              <a:solidFill>
                <a:srgbClr val="00B050"/>
              </a:solidFill>
            </a:endParaRPr>
          </a:p>
        </p:txBody>
      </p:sp>
      <p:sp>
        <p:nvSpPr>
          <p:cNvPr id="8" name="TextBox 7"/>
          <p:cNvSpPr txBox="1"/>
          <p:nvPr/>
        </p:nvSpPr>
        <p:spPr>
          <a:xfrm>
            <a:off x="5423958" y="2731318"/>
            <a:ext cx="3200399" cy="1569660"/>
          </a:xfrm>
          <a:prstGeom prst="rect">
            <a:avLst/>
          </a:prstGeom>
        </p:spPr>
        <p:txBody>
          <a:bodyPr rtlCol="0">
            <a:spAutoFit/>
          </a:bodyPr>
          <a:lstStyle/>
          <a:p>
            <a:pPr algn="ctr"/>
            <a:r>
              <a:rPr lang="EN-US" sz="9600" b="1" dirty="0">
                <a:solidFill>
                  <a:srgbClr val="00B050"/>
                </a:solidFill>
              </a:rPr>
              <a:t>There</a:t>
            </a:r>
          </a:p>
        </p:txBody>
      </p:sp>
      <p:sp>
        <p:nvSpPr>
          <p:cNvPr id="9" name="Flowchart: Connector 8"/>
          <p:cNvSpPr/>
          <p:nvPr/>
        </p:nvSpPr>
        <p:spPr>
          <a:xfrm>
            <a:off x="359433" y="330679"/>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89471" y="73324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11" name="Flowchart: Extract 10"/>
          <p:cNvSpPr/>
          <p:nvPr/>
        </p:nvSpPr>
        <p:spPr>
          <a:xfrm>
            <a:off x="474452" y="474452"/>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Left 11"/>
          <p:cNvSpPr/>
          <p:nvPr/>
        </p:nvSpPr>
        <p:spPr>
          <a:xfrm>
            <a:off x="388938" y="6105525"/>
            <a:ext cx="1173842"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13" name="Arrow: Right 12"/>
          <p:cNvSpPr/>
          <p:nvPr/>
        </p:nvSpPr>
        <p:spPr>
          <a:xfrm>
            <a:off x="10401300" y="610552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214038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1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7" presetClass="emph" presetSubtype="0" fill="remove" grpId="1" nodeType="clickEffect">
                                  <p:stCondLst>
                                    <p:cond delay="0"/>
                                  </p:stCondLst>
                                  <p:childTnLst>
                                    <p:animClr clrSpc="rgb" dir="cw">
                                      <p:cBhvr override="childStyle">
                                        <p:cTn id="16" dur="500" autoRev="1" fill="remove"/>
                                        <p:tgtEl>
                                          <p:spTgt spid="7">
                                            <p:txEl>
                                              <p:pRg st="0" end="0"/>
                                            </p:txEl>
                                          </p:spTgt>
                                        </p:tgtEl>
                                        <p:attrNameLst>
                                          <p:attrName>style.color</p:attrName>
                                        </p:attrNameLst>
                                      </p:cBhvr>
                                      <p:to>
                                        <a:schemeClr val="bg1"/>
                                      </p:to>
                                    </p:animClr>
                                    <p:animClr clrSpc="rgb" dir="cw">
                                      <p:cBhvr>
                                        <p:cTn id="17" dur="500" autoRev="1" fill="remove"/>
                                        <p:tgtEl>
                                          <p:spTgt spid="7">
                                            <p:txEl>
                                              <p:pRg st="0" end="0"/>
                                            </p:txEl>
                                          </p:spTgt>
                                        </p:tgtEl>
                                        <p:attrNameLst>
                                          <p:attrName>fillcolor</p:attrName>
                                        </p:attrNameLst>
                                      </p:cBhvr>
                                      <p:to>
                                        <a:schemeClr val="bg1"/>
                                      </p:to>
                                    </p:animClr>
                                    <p:set>
                                      <p:cBhvr>
                                        <p:cTn id="18" dur="500" autoRev="1" fill="remove"/>
                                        <p:tgtEl>
                                          <p:spTgt spid="7">
                                            <p:txEl>
                                              <p:pRg st="0" end="0"/>
                                            </p:txEl>
                                          </p:spTgt>
                                        </p:tgtEl>
                                        <p:attrNameLst>
                                          <p:attrName>fill.type</p:attrName>
                                        </p:attrNameLst>
                                      </p:cBhvr>
                                      <p:to>
                                        <p:strVal val="solid"/>
                                      </p:to>
                                    </p:set>
                                    <p:set>
                                      <p:cBhvr>
                                        <p:cTn id="19" dur="500" autoRev="1" fill="remove"/>
                                        <p:tgtEl>
                                          <p:spTgt spid="7">
                                            <p:txEl>
                                              <p:pRg st="0" end="0"/>
                                            </p:txEl>
                                          </p:spTgt>
                                        </p:tgtEl>
                                        <p:attrNameLst>
                                          <p:attrName>fill.on</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27" presetClass="emph" presetSubtype="0" fill="remove" grpId="0" nodeType="clickEffect">
                                  <p:stCondLst>
                                    <p:cond delay="0"/>
                                  </p:stCondLst>
                                  <p:childTnLst>
                                    <p:animClr clrSpc="rgb" dir="cw">
                                      <p:cBhvr override="childStyle">
                                        <p:cTn id="23" dur="500" autoRev="1" fill="remove"/>
                                        <p:tgtEl>
                                          <p:spTgt spid="8">
                                            <p:txEl>
                                              <p:pRg st="0" end="0"/>
                                            </p:txEl>
                                          </p:spTgt>
                                        </p:tgtEl>
                                        <p:attrNameLst>
                                          <p:attrName>style.color</p:attrName>
                                        </p:attrNameLst>
                                      </p:cBhvr>
                                      <p:to>
                                        <a:schemeClr val="bg1"/>
                                      </p:to>
                                    </p:animClr>
                                    <p:animClr clrSpc="rgb" dir="cw">
                                      <p:cBhvr>
                                        <p:cTn id="24" dur="500" autoRev="1" fill="remove"/>
                                        <p:tgtEl>
                                          <p:spTgt spid="8">
                                            <p:txEl>
                                              <p:pRg st="0" end="0"/>
                                            </p:txEl>
                                          </p:spTgt>
                                        </p:tgtEl>
                                        <p:attrNameLst>
                                          <p:attrName>fillcolor</p:attrName>
                                        </p:attrNameLst>
                                      </p:cBhvr>
                                      <p:to>
                                        <a:schemeClr val="bg1"/>
                                      </p:to>
                                    </p:animClr>
                                    <p:set>
                                      <p:cBhvr>
                                        <p:cTn id="25" dur="500" autoRev="1" fill="remove"/>
                                        <p:tgtEl>
                                          <p:spTgt spid="8">
                                            <p:txEl>
                                              <p:pRg st="0" end="0"/>
                                            </p:txEl>
                                          </p:spTgt>
                                        </p:tgtEl>
                                        <p:attrNameLst>
                                          <p:attrName>fill.type</p:attrName>
                                        </p:attrNameLst>
                                      </p:cBhvr>
                                      <p:to>
                                        <p:strVal val="solid"/>
                                      </p:to>
                                    </p:set>
                                    <p:set>
                                      <p:cBhvr>
                                        <p:cTn id="26" dur="500" autoRev="1" fill="remove"/>
                                        <p:tgtEl>
                                          <p:spTgt spid="8">
                                            <p:txEl>
                                              <p:pRg st="0" end="0"/>
                                            </p:txEl>
                                          </p:spTgt>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3" fill="hold" nodeType="clickEffect">
                                  <p:stCondLst>
                                    <p:cond delay="0"/>
                                  </p:stCondLst>
                                  <p:childTnLst>
                                    <p:anim calcmode="lin" valueType="num">
                                      <p:cBhvr additive="base">
                                        <p:cTn id="30" dur="500"/>
                                        <p:tgtEl>
                                          <p:spTgt spid="7">
                                            <p:txEl>
                                              <p:pRg st="0" end="0"/>
                                            </p:txEl>
                                          </p:spTgt>
                                        </p:tgtEl>
                                        <p:attrNameLst>
                                          <p:attrName>ppt_x</p:attrName>
                                        </p:attrNameLst>
                                      </p:cBhvr>
                                      <p:tavLst>
                                        <p:tav tm="0">
                                          <p:val>
                                            <p:strVal val="ppt_x"/>
                                          </p:val>
                                        </p:tav>
                                        <p:tav tm="100000">
                                          <p:val>
                                            <p:strVal val="1+ppt_w/2"/>
                                          </p:val>
                                        </p:tav>
                                      </p:tavLst>
                                    </p:anim>
                                    <p:anim calcmode="lin" valueType="num">
                                      <p:cBhvr additive="base">
                                        <p:cTn id="31" dur="500"/>
                                        <p:tgtEl>
                                          <p:spTgt spid="7">
                                            <p:txEl>
                                              <p:pRg st="0" end="0"/>
                                            </p:txEl>
                                          </p:spTgt>
                                        </p:tgtEl>
                                        <p:attrNameLst>
                                          <p:attrName>ppt_y</p:attrName>
                                        </p:attrNameLst>
                                      </p:cBhvr>
                                      <p:tavLst>
                                        <p:tav tm="0">
                                          <p:val>
                                            <p:strVal val="ppt_y"/>
                                          </p:val>
                                        </p:tav>
                                        <p:tav tm="100000">
                                          <p:val>
                                            <p:strVal val="0-ppt_h/2"/>
                                          </p:val>
                                        </p:tav>
                                      </p:tavLst>
                                    </p:anim>
                                    <p:set>
                                      <p:cBhvr>
                                        <p:cTn id="32" dur="1" fill="hold">
                                          <p:stCondLst>
                                            <p:cond delay="499"/>
                                          </p:stCondLst>
                                        </p:cTn>
                                        <p:tgtEl>
                                          <p:spTgt spid="7">
                                            <p:txEl>
                                              <p:pRg st="0" end="0"/>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3" fill="hold" nodeType="clickEffect">
                                  <p:stCondLst>
                                    <p:cond delay="0"/>
                                  </p:stCondLst>
                                  <p:childTnLst>
                                    <p:anim calcmode="lin" valueType="num">
                                      <p:cBhvr additive="base">
                                        <p:cTn id="36" dur="500"/>
                                        <p:tgtEl>
                                          <p:spTgt spid="8">
                                            <p:txEl>
                                              <p:pRg st="0" end="0"/>
                                            </p:txEl>
                                          </p:spTgt>
                                        </p:tgtEl>
                                        <p:attrNameLst>
                                          <p:attrName>ppt_x</p:attrName>
                                        </p:attrNameLst>
                                      </p:cBhvr>
                                      <p:tavLst>
                                        <p:tav tm="0">
                                          <p:val>
                                            <p:strVal val="ppt_x"/>
                                          </p:val>
                                        </p:tav>
                                        <p:tav tm="100000">
                                          <p:val>
                                            <p:strVal val="1+ppt_w/2"/>
                                          </p:val>
                                        </p:tav>
                                      </p:tavLst>
                                    </p:anim>
                                    <p:anim calcmode="lin" valueType="num">
                                      <p:cBhvr additive="base">
                                        <p:cTn id="37" dur="500"/>
                                        <p:tgtEl>
                                          <p:spTgt spid="8">
                                            <p:txEl>
                                              <p:pRg st="0" end="0"/>
                                            </p:txEl>
                                          </p:spTgt>
                                        </p:tgtEl>
                                        <p:attrNameLst>
                                          <p:attrName>ppt_y</p:attrName>
                                        </p:attrNameLst>
                                      </p:cBhvr>
                                      <p:tavLst>
                                        <p:tav tm="0">
                                          <p:val>
                                            <p:strVal val="ppt_y"/>
                                          </p:val>
                                        </p:tav>
                                        <p:tav tm="100000">
                                          <p:val>
                                            <p:strVal val="0-ppt_h/2"/>
                                          </p:val>
                                        </p:tav>
                                      </p:tavLst>
                                    </p:anim>
                                    <p:set>
                                      <p:cBhvr>
                                        <p:cTn id="38"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7" grpId="1" build="p"/>
      <p:bldP spid="8"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Video</a:t>
            </a:r>
            <a:endParaRPr lang="en-US" dirty="0"/>
          </a:p>
        </p:txBody>
      </p:sp>
      <p:sp>
        <p:nvSpPr>
          <p:cNvPr id="3" name="Content Placeholder 2"/>
          <p:cNvSpPr>
            <a:spLocks noGrp="1"/>
          </p:cNvSpPr>
          <p:nvPr>
            <p:ph idx="1"/>
          </p:nvPr>
        </p:nvSpPr>
        <p:spPr>
          <a:xfrm>
            <a:off x="882772" y="1738011"/>
            <a:ext cx="10131425" cy="3649133"/>
          </a:xfrm>
        </p:spPr>
        <p:txBody>
          <a:bodyPr>
            <a:normAutofit/>
          </a:bodyPr>
          <a:lstStyle/>
          <a:p>
            <a:r>
              <a:rPr lang="EN-US" sz="2400" dirty="0"/>
              <a:t>Video is a series of images played back that, like animation, takes advantage of persistence of vision to create motion.</a:t>
            </a:r>
            <a:endParaRPr lang="en-US" sz="2400" dirty="0"/>
          </a:p>
          <a:p>
            <a:r>
              <a:rPr lang="EN-US" sz="2400" dirty="0"/>
              <a:t>Computer programs such as </a:t>
            </a:r>
            <a:r>
              <a:rPr lang="EN-US" sz="2400" dirty="0" err="1"/>
              <a:t>IMovie</a:t>
            </a:r>
            <a:r>
              <a:rPr lang="EN-US" sz="2400" dirty="0"/>
              <a:t> or Windows Movie Maker are good help for creating videos. Using any mobile device that has a recording feature will allow you to make your own videos. </a:t>
            </a:r>
            <a:endParaRPr lang="en-US" sz="2400" dirty="0"/>
          </a:p>
        </p:txBody>
      </p:sp>
      <p:sp>
        <p:nvSpPr>
          <p:cNvPr id="4" name="Flowchart: Connector 3"/>
          <p:cNvSpPr/>
          <p:nvPr/>
        </p:nvSpPr>
        <p:spPr>
          <a:xfrm>
            <a:off x="488830" y="460075"/>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18867" y="862641"/>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603849" y="603849"/>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p:cNvSpPr/>
          <p:nvPr/>
        </p:nvSpPr>
        <p:spPr>
          <a:xfrm>
            <a:off x="10887075" y="595312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Next</a:t>
            </a:r>
            <a:endParaRPr lang="en-US" dirty="0"/>
          </a:p>
        </p:txBody>
      </p:sp>
      <p:sp>
        <p:nvSpPr>
          <p:cNvPr id="8" name="Arrow: Left 7"/>
          <p:cNvSpPr/>
          <p:nvPr/>
        </p:nvSpPr>
        <p:spPr>
          <a:xfrm>
            <a:off x="517525" y="5953125"/>
            <a:ext cx="1141185"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Previous</a:t>
            </a:r>
            <a:endParaRPr lang="en-US" dirty="0"/>
          </a:p>
        </p:txBody>
      </p:sp>
    </p:spTree>
    <p:extLst>
      <p:ext uri="{BB962C8B-B14F-4D97-AF65-F5344CB8AC3E}">
        <p14:creationId xmlns:p14="http://schemas.microsoft.com/office/powerpoint/2010/main" val="21010597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yPy2Qi2iboA"/>
          <p:cNvPicPr>
            <a:picLocks noGrp="1" noRot="1" noChangeAspect="1"/>
          </p:cNvPicPr>
          <p:nvPr>
            <p:ph idx="1"/>
            <a:videoFile r:link="rId1"/>
          </p:nvPr>
        </p:nvPicPr>
        <p:blipFill>
          <a:blip r:embed="rId4"/>
          <a:stretch>
            <a:fillRect/>
          </a:stretch>
        </p:blipFill>
        <p:spPr>
          <a:xfrm>
            <a:off x="1567089" y="1435099"/>
            <a:ext cx="8852545" cy="4420658"/>
          </a:xfrm>
          <a:prstGeom prst="rect">
            <a:avLst/>
          </a:prstGeom>
        </p:spPr>
      </p:pic>
      <p:sp>
        <p:nvSpPr>
          <p:cNvPr id="4" name="Flowchart: Connector 3"/>
          <p:cNvSpPr/>
          <p:nvPr/>
        </p:nvSpPr>
        <p:spPr>
          <a:xfrm>
            <a:off x="342900" y="276225"/>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71500" y="67627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Home</a:t>
            </a:r>
            <a:endParaRPr lang="en-US" dirty="0">
              <a:hlinkClick r:id=""/>
            </a:endParaRPr>
          </a:p>
        </p:txBody>
      </p:sp>
      <p:sp>
        <p:nvSpPr>
          <p:cNvPr id="6" name="Flowchart: Extract 5"/>
          <p:cNvSpPr/>
          <p:nvPr/>
        </p:nvSpPr>
        <p:spPr>
          <a:xfrm>
            <a:off x="457200" y="419100"/>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p:cNvSpPr/>
          <p:nvPr/>
        </p:nvSpPr>
        <p:spPr>
          <a:xfrm>
            <a:off x="10821839" y="618172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
              </a:rPr>
              <a:t>Next</a:t>
            </a:r>
            <a:endParaRPr lang="en-US" dirty="0">
              <a:hlinkClick r:id=""/>
            </a:endParaRPr>
          </a:p>
        </p:txBody>
      </p:sp>
      <p:sp>
        <p:nvSpPr>
          <p:cNvPr id="8" name="Arrow: Left 7"/>
          <p:cNvSpPr/>
          <p:nvPr/>
        </p:nvSpPr>
        <p:spPr>
          <a:xfrm>
            <a:off x="369888" y="6181725"/>
            <a:ext cx="1159101"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
              </a:rPr>
              <a:t>Previous</a:t>
            </a:r>
            <a:endParaRPr lang="en-US" dirty="0">
              <a:hlinkClick r:id=""/>
            </a:endParaRPr>
          </a:p>
        </p:txBody>
      </p:sp>
    </p:spTree>
    <p:extLst>
      <p:ext uri="{BB962C8B-B14F-4D97-AF65-F5344CB8AC3E}">
        <p14:creationId xmlns:p14="http://schemas.microsoft.com/office/powerpoint/2010/main" val="23904579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42156"/>
            <a:ext cx="10131425" cy="1456267"/>
          </a:xfrm>
        </p:spPr>
        <p:txBody>
          <a:bodyPr/>
          <a:lstStyle/>
          <a:p>
            <a:pPr algn="ctr"/>
            <a:r>
              <a:rPr lang="EN-US" dirty="0"/>
              <a:t>Work cited</a:t>
            </a:r>
            <a:endParaRPr lang="en-US" dirty="0"/>
          </a:p>
        </p:txBody>
      </p:sp>
      <p:sp>
        <p:nvSpPr>
          <p:cNvPr id="3" name="Content Placeholder 2"/>
          <p:cNvSpPr>
            <a:spLocks noGrp="1"/>
          </p:cNvSpPr>
          <p:nvPr>
            <p:ph idx="1"/>
          </p:nvPr>
        </p:nvSpPr>
        <p:spPr>
          <a:xfrm>
            <a:off x="130175" y="1504950"/>
            <a:ext cx="11960225" cy="4907642"/>
          </a:xfrm>
        </p:spPr>
        <p:txBody>
          <a:bodyPr>
            <a:normAutofit/>
          </a:bodyPr>
          <a:lstStyle/>
          <a:p>
            <a:r>
              <a:rPr lang="EN-US" sz="2000" dirty="0" smtClean="0"/>
              <a:t>Text </a:t>
            </a:r>
            <a:r>
              <a:rPr lang="EN-US" sz="2000" dirty="0"/>
              <a:t>image (slide 4): </a:t>
            </a:r>
            <a:r>
              <a:rPr lang="EN-US" sz="2000" dirty="0">
                <a:hlinkClick r:id="rId3"/>
              </a:rPr>
              <a:t>http://freedesignfile.com/21987-sport-elements-text-mix-vector</a:t>
            </a:r>
            <a:r>
              <a:rPr lang="EN-US" sz="2000" dirty="0" smtClean="0">
                <a:hlinkClick r:id="rId3"/>
              </a:rPr>
              <a:t>/</a:t>
            </a:r>
            <a:endParaRPr lang="en-US" sz="2000" dirty="0">
              <a:hlinkClick r:id="rId3"/>
            </a:endParaRPr>
          </a:p>
          <a:p>
            <a:r>
              <a:rPr lang="en-US" sz="2000" dirty="0" smtClean="0"/>
              <a:t>ASCII image (</a:t>
            </a:r>
            <a:r>
              <a:rPr lang="en-US" sz="2000" dirty="0"/>
              <a:t>slide 7): </a:t>
            </a:r>
            <a:r>
              <a:rPr lang="en-US" sz="2000" dirty="0">
                <a:hlinkClick r:id="rId4"/>
              </a:rPr>
              <a:t>http://</a:t>
            </a:r>
            <a:r>
              <a:rPr lang="en-US" sz="2000" dirty="0" smtClean="0">
                <a:hlinkClick r:id="rId4"/>
              </a:rPr>
              <a:t>www.nldelphi.com/showthread.php?35747-Unicode-een-inleiding</a:t>
            </a:r>
            <a:endParaRPr lang="EN-US" sz="2000" dirty="0" smtClean="0"/>
          </a:p>
          <a:p>
            <a:r>
              <a:rPr lang="EN-US" sz="2000" dirty="0" smtClean="0"/>
              <a:t>"</a:t>
            </a:r>
            <a:r>
              <a:rPr lang="EN-US" sz="2000" dirty="0"/>
              <a:t>M" image (slide 10): </a:t>
            </a:r>
            <a:r>
              <a:rPr lang="EN-US" sz="2000" dirty="0">
                <a:hlinkClick r:id="rId5"/>
              </a:rPr>
              <a:t>https://www.quora.com/Do-you-prefer-sans-serif-or-serif-fonts-when-reading-lengthy-articles-on-the-internet</a:t>
            </a:r>
            <a:endParaRPr lang="en-US" sz="2000" dirty="0">
              <a:hlinkClick r:id="rId5"/>
            </a:endParaRPr>
          </a:p>
          <a:p>
            <a:r>
              <a:rPr lang="EN-US" sz="2000" dirty="0"/>
              <a:t>"M" image (slide 11): </a:t>
            </a:r>
            <a:r>
              <a:rPr lang="EN-US" sz="2000" dirty="0">
                <a:hlinkClick r:id="rId5"/>
              </a:rPr>
              <a:t>https://www.quora.com/Do-you-prefer-sans-serif-or-serif-fonts-when-reading-lengthy-articles-on-the-internet</a:t>
            </a:r>
          </a:p>
          <a:p>
            <a:r>
              <a:rPr lang="EN-US" sz="2000" dirty="0"/>
              <a:t>Decorative image (slide 12): </a:t>
            </a:r>
            <a:r>
              <a:rPr lang="EN-US" sz="2000" dirty="0">
                <a:hlinkClick r:id="rId6"/>
              </a:rPr>
              <a:t>http://www.letterheadfonts.com/fonts/antiqueshop.php</a:t>
            </a:r>
            <a:endParaRPr lang="en-US" sz="2000" dirty="0">
              <a:hlinkClick r:id="rId6"/>
            </a:endParaRPr>
          </a:p>
          <a:p>
            <a:r>
              <a:rPr lang="EN-US" sz="2000" dirty="0"/>
              <a:t>Plant Images (slide 14): Lecture #3 </a:t>
            </a:r>
            <a:r>
              <a:rPr lang="EN-US" sz="2000" dirty="0" err="1"/>
              <a:t>Powerpoint</a:t>
            </a:r>
            <a:r>
              <a:rPr lang="EN-US" sz="2000" dirty="0"/>
              <a:t> 9/26/16</a:t>
            </a:r>
            <a:endParaRPr lang="en-US" sz="2000" dirty="0"/>
          </a:p>
          <a:p>
            <a:r>
              <a:rPr lang="EN-US" sz="2000" dirty="0" smtClean="0"/>
              <a:t>Sound (slide </a:t>
            </a:r>
            <a:r>
              <a:rPr lang="EN-US" sz="2000" dirty="0"/>
              <a:t>17</a:t>
            </a:r>
            <a:r>
              <a:rPr lang="EN-US" sz="2000" dirty="0" smtClean="0"/>
              <a:t>): </a:t>
            </a:r>
            <a:r>
              <a:rPr lang="en-US" sz="2000" dirty="0">
                <a:hlinkClick r:id="rId7"/>
              </a:rPr>
              <a:t>http://</a:t>
            </a:r>
            <a:r>
              <a:rPr lang="en-US" sz="2000" dirty="0" smtClean="0">
                <a:hlinkClick r:id="rId7"/>
              </a:rPr>
              <a:t>soundbible.com/1881-Sports-Crowd.html</a:t>
            </a:r>
            <a:endParaRPr lang="EN-US" sz="2000" dirty="0" smtClean="0"/>
          </a:p>
          <a:p>
            <a:r>
              <a:rPr lang="EN-US" sz="2000" dirty="0" smtClean="0"/>
              <a:t>Video </a:t>
            </a:r>
            <a:r>
              <a:rPr lang="EN-US" sz="2000" dirty="0"/>
              <a:t>(slide 22</a:t>
            </a:r>
            <a:r>
              <a:rPr lang="EN-US" sz="2000" dirty="0" smtClean="0"/>
              <a:t>): this video is of my own creation, from lab 6 assignment</a:t>
            </a:r>
            <a:endParaRPr lang="EN-US" sz="2000" dirty="0"/>
          </a:p>
          <a:p>
            <a:r>
              <a:rPr lang="EN-US" sz="2000" dirty="0"/>
              <a:t>Vaughn, Tay. </a:t>
            </a:r>
            <a:r>
              <a:rPr lang="EN-US" sz="2000" i="1" dirty="0">
                <a:latin typeface="Arial"/>
              </a:rPr>
              <a:t>Multimedia: Making It Work, Ninth Edition</a:t>
            </a:r>
            <a:r>
              <a:rPr lang="EN-US" sz="2000" dirty="0"/>
              <a:t>. USA: Cenveo Publishing Services, 2014. Print</a:t>
            </a:r>
          </a:p>
          <a:p>
            <a:endParaRPr lang="en-US" dirty="0"/>
          </a:p>
        </p:txBody>
      </p:sp>
      <p:sp>
        <p:nvSpPr>
          <p:cNvPr id="4" name="Flowchart: Connector 3"/>
          <p:cNvSpPr/>
          <p:nvPr/>
        </p:nvSpPr>
        <p:spPr>
          <a:xfrm>
            <a:off x="247650" y="238125"/>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76250" y="63817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8" action="ppaction://hlinksldjump"/>
              </a:rPr>
              <a:t>Home</a:t>
            </a:r>
            <a:endParaRPr lang="en-US" dirty="0">
              <a:hlinkClick r:id=""/>
            </a:endParaRPr>
          </a:p>
        </p:txBody>
      </p:sp>
      <p:sp>
        <p:nvSpPr>
          <p:cNvPr id="6" name="Flowchart: Extract 5"/>
          <p:cNvSpPr/>
          <p:nvPr/>
        </p:nvSpPr>
        <p:spPr>
          <a:xfrm>
            <a:off x="361950" y="400050"/>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368300" y="6124575"/>
            <a:ext cx="1157514"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9" action="ppaction://hlinksldjump"/>
              </a:rPr>
              <a:t>Previous</a:t>
            </a:r>
            <a:endParaRPr lang="en-US" dirty="0"/>
          </a:p>
        </p:txBody>
      </p:sp>
    </p:spTree>
    <p:extLst>
      <p:ext uri="{BB962C8B-B14F-4D97-AF65-F5344CB8AC3E}">
        <p14:creationId xmlns:p14="http://schemas.microsoft.com/office/powerpoint/2010/main" val="3872772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Multimedia?</a:t>
            </a:r>
            <a:endParaRPr lang="en-US" dirty="0"/>
          </a:p>
        </p:txBody>
      </p:sp>
      <p:sp>
        <p:nvSpPr>
          <p:cNvPr id="3" name="Content Placeholder 2"/>
          <p:cNvSpPr>
            <a:spLocks noGrp="1"/>
          </p:cNvSpPr>
          <p:nvPr>
            <p:ph idx="1"/>
          </p:nvPr>
        </p:nvSpPr>
        <p:spPr/>
        <p:txBody>
          <a:bodyPr>
            <a:normAutofit/>
          </a:bodyPr>
          <a:lstStyle/>
          <a:p>
            <a:r>
              <a:rPr lang="EN-US" sz="2400" dirty="0"/>
              <a:t>Multimedia is any combination of text, art, sound, animation, and video put together in a creative way, in which a person that is viewing or using will feel increased enjoyment due to the hands-on experience.</a:t>
            </a:r>
            <a:endParaRPr lang="en-US" sz="2400" dirty="0"/>
          </a:p>
          <a:p>
            <a:r>
              <a:rPr lang="EN-US" sz="2400" dirty="0"/>
              <a:t>The main goal of interactive multimedia is to get across an overall message to a viewer or audience. The building blocks put together can do great things emotionally for a project and viewer.</a:t>
            </a:r>
            <a:endParaRPr lang="en-US" sz="2400" dirty="0"/>
          </a:p>
        </p:txBody>
      </p:sp>
      <p:sp>
        <p:nvSpPr>
          <p:cNvPr id="4" name="Arrow: Left 3"/>
          <p:cNvSpPr/>
          <p:nvPr/>
        </p:nvSpPr>
        <p:spPr>
          <a:xfrm>
            <a:off x="419100" y="6134100"/>
            <a:ext cx="1190171"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Previous</a:t>
            </a:r>
            <a:endParaRPr lang="en-US" dirty="0">
              <a:hlinkClick r:id=""/>
            </a:endParaRPr>
          </a:p>
        </p:txBody>
      </p:sp>
      <p:sp>
        <p:nvSpPr>
          <p:cNvPr id="5" name="Arrow: Right 4"/>
          <p:cNvSpPr/>
          <p:nvPr/>
        </p:nvSpPr>
        <p:spPr>
          <a:xfrm>
            <a:off x="10877550" y="613410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Next</a:t>
            </a:r>
            <a:endParaRPr lang="en-US" dirty="0">
              <a:hlinkClick r:id=""/>
            </a:endParaRPr>
          </a:p>
        </p:txBody>
      </p:sp>
      <p:sp>
        <p:nvSpPr>
          <p:cNvPr id="8" name="Flowchart: Connector 7"/>
          <p:cNvSpPr/>
          <p:nvPr/>
        </p:nvSpPr>
        <p:spPr>
          <a:xfrm>
            <a:off x="21999" y="247650"/>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3839" y="68262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10" name="Flowchart: Extract 9"/>
          <p:cNvSpPr/>
          <p:nvPr/>
        </p:nvSpPr>
        <p:spPr>
          <a:xfrm>
            <a:off x="123197" y="438210"/>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3693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1283"/>
            <a:ext cx="10131425" cy="1456267"/>
          </a:xfrm>
        </p:spPr>
        <p:txBody>
          <a:bodyPr/>
          <a:lstStyle/>
          <a:p>
            <a:pPr algn="ctr"/>
            <a:r>
              <a:rPr lang="EN-US" dirty="0"/>
              <a:t>Text</a:t>
            </a:r>
            <a:endParaRPr lang="en-US" dirty="0"/>
          </a:p>
        </p:txBody>
      </p:sp>
      <p:sp>
        <p:nvSpPr>
          <p:cNvPr id="3" name="Content Placeholder 2"/>
          <p:cNvSpPr>
            <a:spLocks noGrp="1"/>
          </p:cNvSpPr>
          <p:nvPr>
            <p:ph idx="1"/>
          </p:nvPr>
        </p:nvSpPr>
        <p:spPr>
          <a:xfrm>
            <a:off x="685801" y="1056915"/>
            <a:ext cx="10131425" cy="3649133"/>
          </a:xfrm>
        </p:spPr>
        <p:txBody>
          <a:bodyPr>
            <a:normAutofit/>
          </a:bodyPr>
          <a:lstStyle/>
          <a:p>
            <a:r>
              <a:rPr lang="EN-US" sz="2400" dirty="0"/>
              <a:t>Text is letters and symbols used for communication.</a:t>
            </a:r>
            <a:endParaRPr lang="en-US" sz="2400" dirty="0"/>
          </a:p>
          <a:p>
            <a:r>
              <a:rPr lang="EN-US" sz="2400" dirty="0"/>
              <a:t>Text is used in multiple way that are all around us, such as television, books, posters, computers, and especially phones. People may also refer these as words on a medium. Text is important in the world of multimedia. Text helps find information and makes it easy to use navigation. </a:t>
            </a:r>
            <a:endParaRPr lang="en-US" sz="2400" dirty="0"/>
          </a:p>
          <a:p>
            <a:endParaRPr lang="en-US" sz="2400" dirty="0"/>
          </a:p>
        </p:txBody>
      </p:sp>
      <p:sp>
        <p:nvSpPr>
          <p:cNvPr id="8" name="Flowchart: Connector 7"/>
          <p:cNvSpPr/>
          <p:nvPr/>
        </p:nvSpPr>
        <p:spPr>
          <a:xfrm>
            <a:off x="244415" y="205057"/>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67264" y="596840"/>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10" name="Flowchart: Extract 9"/>
          <p:cNvSpPr/>
          <p:nvPr/>
        </p:nvSpPr>
        <p:spPr>
          <a:xfrm>
            <a:off x="366713" y="352425"/>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p:cNvSpPr/>
          <p:nvPr/>
        </p:nvSpPr>
        <p:spPr>
          <a:xfrm>
            <a:off x="10753725" y="608647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Next</a:t>
            </a:r>
            <a:endParaRPr lang="en-US" dirty="0">
              <a:hlinkClick r:id=""/>
            </a:endParaRPr>
          </a:p>
        </p:txBody>
      </p:sp>
      <p:sp>
        <p:nvSpPr>
          <p:cNvPr id="12" name="Arrow: Left 11"/>
          <p:cNvSpPr/>
          <p:nvPr/>
        </p:nvSpPr>
        <p:spPr>
          <a:xfrm>
            <a:off x="366713" y="6086475"/>
            <a:ext cx="1173842"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Previous</a:t>
            </a:r>
            <a:endParaRPr lang="en-US" dirty="0">
              <a:hlinkClick r:id=""/>
            </a:endParaRPr>
          </a:p>
        </p:txBody>
      </p:sp>
      <p:pic>
        <p:nvPicPr>
          <p:cNvPr id="14" name="Picture 13" descr="Sport-elements-text-mix-vector.jpg"/>
          <p:cNvPicPr>
            <a:picLocks noChangeAspect="1"/>
          </p:cNvPicPr>
          <p:nvPr/>
        </p:nvPicPr>
        <p:blipFill>
          <a:blip r:embed="rId6"/>
          <a:stretch>
            <a:fillRect/>
          </a:stretch>
        </p:blipFill>
        <p:spPr>
          <a:xfrm>
            <a:off x="4362450" y="3867150"/>
            <a:ext cx="3052763" cy="2779712"/>
          </a:xfrm>
          <a:prstGeom prst="rect">
            <a:avLst/>
          </a:prstGeom>
        </p:spPr>
      </p:pic>
    </p:spTree>
    <p:extLst>
      <p:ext uri="{BB962C8B-B14F-4D97-AF65-F5344CB8AC3E}">
        <p14:creationId xmlns:p14="http://schemas.microsoft.com/office/powerpoint/2010/main" val="1497165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80975"/>
            <a:ext cx="10131425" cy="1456267"/>
          </a:xfrm>
        </p:spPr>
        <p:txBody>
          <a:bodyPr/>
          <a:lstStyle/>
          <a:p>
            <a:pPr algn="ctr"/>
            <a:r>
              <a:rPr lang="EN-US" dirty="0"/>
              <a:t>Text (</a:t>
            </a:r>
            <a:r>
              <a:rPr lang="EN-US" dirty="0" smtClean="0"/>
              <a:t>continued </a:t>
            </a:r>
            <a:r>
              <a:rPr lang="EN-US" dirty="0" err="1" smtClean="0"/>
              <a:t>pT</a:t>
            </a:r>
            <a:r>
              <a:rPr lang="EN-US" dirty="0" smtClean="0"/>
              <a:t> 1)</a:t>
            </a:r>
            <a:endParaRPr lang="en-US" dirty="0"/>
          </a:p>
        </p:txBody>
      </p:sp>
      <p:sp>
        <p:nvSpPr>
          <p:cNvPr id="3" name="Content Placeholder 2"/>
          <p:cNvSpPr>
            <a:spLocks noGrp="1"/>
          </p:cNvSpPr>
          <p:nvPr>
            <p:ph idx="1"/>
          </p:nvPr>
        </p:nvSpPr>
        <p:spPr>
          <a:xfrm>
            <a:off x="685801" y="1962150"/>
            <a:ext cx="10131425" cy="3649133"/>
          </a:xfrm>
        </p:spPr>
        <p:txBody>
          <a:bodyPr>
            <a:normAutofit/>
          </a:bodyPr>
          <a:lstStyle/>
          <a:p>
            <a:r>
              <a:rPr lang="EN-US" sz="2400" dirty="0"/>
              <a:t>When using text for navigation, you will have to consider your audience. You will have to choose words that clearly indicate where links lead and the same terms apply to the headings of where your links lead to. </a:t>
            </a:r>
            <a:endParaRPr lang="en-US" sz="2400" dirty="0"/>
          </a:p>
          <a:p>
            <a:r>
              <a:rPr lang="EN-US" sz="2400" dirty="0"/>
              <a:t>For example, the icons that I have on this page. The arrow icon on the left is to go to the previous slide and the arrow icon on the right is to go to the next slide. As well as, the house icon above is to go to the home/main slide.</a:t>
            </a:r>
            <a:endParaRPr lang="en-US" sz="2400" dirty="0"/>
          </a:p>
          <a:p>
            <a:endParaRPr lang="en-US" sz="2400"/>
          </a:p>
          <a:p>
            <a:endParaRPr lang="en-US" sz="2400"/>
          </a:p>
        </p:txBody>
      </p:sp>
      <p:sp>
        <p:nvSpPr>
          <p:cNvPr id="4" name="Flowchart: Connector 3"/>
          <p:cNvSpPr/>
          <p:nvPr/>
        </p:nvSpPr>
        <p:spPr>
          <a:xfrm>
            <a:off x="373811" y="330679"/>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3849" y="73324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503207" y="474452"/>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503207" y="5943600"/>
            <a:ext cx="1141185"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629900" y="595078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630276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525" y="609600"/>
            <a:ext cx="10131425" cy="1456267"/>
          </a:xfrm>
        </p:spPr>
        <p:txBody>
          <a:bodyPr/>
          <a:lstStyle/>
          <a:p>
            <a:pPr algn="ctr"/>
            <a:r>
              <a:rPr lang="EN-US" dirty="0"/>
              <a:t>ASCii vs. Unicode </a:t>
            </a:r>
            <a:endParaRPr lang="en-US" dirty="0"/>
          </a:p>
        </p:txBody>
      </p:sp>
      <p:sp>
        <p:nvSpPr>
          <p:cNvPr id="3" name="Content Placeholder 2"/>
          <p:cNvSpPr>
            <a:spLocks noGrp="1"/>
          </p:cNvSpPr>
          <p:nvPr>
            <p:ph idx="1"/>
          </p:nvPr>
        </p:nvSpPr>
        <p:spPr>
          <a:xfrm>
            <a:off x="771525" y="2009775"/>
            <a:ext cx="10131425" cy="3323091"/>
          </a:xfrm>
        </p:spPr>
        <p:txBody>
          <a:bodyPr>
            <a:normAutofit/>
          </a:bodyPr>
          <a:lstStyle/>
          <a:p>
            <a:pPr algn="just"/>
            <a:r>
              <a:rPr lang="EN-US" sz="2400" dirty="0"/>
              <a:t>To computers, text is a series of numeric codes. There are two major encoding schemes, which are ASCII and Unicode. ASCII was created before Unicode and is only used for displaying characters in English and some Western  languages. Unicode is now the new dominant form and allows typefaces to encode characters from every language on Earth.</a:t>
            </a:r>
            <a:endParaRPr lang="en-US" sz="2400" dirty="0"/>
          </a:p>
        </p:txBody>
      </p:sp>
      <p:sp>
        <p:nvSpPr>
          <p:cNvPr id="4" name="Flowchart: Connector 3"/>
          <p:cNvSpPr/>
          <p:nvPr/>
        </p:nvSpPr>
        <p:spPr>
          <a:xfrm>
            <a:off x="301924" y="342900"/>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24773" y="738996"/>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431320" y="494581"/>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525463" y="5972175"/>
            <a:ext cx="1108528"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467975" y="597217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255752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129" y="168752"/>
            <a:ext cx="10131425" cy="1456267"/>
          </a:xfrm>
        </p:spPr>
        <p:txBody>
          <a:bodyPr/>
          <a:lstStyle/>
          <a:p>
            <a:pPr algn="ctr"/>
            <a:r>
              <a:rPr lang="EN-US" dirty="0"/>
              <a:t>ASCII</a:t>
            </a:r>
            <a:endParaRPr lang="en-US" dirty="0"/>
          </a:p>
        </p:txBody>
      </p:sp>
      <p:sp>
        <p:nvSpPr>
          <p:cNvPr id="3" name="Content Placeholder 2"/>
          <p:cNvSpPr>
            <a:spLocks noGrp="1"/>
          </p:cNvSpPr>
          <p:nvPr>
            <p:ph idx="1"/>
          </p:nvPr>
        </p:nvSpPr>
        <p:spPr>
          <a:xfrm>
            <a:off x="288926" y="1327626"/>
            <a:ext cx="5671608" cy="4732609"/>
          </a:xfrm>
        </p:spPr>
        <p:txBody>
          <a:bodyPr>
            <a:normAutofit/>
          </a:bodyPr>
          <a:lstStyle/>
          <a:p>
            <a:pPr algn="just"/>
            <a:r>
              <a:rPr lang="EN-US" sz="2400" dirty="0"/>
              <a:t>ASCII, American Standard Code for Information Interchange, was initially invented and standardized for analog teletype communication before the digital age began. It was in place and available when computers needed a system to display or print characters. </a:t>
            </a:r>
            <a:endParaRPr lang="en-US" sz="2400" dirty="0"/>
          </a:p>
          <a:p>
            <a:pPr algn="just"/>
            <a:r>
              <a:rPr lang="EN-US" sz="2400" dirty="0"/>
              <a:t>This simple system assigns a binary value to 128 characters (7 bits), including both lower- and uppercase letters, punctuation marks, Arabic numbers, and math symbols.</a:t>
            </a:r>
            <a:endParaRPr lang="en-US" sz="2400" dirty="0"/>
          </a:p>
        </p:txBody>
      </p:sp>
      <p:sp>
        <p:nvSpPr>
          <p:cNvPr id="4" name="Flowchart: Connector 3"/>
          <p:cNvSpPr/>
          <p:nvPr/>
        </p:nvSpPr>
        <p:spPr>
          <a:xfrm>
            <a:off x="431321" y="168752"/>
            <a:ext cx="1255511"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15113" y="604127"/>
            <a:ext cx="869130"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560388" y="392665"/>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560388" y="6103146"/>
            <a:ext cx="1126444"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420350" y="606023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275" y="1588768"/>
            <a:ext cx="5743985" cy="4210324"/>
          </a:xfrm>
          <a:prstGeom prst="rect">
            <a:avLst/>
          </a:prstGeom>
        </p:spPr>
      </p:pic>
    </p:spTree>
    <p:extLst>
      <p:ext uri="{BB962C8B-B14F-4D97-AF65-F5344CB8AC3E}">
        <p14:creationId xmlns:p14="http://schemas.microsoft.com/office/powerpoint/2010/main" val="21948002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Unicode </a:t>
            </a:r>
            <a:endParaRPr lang="en-US" dirty="0"/>
          </a:p>
        </p:txBody>
      </p:sp>
      <p:sp>
        <p:nvSpPr>
          <p:cNvPr id="3" name="Content Placeholder 2"/>
          <p:cNvSpPr>
            <a:spLocks noGrp="1"/>
          </p:cNvSpPr>
          <p:nvPr>
            <p:ph idx="1"/>
          </p:nvPr>
        </p:nvSpPr>
        <p:spPr/>
        <p:txBody>
          <a:bodyPr>
            <a:normAutofit/>
          </a:bodyPr>
          <a:lstStyle/>
          <a:p>
            <a:r>
              <a:rPr lang="EN-US" sz="2400" dirty="0"/>
              <a:t>The original standard accommodated up to about 65,000 characters to include the characters from all known languages and alphabets in the world. </a:t>
            </a:r>
            <a:endParaRPr lang="en-US" sz="2400" dirty="0"/>
          </a:p>
          <a:p>
            <a:r>
              <a:rPr lang="EN-US" sz="2400" dirty="0"/>
              <a:t>The Unicode standard includes more than 18,000 Han characters (ideographs for Japanese, Chinese, and Korean) as well as obsolete alphabets such as cuneiform, hieroglyphs, and ancient Han characters. </a:t>
            </a:r>
            <a:endParaRPr lang="en-US" sz="2400" dirty="0"/>
          </a:p>
          <a:p>
            <a:r>
              <a:rPr lang="EN-US" sz="2400" dirty="0"/>
              <a:t>In addition, character space is reserved for users and publishers to create their own scripts, designed especially for their own applications.</a:t>
            </a:r>
            <a:endParaRPr lang="en-US" sz="2400" dirty="0"/>
          </a:p>
        </p:txBody>
      </p:sp>
      <p:sp>
        <p:nvSpPr>
          <p:cNvPr id="4" name="Flowchart: Connector 3"/>
          <p:cNvSpPr/>
          <p:nvPr/>
        </p:nvSpPr>
        <p:spPr>
          <a:xfrm>
            <a:off x="560716" y="603849"/>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90754" y="992037"/>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
            </a:endParaRPr>
          </a:p>
        </p:txBody>
      </p:sp>
      <p:sp>
        <p:nvSpPr>
          <p:cNvPr id="6" name="Flowchart: Extract 5"/>
          <p:cNvSpPr/>
          <p:nvPr/>
        </p:nvSpPr>
        <p:spPr>
          <a:xfrm>
            <a:off x="690113" y="747622"/>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p:cNvSpPr/>
          <p:nvPr/>
        </p:nvSpPr>
        <p:spPr>
          <a:xfrm>
            <a:off x="682625" y="6010275"/>
            <a:ext cx="1126445"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Previous</a:t>
            </a:r>
            <a:endParaRPr lang="en-US" dirty="0">
              <a:hlinkClick r:id=""/>
            </a:endParaRPr>
          </a:p>
        </p:txBody>
      </p:sp>
      <p:sp>
        <p:nvSpPr>
          <p:cNvPr id="8" name="Arrow: Right 7"/>
          <p:cNvSpPr/>
          <p:nvPr/>
        </p:nvSpPr>
        <p:spPr>
          <a:xfrm>
            <a:off x="10763250" y="601027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5" action="ppaction://hlinksldjump"/>
              </a:rPr>
              <a:t>Next</a:t>
            </a:r>
            <a:endParaRPr lang="en-US" dirty="0">
              <a:hlinkClick r:id=""/>
            </a:endParaRPr>
          </a:p>
        </p:txBody>
      </p:sp>
    </p:spTree>
    <p:extLst>
      <p:ext uri="{BB962C8B-B14F-4D97-AF65-F5344CB8AC3E}">
        <p14:creationId xmlns:p14="http://schemas.microsoft.com/office/powerpoint/2010/main" val="12050542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04775"/>
            <a:ext cx="10131425" cy="1456267"/>
          </a:xfrm>
        </p:spPr>
        <p:txBody>
          <a:bodyPr/>
          <a:lstStyle/>
          <a:p>
            <a:pPr algn="ctr"/>
            <a:r>
              <a:rPr lang="EN-US" dirty="0"/>
              <a:t>Text (continued pt 2)</a:t>
            </a:r>
            <a:endParaRPr lang="en-US" dirty="0"/>
          </a:p>
        </p:txBody>
      </p:sp>
      <p:sp>
        <p:nvSpPr>
          <p:cNvPr id="3" name="Content Placeholder 2"/>
          <p:cNvSpPr>
            <a:spLocks noGrp="1"/>
          </p:cNvSpPr>
          <p:nvPr>
            <p:ph idx="1"/>
          </p:nvPr>
        </p:nvSpPr>
        <p:spPr>
          <a:xfrm>
            <a:off x="685801" y="1704975"/>
            <a:ext cx="11013167" cy="3649663"/>
          </a:xfrm>
        </p:spPr>
        <p:txBody>
          <a:bodyPr>
            <a:normAutofit/>
          </a:bodyPr>
          <a:lstStyle/>
          <a:p>
            <a:r>
              <a:rPr lang="EN-US" sz="2400" dirty="0"/>
              <a:t>Before text was digitized, it was handwritten. Many designers create their lettering by hand. Letters can be written in different styles such as serifs, sans-serifs, and decorative.</a:t>
            </a:r>
            <a:endParaRPr lang="en-US" sz="2400" dirty="0"/>
          </a:p>
          <a:p>
            <a:pPr marL="0" indent="0">
              <a:buNone/>
            </a:pPr>
            <a:r>
              <a:rPr lang="EN-US" sz="2400" dirty="0"/>
              <a:t>          1.) </a:t>
            </a:r>
            <a:r>
              <a:rPr lang="EN-US" sz="2400" dirty="0">
                <a:hlinkClick r:id="rId3" action="ppaction://hlinksldjump"/>
              </a:rPr>
              <a:t>Serifs</a:t>
            </a:r>
            <a:r>
              <a:rPr lang="EN-US" sz="2400" dirty="0"/>
              <a:t>:</a:t>
            </a:r>
            <a:r>
              <a:rPr lang="EN-US" sz="2400" dirty="0">
                <a:solidFill>
                  <a:srgbClr val="FFFFFF"/>
                </a:solidFill>
                <a:latin typeface="Calibri"/>
              </a:rPr>
              <a:t> a slight projection finishing off a stroke of a letter in certain typefaces</a:t>
            </a:r>
            <a:endParaRPr lang="en-US" sz="2400" dirty="0">
              <a:solidFill>
                <a:srgbClr val="FFFFFF"/>
              </a:solidFill>
              <a:latin typeface="Calibri"/>
            </a:endParaRPr>
          </a:p>
          <a:p>
            <a:pPr marL="0" indent="0">
              <a:buNone/>
            </a:pPr>
            <a:r>
              <a:rPr lang="EN-US" sz="2400" dirty="0">
                <a:latin typeface="Calibri"/>
              </a:rPr>
              <a:t>          2.) </a:t>
            </a:r>
            <a:r>
              <a:rPr lang="EN-US" sz="2400" dirty="0">
                <a:latin typeface="Calibri"/>
                <a:hlinkClick r:id="rId4" action="ppaction://hlinksldjump"/>
              </a:rPr>
              <a:t>Sans-serif</a:t>
            </a:r>
            <a:r>
              <a:rPr lang="EN-US" sz="2400" dirty="0">
                <a:latin typeface="Calibri"/>
              </a:rPr>
              <a:t>: no slight projection finish off a stroke of a letter in certain typefaces</a:t>
            </a:r>
            <a:endParaRPr lang="en-US" sz="2400" dirty="0">
              <a:latin typeface="Calibri"/>
            </a:endParaRPr>
          </a:p>
          <a:p>
            <a:pPr marL="0" indent="0">
              <a:buNone/>
            </a:pPr>
            <a:r>
              <a:rPr lang="EN-US" sz="2400" dirty="0">
                <a:latin typeface="Calibri"/>
              </a:rPr>
              <a:t>          3.) </a:t>
            </a:r>
            <a:r>
              <a:rPr lang="EN-US" sz="2400" dirty="0">
                <a:latin typeface="Calibri"/>
                <a:hlinkClick r:id="rId5" action="ppaction://hlinksldjump"/>
              </a:rPr>
              <a:t>Decorative</a:t>
            </a:r>
            <a:r>
              <a:rPr lang="EN-US" sz="2400" dirty="0">
                <a:latin typeface="Calibri"/>
              </a:rPr>
              <a:t>: </a:t>
            </a:r>
            <a:r>
              <a:rPr lang="EN-US" sz="2400" dirty="0">
                <a:solidFill>
                  <a:srgbClr val="FFFFFF"/>
                </a:solidFill>
                <a:latin typeface="Arial"/>
              </a:rPr>
              <a:t>serving to make something look more attractive; ornamental</a:t>
            </a:r>
          </a:p>
        </p:txBody>
      </p:sp>
      <p:sp>
        <p:nvSpPr>
          <p:cNvPr id="5" name="Flowchart: Connector 4"/>
          <p:cNvSpPr/>
          <p:nvPr/>
        </p:nvSpPr>
        <p:spPr>
          <a:xfrm>
            <a:off x="201283" y="248549"/>
            <a:ext cx="1224189" cy="115887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24132" y="714375"/>
            <a:ext cx="784224" cy="457200"/>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6" action="ppaction://hlinksldjump"/>
              </a:rPr>
              <a:t>Home</a:t>
            </a:r>
            <a:endParaRPr lang="en-US" dirty="0">
              <a:hlinkClick r:id=""/>
            </a:endParaRPr>
          </a:p>
        </p:txBody>
      </p:sp>
      <p:sp>
        <p:nvSpPr>
          <p:cNvPr id="7" name="Flowchart: Extract 6"/>
          <p:cNvSpPr/>
          <p:nvPr/>
        </p:nvSpPr>
        <p:spPr>
          <a:xfrm>
            <a:off x="323490" y="455583"/>
            <a:ext cx="978580" cy="246063"/>
          </a:xfrm>
          <a:prstGeom prst="flowChartExtra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7"/>
          <p:cNvSpPr/>
          <p:nvPr/>
        </p:nvSpPr>
        <p:spPr>
          <a:xfrm>
            <a:off x="733245" y="5924549"/>
            <a:ext cx="1141185" cy="4841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7" action="ppaction://hlinksldjump"/>
              </a:rPr>
              <a:t>Previous</a:t>
            </a:r>
            <a:endParaRPr lang="en-US" dirty="0">
              <a:hlinkClick r:id=""/>
            </a:endParaRPr>
          </a:p>
        </p:txBody>
      </p:sp>
      <p:sp>
        <p:nvSpPr>
          <p:cNvPr id="9" name="Arrow: Right 8"/>
          <p:cNvSpPr/>
          <p:nvPr/>
        </p:nvSpPr>
        <p:spPr>
          <a:xfrm>
            <a:off x="10553700" y="592455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Next</a:t>
            </a:r>
            <a:endParaRPr lang="en-US" dirty="0">
              <a:hlinkClick r:id=""/>
            </a:endParaRPr>
          </a:p>
        </p:txBody>
      </p:sp>
    </p:spTree>
    <p:extLst>
      <p:ext uri="{BB962C8B-B14F-4D97-AF65-F5344CB8AC3E}">
        <p14:creationId xmlns:p14="http://schemas.microsoft.com/office/powerpoint/2010/main" val="9962197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195</TotalTime>
  <Words>708</Words>
  <Application>Microsoft Office PowerPoint</Application>
  <PresentationFormat>Widescreen</PresentationFormat>
  <Paragraphs>174</Paragraphs>
  <Slides>23</Slides>
  <Notes>22</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Celestial</vt:lpstr>
      <vt:lpstr>Interactive multimedia  on a College level </vt:lpstr>
      <vt:lpstr>The five building blocks of multimedia</vt:lpstr>
      <vt:lpstr>What is Multimedia?</vt:lpstr>
      <vt:lpstr>Text</vt:lpstr>
      <vt:lpstr>Text (continued pT 1)</vt:lpstr>
      <vt:lpstr>ASCii vs. Unicode </vt:lpstr>
      <vt:lpstr>ASCII</vt:lpstr>
      <vt:lpstr>Unicode </vt:lpstr>
      <vt:lpstr>Text (continued pt 2)</vt:lpstr>
      <vt:lpstr>Serifs</vt:lpstr>
      <vt:lpstr>Sans-serifs</vt:lpstr>
      <vt:lpstr>Decorative</vt:lpstr>
      <vt:lpstr>Image</vt:lpstr>
      <vt:lpstr>IMage (continued)</vt:lpstr>
      <vt:lpstr>Sound</vt:lpstr>
      <vt:lpstr>Sound (Continued)</vt:lpstr>
      <vt:lpstr>PowerPoint Presentation</vt:lpstr>
      <vt:lpstr>Animation</vt:lpstr>
      <vt:lpstr>Animation (continued)</vt:lpstr>
      <vt:lpstr>PowerPoint Presentation</vt:lpstr>
      <vt:lpstr>Video</vt:lpstr>
      <vt:lpstr>PowerPoint Presentation</vt:lpstr>
      <vt:lpstr>Work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Hellams, Darryl</dc:creator>
  <cp:lastModifiedBy>Hellams, Darryl</cp:lastModifiedBy>
  <cp:revision>17</cp:revision>
  <dcterms:created xsi:type="dcterms:W3CDTF">2014-09-12T02:08:24Z</dcterms:created>
  <dcterms:modified xsi:type="dcterms:W3CDTF">2016-11-15T01:26:49Z</dcterms:modified>
</cp:coreProperties>
</file>