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y="5143500" cx="9144000"/>
  <p:notesSz cx="6858000" cy="9144000"/>
  <p:embeddedFontLst>
    <p:embeddedFont>
      <p:font typeface="Orbitron"/>
      <p:regular r:id="rId32"/>
      <p:bold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font" Target="fonts/Orbitron-bold.fntdata"/><Relationship Id="rId10" Type="http://schemas.openxmlformats.org/officeDocument/2006/relationships/slide" Target="slides/slide6.xml"/><Relationship Id="rId32" Type="http://schemas.openxmlformats.org/officeDocument/2006/relationships/font" Target="fonts/Orbitron-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9" name="Shape 1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7" name="Shape 14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5" name="Shape 15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3" name="Shape 1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9" name="Shape 17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7" name="Shape 1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5" name="Shape 1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3" name="Shape 2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1" name="Shape 21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 name="Shape 57"/>
        <p:cNvGrpSpPr/>
        <p:nvPr/>
      </p:nvGrpSpPr>
      <p:grpSpPr>
        <a:xfrm>
          <a:off x="0" y="0"/>
          <a:ext cx="0" cy="0"/>
          <a:chOff x="0" y="0"/>
          <a:chExt cx="0" cy="0"/>
        </a:xfrm>
      </p:grpSpPr>
      <p:sp>
        <p:nvSpPr>
          <p:cNvPr id="58" name="Shape 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9" name="Shape 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9" name="Shape 21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7" name="Shape 2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5" name="Shape 23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1" name="Shape 241"/>
        <p:cNvGrpSpPr/>
        <p:nvPr/>
      </p:nvGrpSpPr>
      <p:grpSpPr>
        <a:xfrm>
          <a:off x="0" y="0"/>
          <a:ext cx="0" cy="0"/>
          <a:chOff x="0" y="0"/>
          <a:chExt cx="0" cy="0"/>
        </a:xfrm>
      </p:grpSpPr>
      <p:sp>
        <p:nvSpPr>
          <p:cNvPr id="242" name="Shape 2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3" name="Shape 24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9" name="Shape 249"/>
        <p:cNvGrpSpPr/>
        <p:nvPr/>
      </p:nvGrpSpPr>
      <p:grpSpPr>
        <a:xfrm>
          <a:off x="0" y="0"/>
          <a:ext cx="0" cy="0"/>
          <a:chOff x="0" y="0"/>
          <a:chExt cx="0" cy="0"/>
        </a:xfrm>
      </p:grpSpPr>
      <p:sp>
        <p:nvSpPr>
          <p:cNvPr id="250" name="Shape 2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1" name="Shape 2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7" name="Shape 257"/>
        <p:cNvGrpSpPr/>
        <p:nvPr/>
      </p:nvGrpSpPr>
      <p:grpSpPr>
        <a:xfrm>
          <a:off x="0" y="0"/>
          <a:ext cx="0" cy="0"/>
          <a:chOff x="0" y="0"/>
          <a:chExt cx="0" cy="0"/>
        </a:xfrm>
      </p:grpSpPr>
      <p:sp>
        <p:nvSpPr>
          <p:cNvPr id="258" name="Shape 2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9" name="Shape 2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7" name="Shape 2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4" name="Shape 274"/>
        <p:cNvGrpSpPr/>
        <p:nvPr/>
      </p:nvGrpSpPr>
      <p:grpSpPr>
        <a:xfrm>
          <a:off x="0" y="0"/>
          <a:ext cx="0" cy="0"/>
          <a:chOff x="0" y="0"/>
          <a:chExt cx="0" cy="0"/>
        </a:xfrm>
      </p:grpSpPr>
      <p:sp>
        <p:nvSpPr>
          <p:cNvPr id="275" name="Shape 2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6" name="Shape 2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 name="Shape 65"/>
        <p:cNvGrpSpPr/>
        <p:nvPr/>
      </p:nvGrpSpPr>
      <p:grpSpPr>
        <a:xfrm>
          <a:off x="0" y="0"/>
          <a:ext cx="0" cy="0"/>
          <a:chOff x="0" y="0"/>
          <a:chExt cx="0" cy="0"/>
        </a:xfrm>
      </p:grpSpPr>
      <p:sp>
        <p:nvSpPr>
          <p:cNvPr id="66" name="Shape 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7" name="Shape 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3" name="Shape 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7" name="Shape 97"/>
        <p:cNvGrpSpPr/>
        <p:nvPr/>
      </p:nvGrpSpPr>
      <p:grpSpPr>
        <a:xfrm>
          <a:off x="0" y="0"/>
          <a:ext cx="0" cy="0"/>
          <a:chOff x="0" y="0"/>
          <a:chExt cx="0" cy="0"/>
        </a:xfrm>
      </p:grpSpPr>
      <p:sp>
        <p:nvSpPr>
          <p:cNvPr id="98" name="Shape 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9" name="Shape 9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 name="Shape 121"/>
        <p:cNvGrpSpPr/>
        <p:nvPr/>
      </p:nvGrpSpPr>
      <p:grpSpPr>
        <a:xfrm>
          <a:off x="0" y="0"/>
          <a:ext cx="0" cy="0"/>
          <a:chOff x="0" y="0"/>
          <a:chExt cx="0" cy="0"/>
        </a:xfrm>
      </p:grpSpPr>
      <p:sp>
        <p:nvSpPr>
          <p:cNvPr id="122" name="Shape 12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3" name="Shape 12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E0B"/>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slide=id.g19d821e72f_0_7" TargetMode="External"/><Relationship Id="rId4" Type="http://schemas.openxmlformats.org/officeDocument/2006/relationships/image" Target="../media/image0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slide=id.g19d821e72f_0_7" TargetMode="External"/><Relationship Id="rId4" Type="http://schemas.openxmlformats.org/officeDocument/2006/relationships/image" Target="../media/image0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slide=id.g19d821e72f_0_7" TargetMode="External"/><Relationship Id="rId4" Type="http://schemas.openxmlformats.org/officeDocument/2006/relationships/image" Target="../media/image0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slide=id.g19d821e72f_0_7" TargetMode="External"/><Relationship Id="rId4" Type="http://schemas.openxmlformats.org/officeDocument/2006/relationships/image" Target="../media/image0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slide=id.g19d821e72f_0_7" TargetMode="Externa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slide=id.g19d821e72f_0_26" TargetMode="External"/><Relationship Id="rId4" Type="http://schemas.openxmlformats.org/officeDocument/2006/relationships/image" Target="../media/image0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slide=id.g19d821e72f_0_26" TargetMode="External"/><Relationship Id="rId4" Type="http://schemas.openxmlformats.org/officeDocument/2006/relationships/image" Target="../media/image0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slide=id.g19d821e72f_0_26" TargetMode="Externa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slide=id.g19d821e72f_0_26" TargetMode="Externa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slide=id.g19d821e72f_0_26" TargetMode="External"/><Relationship Id="rId4" Type="http://schemas.openxmlformats.org/officeDocument/2006/relationships/image" Target="../media/image0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slide=id.g19d821e72f_0_7" TargetMode="External"/><Relationship Id="rId4" Type="http://schemas.openxmlformats.org/officeDocument/2006/relationships/hyperlink" Target="#slide=id.g19d821e72f_0_26" TargetMode="External"/><Relationship Id="rId5" Type="http://schemas.openxmlformats.org/officeDocument/2006/relationships/hyperlink" Target="#slide=id.g1a4b2e25dc_1_37"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slide=id.g19d821e72f_0_26" TargetMode="Externa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slide=id.g19d821e72f_0_26" TargetMode="Externa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slide=id.g19d821e72f_0_26" TargetMode="Externa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slide=id.g19d821e72f_0_26" TargetMode="Externa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slide=id.g19d821e72f_0_26" TargetMode="Externa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1" Type="http://schemas.openxmlformats.org/officeDocument/2006/relationships/hyperlink" Target="#slide=id.g19d821e72f_0_26" TargetMode="External"/><Relationship Id="rId10" Type="http://schemas.openxmlformats.org/officeDocument/2006/relationships/hyperlink" Target="https://en.wikipedia.org/wiki/History_of_video_games" TargetMode="External"/><Relationship Id="rId12" Type="http://schemas.openxmlformats.org/officeDocument/2006/relationships/hyperlink" Target="#slide=next" TargetMode="External"/><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s://commons.wikimedia.org/wiki/Category:Atari_2600#/media/File:Atari-2600-Console.jpg" TargetMode="External"/><Relationship Id="rId4" Type="http://schemas.openxmlformats.org/officeDocument/2006/relationships/hyperlink" Target="https://commons.wikimedia.org/wiki/File:Magnavox-Odyssey-Console-Set.jpg" TargetMode="External"/><Relationship Id="rId9" Type="http://schemas.openxmlformats.org/officeDocument/2006/relationships/hyperlink" Target="https://commons.wikimedia.org/wiki/File:Fc_newfc.jpg" TargetMode="External"/><Relationship Id="rId5" Type="http://schemas.openxmlformats.org/officeDocument/2006/relationships/hyperlink" Target="https://commons.wikimedia.org/wiki/File:PS4-Console-wDS4.png" TargetMode="External"/><Relationship Id="rId6" Type="http://schemas.openxmlformats.org/officeDocument/2006/relationships/hyperlink" Target="https://commons.wikimedia.org/wiki/File:Nokia_Mikko_display_and_keyboard.JPG" TargetMode="External"/><Relationship Id="rId7" Type="http://schemas.openxmlformats.org/officeDocument/2006/relationships/hyperlink" Target="https://commons.wikimedia.org/wiki/File:Pong.png" TargetMode="External"/><Relationship Id="rId8" Type="http://schemas.openxmlformats.org/officeDocument/2006/relationships/hyperlink" Target="https://commons.wikimedia.org/wiki/File:Atari_Asteroids_cart_CXL4013_original_style_(front_top_right).jpg" TargetMode="External"/></Relationships>
</file>

<file path=ppt/slides/_rels/slide26.xml.rels><?xml version="1.0" encoding="UTF-8" standalone="yes"?><Relationships xmlns="http://schemas.openxmlformats.org/package/2006/relationships"><Relationship Id="rId11" Type="http://schemas.openxmlformats.org/officeDocument/2006/relationships/hyperlink" Target="#slide=next" TargetMode="External"/><Relationship Id="rId10" Type="http://schemas.openxmlformats.org/officeDocument/2006/relationships/hyperlink" Target="#slide=id.g19d821e72f_0_26" TargetMode="External"/><Relationship Id="rId12" Type="http://schemas.openxmlformats.org/officeDocument/2006/relationships/hyperlink" Target="#slide=previous" TargetMode="External"/><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commons.wikimedia.org/wiki/File:Four_Arcade_Games.jpg" TargetMode="External"/><Relationship Id="rId4" Type="http://schemas.openxmlformats.org/officeDocument/2006/relationships/hyperlink" Target="https://commons.wikimedia.org/wiki/File:NES-Console-Set.jpg" TargetMode="External"/><Relationship Id="rId9" Type="http://schemas.openxmlformats.org/officeDocument/2006/relationships/hyperlink" Target="https://commons.wikimedia.org/wiki/File:High_definition_genesis.PNG" TargetMode="External"/><Relationship Id="rId5" Type="http://schemas.openxmlformats.org/officeDocument/2006/relationships/hyperlink" Target="https://commons.wikimedia.org/wiki/File:Nintendo-Super-NES-Console-FL.jpg" TargetMode="External"/><Relationship Id="rId6" Type="http://schemas.openxmlformats.org/officeDocument/2006/relationships/hyperlink" Target="https://commons.wikimedia.org/wiki/File:PlayStationConsole.jpg" TargetMode="External"/><Relationship Id="rId7" Type="http://schemas.openxmlformats.org/officeDocument/2006/relationships/hyperlink" Target="https://commons.wikimedia.org/wiki/File:Xbox-Console-Front.jpg" TargetMode="External"/><Relationship Id="rId8" Type="http://schemas.openxmlformats.org/officeDocument/2006/relationships/hyperlink" Target="https://commons.wikimedia.org/wiki/File:Wii-console.jpg" TargetMode="External"/></Relationships>
</file>

<file path=ppt/slides/_rels/slide27.xml.rels><?xml version="1.0" encoding="UTF-8" standalone="yes"?><Relationships xmlns="http://schemas.openxmlformats.org/package/2006/relationships"><Relationship Id="rId10" Type="http://schemas.openxmlformats.org/officeDocument/2006/relationships/hyperlink" Target="#slide=previous" TargetMode="External"/><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en.rocketnews24.com/2014/09/08/new-world-record-set-for-highest-score-in-arcade-classic-donkey-kong/" TargetMode="External"/><Relationship Id="rId4" Type="http://schemas.openxmlformats.org/officeDocument/2006/relationships/hyperlink" Target="https://en.wikipedia.org/wiki/Metal_Gear_Solid" TargetMode="External"/><Relationship Id="rId9" Type="http://schemas.openxmlformats.org/officeDocument/2006/relationships/hyperlink" Target="#slide=id.g19d821e72f_0_26" TargetMode="External"/><Relationship Id="rId5" Type="http://schemas.openxmlformats.org/officeDocument/2006/relationships/hyperlink" Target="https://en.wikipedia.org/wiki/Halo:_Combat_Evolved" TargetMode="External"/><Relationship Id="rId6" Type="http://schemas.openxmlformats.org/officeDocument/2006/relationships/hyperlink" Target="http://pixelkin.org/games/wii-sports/" TargetMode="External"/><Relationship Id="rId7" Type="http://schemas.openxmlformats.org/officeDocument/2006/relationships/hyperlink" Target="http://store.steampowered.com/app/292030/" TargetMode="External"/><Relationship Id="rId8" Type="http://schemas.openxmlformats.org/officeDocument/2006/relationships/hyperlink" Target="https://github.com/retropie/retropie-setup/wiki/Doom"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slide=id.g19d821e72f_0_44" TargetMode="External"/><Relationship Id="rId10" Type="http://schemas.openxmlformats.org/officeDocument/2006/relationships/hyperlink" Target="#slide=id.g19d821e72f_0_144" TargetMode="External"/><Relationship Id="rId13" Type="http://schemas.openxmlformats.org/officeDocument/2006/relationships/hyperlink" Target="#slide=id.g19d821e72f_0_0" TargetMode="External"/><Relationship Id="rId12" Type="http://schemas.openxmlformats.org/officeDocument/2006/relationships/hyperlink" Target="#slide=id.g19d821e72f_0_39" TargetMode="External"/><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slide=id.g19d821e72f_0_79" TargetMode="External"/><Relationship Id="rId4" Type="http://schemas.openxmlformats.org/officeDocument/2006/relationships/hyperlink" Target="#slide=id.g19d821e72f_0_64" TargetMode="External"/><Relationship Id="rId9" Type="http://schemas.openxmlformats.org/officeDocument/2006/relationships/hyperlink" Target="#slide=id.g19d821e72f_0_54" TargetMode="External"/><Relationship Id="rId5" Type="http://schemas.openxmlformats.org/officeDocument/2006/relationships/hyperlink" Target="#slide=id.g19d821e72f_0_59" TargetMode="External"/><Relationship Id="rId6" Type="http://schemas.openxmlformats.org/officeDocument/2006/relationships/hyperlink" Target="#slide=id.g19d821e72f_0_69" TargetMode="External"/><Relationship Id="rId7" Type="http://schemas.openxmlformats.org/officeDocument/2006/relationships/hyperlink" Target="#slide=id.g19d821e72f_0_74" TargetMode="External"/><Relationship Id="rId8" Type="http://schemas.openxmlformats.org/officeDocument/2006/relationships/hyperlink" Target="#slide=id.g19d821e72f_0_49" TargetMode="External"/></Relationships>
</file>

<file path=ppt/slides/_rels/slide4.xml.rels><?xml version="1.0" encoding="UTF-8" standalone="yes"?><Relationships xmlns="http://schemas.openxmlformats.org/package/2006/relationships"><Relationship Id="rId11" Type="http://schemas.openxmlformats.org/officeDocument/2006/relationships/hyperlink" Target="#slide=id.g19d821e72f_0_89" TargetMode="External"/><Relationship Id="rId10" Type="http://schemas.openxmlformats.org/officeDocument/2006/relationships/hyperlink" Target="#slide=id.g19d821e72f_0_149" TargetMode="External"/><Relationship Id="rId13" Type="http://schemas.openxmlformats.org/officeDocument/2006/relationships/hyperlink" Target="#slide=id.g19d821e72f_0_0" TargetMode="External"/><Relationship Id="rId12" Type="http://schemas.openxmlformats.org/officeDocument/2006/relationships/hyperlink" Target="#slide=id.g19d821e72f_0_84" TargetMode="External"/><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slide=id.g19d821e72f_0_124" TargetMode="External"/><Relationship Id="rId4" Type="http://schemas.openxmlformats.org/officeDocument/2006/relationships/hyperlink" Target="#slide=id.g19d821e72f_0_109" TargetMode="External"/><Relationship Id="rId9" Type="http://schemas.openxmlformats.org/officeDocument/2006/relationships/hyperlink" Target="#slide=id.g19d821e72f_0_99" TargetMode="External"/><Relationship Id="rId5" Type="http://schemas.openxmlformats.org/officeDocument/2006/relationships/hyperlink" Target="#slide=id.g19d821e72f_0_104" TargetMode="External"/><Relationship Id="rId6" Type="http://schemas.openxmlformats.org/officeDocument/2006/relationships/hyperlink" Target="#slide=id.g19d821e72f_0_114" TargetMode="External"/><Relationship Id="rId7" Type="http://schemas.openxmlformats.org/officeDocument/2006/relationships/hyperlink" Target="#slide=id.g19d821e72f_0_119" TargetMode="External"/><Relationship Id="rId8" Type="http://schemas.openxmlformats.org/officeDocument/2006/relationships/hyperlink" Target="#slide=id.g19d821e72f_0_9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slide=id.g19d821e72f_0_7" TargetMode="Externa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slide=id.g19d821e72f_0_7" TargetMode="External"/><Relationship Id="rId4" Type="http://schemas.openxmlformats.org/officeDocument/2006/relationships/image" Target="../media/image0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slide=id.g19d821e72f_0_7" TargetMode="External"/><Relationship Id="rId4" Type="http://schemas.openxmlformats.org/officeDocument/2006/relationships/image" Target="../media/image0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slide=id.g19d821e72f_0_7" TargetMode="Externa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slide=id.g19d821e72f_0_7" TargetMode="External"/><Relationship Id="rId4" Type="http://schemas.openxmlformats.org/officeDocument/2006/relationships/image" Target="../media/image0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 name="Shape 53"/>
        <p:cNvGrpSpPr/>
        <p:nvPr/>
      </p:nvGrpSpPr>
      <p:grpSpPr>
        <a:xfrm>
          <a:off x="0" y="0"/>
          <a:ext cx="0" cy="0"/>
          <a:chOff x="0" y="0"/>
          <a:chExt cx="0" cy="0"/>
        </a:xfrm>
      </p:grpSpPr>
      <p:sp>
        <p:nvSpPr>
          <p:cNvPr id="54" name="Shape 54"/>
          <p:cNvSpPr txBox="1"/>
          <p:nvPr>
            <p:ph type="ctrTitle"/>
          </p:nvPr>
        </p:nvSpPr>
        <p:spPr>
          <a:xfrm>
            <a:off x="311700" y="771300"/>
            <a:ext cx="8520600" cy="792600"/>
          </a:xfrm>
          <a:prstGeom prst="rect">
            <a:avLst/>
          </a:prstGeom>
        </p:spPr>
        <p:txBody>
          <a:bodyPr anchorCtr="0" anchor="b" bIns="91425" lIns="91425" rIns="91425" tIns="91425">
            <a:noAutofit/>
          </a:bodyPr>
          <a:lstStyle/>
          <a:p>
            <a:pPr lvl="0">
              <a:spcBef>
                <a:spcPts val="0"/>
              </a:spcBef>
              <a:buNone/>
            </a:pPr>
            <a:r>
              <a:rPr lang="en" sz="4800">
                <a:latin typeface="Orbitron"/>
                <a:ea typeface="Orbitron"/>
                <a:cs typeface="Orbitron"/>
                <a:sym typeface="Orbitron"/>
              </a:rPr>
              <a:t>Project 2</a:t>
            </a:r>
          </a:p>
        </p:txBody>
      </p:sp>
      <p:sp>
        <p:nvSpPr>
          <p:cNvPr id="55" name="Shape 55"/>
          <p:cNvSpPr txBox="1"/>
          <p:nvPr>
            <p:ph idx="1" type="subTitle"/>
          </p:nvPr>
        </p:nvSpPr>
        <p:spPr>
          <a:xfrm>
            <a:off x="311700" y="1563900"/>
            <a:ext cx="8520600" cy="792600"/>
          </a:xfrm>
          <a:prstGeom prst="rect">
            <a:avLst/>
          </a:prstGeom>
        </p:spPr>
        <p:txBody>
          <a:bodyPr anchorCtr="0" anchor="t" bIns="91425" lIns="91425" rIns="91425" tIns="91425">
            <a:noAutofit/>
          </a:bodyPr>
          <a:lstStyle/>
          <a:p>
            <a:pPr lvl="0">
              <a:spcBef>
                <a:spcPts val="0"/>
              </a:spcBef>
              <a:buNone/>
            </a:pPr>
            <a:r>
              <a:rPr lang="en" sz="1400">
                <a:solidFill>
                  <a:srgbClr val="000000"/>
                </a:solidFill>
                <a:latin typeface="Orbitron"/>
                <a:ea typeface="Orbitron"/>
                <a:cs typeface="Orbitron"/>
                <a:sym typeface="Orbitron"/>
              </a:rPr>
              <a:t>By Trevor Oates</a:t>
            </a:r>
          </a:p>
        </p:txBody>
      </p:sp>
      <p:sp>
        <p:nvSpPr>
          <p:cNvPr id="56" name="Shape 56"/>
          <p:cNvSpPr/>
          <p:nvPr/>
        </p:nvSpPr>
        <p:spPr>
          <a:xfrm>
            <a:off x="3762300" y="25593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Let’s Start</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 name="Shape 140"/>
        <p:cNvGrpSpPr/>
        <p:nvPr/>
      </p:nvGrpSpPr>
      <p:grpSpPr>
        <a:xfrm>
          <a:off x="0" y="0"/>
          <a:ext cx="0" cy="0"/>
          <a:chOff x="0" y="0"/>
          <a:chExt cx="0" cy="0"/>
        </a:xfrm>
      </p:grpSpPr>
      <p:sp>
        <p:nvSpPr>
          <p:cNvPr id="141" name="Shape 14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chemeClr val="dk1"/>
              </a:buClr>
              <a:buSzPct val="36666"/>
              <a:buFont typeface="Arial"/>
              <a:buNone/>
            </a:pPr>
            <a:r>
              <a:rPr lang="en" sz="3000">
                <a:latin typeface="Orbitron"/>
                <a:ea typeface="Orbitron"/>
                <a:cs typeface="Orbitron"/>
                <a:sym typeface="Orbitron"/>
              </a:rPr>
              <a:t>Gen 5 hardware</a:t>
            </a:r>
          </a:p>
        </p:txBody>
      </p:sp>
      <p:sp>
        <p:nvSpPr>
          <p:cNvPr id="142" name="Shape 142">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sp>
        <p:nvSpPr>
          <p:cNvPr id="143" name="Shape 14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chemeClr val="dk1"/>
                </a:solidFill>
                <a:latin typeface="Orbitron"/>
                <a:ea typeface="Orbitron"/>
                <a:cs typeface="Orbitron"/>
                <a:sym typeface="Orbitron"/>
              </a:rPr>
              <a:t>1993–2005 </a:t>
            </a:r>
          </a:p>
          <a:p>
            <a:pPr lvl="0">
              <a:spcBef>
                <a:spcPts val="0"/>
              </a:spcBef>
              <a:buClr>
                <a:schemeClr val="dk1"/>
              </a:buClr>
              <a:buSzPct val="78571"/>
              <a:buFont typeface="Arial"/>
              <a:buNone/>
            </a:pPr>
            <a:r>
              <a:rPr lang="en" sz="1400">
                <a:solidFill>
                  <a:schemeClr val="dk1"/>
                </a:solidFill>
                <a:latin typeface="Orbitron"/>
                <a:ea typeface="Orbitron"/>
                <a:cs typeface="Orbitron"/>
                <a:sym typeface="Orbitron"/>
              </a:rPr>
              <a:t>One popular console that was sold in this generation was the Playstation by Sony. It was known for using Cds and for using memory cards to store save data. The controllers for this generation were different as well as they had gotten bigger and they were made to fit better in your hands. This generation was known for using Cds although Nintendo had chosen to use cartridges for one more generation with the N64. Graphics had made it to 32 and 64 bit graphics.</a:t>
            </a:r>
          </a:p>
          <a:p>
            <a:pPr lvl="0" rtl="0">
              <a:spcBef>
                <a:spcPts val="0"/>
              </a:spcBef>
              <a:buClr>
                <a:schemeClr val="dk1"/>
              </a:buClr>
              <a:buSzPct val="61111"/>
              <a:buFont typeface="Arial"/>
              <a:buNone/>
            </a:pPr>
            <a:r>
              <a:t/>
            </a:r>
            <a:endParaRPr/>
          </a:p>
        </p:txBody>
      </p:sp>
      <p:pic>
        <p:nvPicPr>
          <p:cNvPr id="144" name="Shape 144"/>
          <p:cNvPicPr preferRelativeResize="0"/>
          <p:nvPr/>
        </p:nvPicPr>
        <p:blipFill>
          <a:blip r:embed="rId4">
            <a:alphaModFix/>
          </a:blip>
          <a:stretch>
            <a:fillRect/>
          </a:stretch>
        </p:blipFill>
        <p:spPr>
          <a:xfrm>
            <a:off x="3336708" y="3484025"/>
            <a:ext cx="2470574" cy="14823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6 hardware</a:t>
            </a:r>
          </a:p>
          <a:p>
            <a:pPr lvl="0" rtl="0">
              <a:spcBef>
                <a:spcPts val="0"/>
              </a:spcBef>
              <a:buNone/>
            </a:pPr>
            <a:r>
              <a:t/>
            </a:r>
            <a:endParaRPr/>
          </a:p>
        </p:txBody>
      </p:sp>
      <p:sp>
        <p:nvSpPr>
          <p:cNvPr id="150" name="Shape 150"/>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chemeClr val="dk1"/>
                </a:solidFill>
                <a:latin typeface="Orbitron"/>
                <a:ea typeface="Orbitron"/>
                <a:cs typeface="Orbitron"/>
                <a:sym typeface="Orbitron"/>
              </a:rPr>
              <a:t>1998–2013</a:t>
            </a:r>
          </a:p>
          <a:p>
            <a:pPr lvl="0">
              <a:spcBef>
                <a:spcPts val="0"/>
              </a:spcBef>
              <a:buClr>
                <a:schemeClr val="dk1"/>
              </a:buClr>
              <a:buSzPct val="78571"/>
              <a:buFont typeface="Arial"/>
              <a:buNone/>
            </a:pPr>
            <a:r>
              <a:rPr lang="en" sz="1400">
                <a:solidFill>
                  <a:schemeClr val="dk1"/>
                </a:solidFill>
                <a:latin typeface="Orbitron"/>
                <a:ea typeface="Orbitron"/>
                <a:cs typeface="Orbitron"/>
                <a:sym typeface="Orbitron"/>
              </a:rPr>
              <a:t>One popular console in the 6th generation was the Xbox which was made by microsoft. The console was known for its green color scheme and was known for having great graphics compared to its competitors. Consoles in this generation were known for running discs instead of cartridges as every major console had made that switch. The games were known for having more realistic graphics as games now tried to be closer to reality. Also this generation was known for having consoles with internet support.</a:t>
            </a:r>
          </a:p>
          <a:p>
            <a:pPr lvl="0" rtl="0">
              <a:spcBef>
                <a:spcPts val="0"/>
              </a:spcBef>
              <a:buClr>
                <a:schemeClr val="dk1"/>
              </a:buClr>
              <a:buSzPct val="78571"/>
              <a:buFont typeface="Arial"/>
              <a:buNone/>
            </a:pPr>
            <a:r>
              <a:t/>
            </a:r>
            <a:endParaRPr sz="1400">
              <a:solidFill>
                <a:schemeClr val="dk1"/>
              </a:solidFill>
              <a:latin typeface="Orbitron"/>
              <a:ea typeface="Orbitron"/>
              <a:cs typeface="Orbitron"/>
              <a:sym typeface="Orbitron"/>
            </a:endParaRPr>
          </a:p>
        </p:txBody>
      </p:sp>
      <p:sp>
        <p:nvSpPr>
          <p:cNvPr id="151" name="Shape 151">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pic>
        <p:nvPicPr>
          <p:cNvPr id="152" name="Shape 152"/>
          <p:cNvPicPr preferRelativeResize="0"/>
          <p:nvPr/>
        </p:nvPicPr>
        <p:blipFill>
          <a:blip r:embed="rId4">
            <a:alphaModFix/>
          </a:blip>
          <a:stretch>
            <a:fillRect/>
          </a:stretch>
        </p:blipFill>
        <p:spPr>
          <a:xfrm>
            <a:off x="3324525" y="3709300"/>
            <a:ext cx="2494950" cy="1235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7 hardware</a:t>
            </a:r>
          </a:p>
          <a:p>
            <a:pPr lvl="0" rtl="0">
              <a:spcBef>
                <a:spcPts val="0"/>
              </a:spcBef>
              <a:buNone/>
            </a:pPr>
            <a:r>
              <a:t/>
            </a:r>
            <a:endParaRPr/>
          </a:p>
        </p:txBody>
      </p:sp>
      <p:sp>
        <p:nvSpPr>
          <p:cNvPr id="158" name="Shape 158"/>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chemeClr val="dk1"/>
                </a:solidFill>
                <a:latin typeface="Orbitron"/>
                <a:ea typeface="Orbitron"/>
                <a:cs typeface="Orbitron"/>
                <a:sym typeface="Orbitron"/>
              </a:rPr>
              <a:t>2005–2012</a:t>
            </a:r>
          </a:p>
          <a:p>
            <a:pPr lvl="0" rtl="0">
              <a:spcBef>
                <a:spcPts val="0"/>
              </a:spcBef>
              <a:buClr>
                <a:schemeClr val="dk1"/>
              </a:buClr>
              <a:buSzPct val="78571"/>
              <a:buFont typeface="Arial"/>
              <a:buNone/>
            </a:pPr>
            <a:r>
              <a:rPr lang="en" sz="1400">
                <a:solidFill>
                  <a:schemeClr val="dk1"/>
                </a:solidFill>
                <a:latin typeface="Orbitron"/>
                <a:ea typeface="Orbitron"/>
                <a:cs typeface="Orbitron"/>
                <a:sym typeface="Orbitron"/>
              </a:rPr>
              <a:t>One very popular console of this generation was the Nintendo wii. The console featured motion controls which was also very  popular with these consoles in this generation. The wii sold very well due to its low cost and how it appealed to families instead of gamers which consoles like the ps3 and xbox360 did. As said before motion controls were featured heavily, along with that consoles focused heavily on online play and doing things digitally instead of using analog as digital games were starting to be sold. Along with this many mobile consoles have sprung up with the Nintendo DS and the Sony PSP</a:t>
            </a:r>
          </a:p>
        </p:txBody>
      </p:sp>
      <p:sp>
        <p:nvSpPr>
          <p:cNvPr id="159" name="Shape 159">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pic>
        <p:nvPicPr>
          <p:cNvPr id="160" name="Shape 160"/>
          <p:cNvPicPr preferRelativeResize="0"/>
          <p:nvPr/>
        </p:nvPicPr>
        <p:blipFill>
          <a:blip r:embed="rId4">
            <a:alphaModFix/>
          </a:blip>
          <a:stretch>
            <a:fillRect/>
          </a:stretch>
        </p:blipFill>
        <p:spPr>
          <a:xfrm>
            <a:off x="3762300" y="3450325"/>
            <a:ext cx="1619400" cy="1619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8 hardware</a:t>
            </a:r>
          </a:p>
          <a:p>
            <a:pPr lvl="0" rtl="0">
              <a:spcBef>
                <a:spcPts val="0"/>
              </a:spcBef>
              <a:buNone/>
            </a:pPr>
            <a:r>
              <a:t/>
            </a:r>
            <a:endParaRPr/>
          </a:p>
        </p:txBody>
      </p:sp>
      <p:sp>
        <p:nvSpPr>
          <p:cNvPr id="166" name="Shape 16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rgbClr val="000000"/>
                </a:solidFill>
                <a:latin typeface="Orbitron"/>
                <a:ea typeface="Orbitron"/>
                <a:cs typeface="Orbitron"/>
                <a:sym typeface="Orbitron"/>
              </a:rPr>
              <a:t>2012-present</a:t>
            </a:r>
          </a:p>
          <a:p>
            <a:pPr lvl="0" rtl="0">
              <a:spcBef>
                <a:spcPts val="0"/>
              </a:spcBef>
              <a:buClr>
                <a:schemeClr val="dk1"/>
              </a:buClr>
              <a:buSzPct val="78571"/>
              <a:buFont typeface="Arial"/>
              <a:buNone/>
            </a:pPr>
            <a:r>
              <a:rPr lang="en" sz="1400">
                <a:solidFill>
                  <a:srgbClr val="000000"/>
                </a:solidFill>
                <a:latin typeface="Orbitron"/>
                <a:ea typeface="Orbitron"/>
                <a:cs typeface="Orbitron"/>
                <a:sym typeface="Orbitron"/>
              </a:rPr>
              <a:t>A console that has been very prominent in this console generation is the Playstation 4. This console heavily focused on online features along with other consoles as games have been floating towards digital. One thing that has been starting up are different forms of virtual reality. Starting first with Playstation VR and the Xbox one will be getting oculus support along with hololens. Some are saying this generation is about to end soon but many are saying that this generation may be the last as Pc gaming is becoming more practical and inexpensive.</a:t>
            </a:r>
          </a:p>
        </p:txBody>
      </p:sp>
      <p:sp>
        <p:nvSpPr>
          <p:cNvPr id="167" name="Shape 167">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pic>
        <p:nvPicPr>
          <p:cNvPr id="168" name="Shape 168"/>
          <p:cNvPicPr preferRelativeResize="0"/>
          <p:nvPr/>
        </p:nvPicPr>
        <p:blipFill>
          <a:blip r:embed="rId4">
            <a:alphaModFix/>
          </a:blip>
          <a:stretch>
            <a:fillRect/>
          </a:stretch>
        </p:blipFill>
        <p:spPr>
          <a:xfrm>
            <a:off x="3142450" y="3491150"/>
            <a:ext cx="2859100" cy="1408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sp>
        <p:nvSpPr>
          <p:cNvPr id="173" name="Shape 17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chemeClr val="dk1"/>
              </a:buClr>
              <a:buSzPct val="36666"/>
              <a:buFont typeface="Arial"/>
              <a:buNone/>
            </a:pPr>
            <a:r>
              <a:rPr lang="en" sz="3000">
                <a:latin typeface="Orbitron"/>
                <a:ea typeface="Orbitron"/>
                <a:cs typeface="Orbitron"/>
                <a:sym typeface="Orbitron"/>
              </a:rPr>
              <a:t>PC hardware</a:t>
            </a:r>
          </a:p>
          <a:p>
            <a:pPr lvl="0">
              <a:spcBef>
                <a:spcPts val="0"/>
              </a:spcBef>
              <a:buNone/>
            </a:pPr>
            <a:r>
              <a:t/>
            </a:r>
            <a:endParaRPr/>
          </a:p>
        </p:txBody>
      </p:sp>
      <p:sp>
        <p:nvSpPr>
          <p:cNvPr id="174" name="Shape 174"/>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rgbClr val="000000"/>
                </a:solidFill>
                <a:latin typeface="Orbitron"/>
                <a:ea typeface="Orbitron"/>
                <a:cs typeface="Orbitron"/>
                <a:sym typeface="Orbitron"/>
              </a:rPr>
              <a:t>1971 (arguable)- present</a:t>
            </a:r>
          </a:p>
          <a:p>
            <a:pPr lvl="0">
              <a:spcBef>
                <a:spcPts val="0"/>
              </a:spcBef>
              <a:buClr>
                <a:schemeClr val="dk1"/>
              </a:buClr>
              <a:buSzPct val="78571"/>
              <a:buFont typeface="Arial"/>
              <a:buNone/>
            </a:pPr>
            <a:r>
              <a:rPr lang="en" sz="1400">
                <a:solidFill>
                  <a:srgbClr val="000000"/>
                </a:solidFill>
                <a:latin typeface="Orbitron"/>
                <a:ea typeface="Orbitron"/>
                <a:cs typeface="Orbitron"/>
                <a:sym typeface="Orbitron"/>
              </a:rPr>
              <a:t>Pc gaming is very well known as being the more complex approach to gaming but allowing for better graphics and more complex games. PC gaming has evolved from being very niche into possibly being one of the biggest markets as it has become more accessible due to low costs ,better graphics and interchangeable parts. Pc gaming today has adapted all gaming forms because of how versatile it is and you could always purchase new attachments sold by 3rd party companies</a:t>
            </a:r>
          </a:p>
        </p:txBody>
      </p:sp>
      <p:sp>
        <p:nvSpPr>
          <p:cNvPr id="175" name="Shape 175">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pic>
        <p:nvPicPr>
          <p:cNvPr id="176" name="Shape 176"/>
          <p:cNvPicPr preferRelativeResize="0"/>
          <p:nvPr/>
        </p:nvPicPr>
        <p:blipFill>
          <a:blip r:embed="rId4">
            <a:alphaModFix/>
          </a:blip>
          <a:stretch>
            <a:fillRect/>
          </a:stretch>
        </p:blipFill>
        <p:spPr>
          <a:xfrm>
            <a:off x="3569225" y="3327950"/>
            <a:ext cx="2005550" cy="15041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sp>
        <p:nvSpPr>
          <p:cNvPr id="181" name="Shape 181"/>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sz="3000">
                <a:latin typeface="Orbitron"/>
                <a:ea typeface="Orbitron"/>
                <a:cs typeface="Orbitron"/>
                <a:sym typeface="Orbitron"/>
              </a:rPr>
              <a:t>Gen 1 software</a:t>
            </a:r>
          </a:p>
        </p:txBody>
      </p:sp>
      <p:sp>
        <p:nvSpPr>
          <p:cNvPr id="182" name="Shape 182">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183" name="Shape 18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rPr b="1" lang="en" sz="1400">
                <a:solidFill>
                  <a:srgbClr val="000000"/>
                </a:solidFill>
                <a:latin typeface="Orbitron"/>
                <a:ea typeface="Orbitron"/>
                <a:cs typeface="Orbitron"/>
                <a:sym typeface="Orbitron"/>
              </a:rPr>
              <a:t>1972-1978</a:t>
            </a:r>
          </a:p>
          <a:p>
            <a:pPr lvl="0" rtl="0">
              <a:spcBef>
                <a:spcPts val="0"/>
              </a:spcBef>
              <a:buNone/>
            </a:pPr>
            <a:r>
              <a:rPr lang="en" sz="1400">
                <a:solidFill>
                  <a:srgbClr val="000000"/>
                </a:solidFill>
                <a:latin typeface="Orbitron"/>
                <a:ea typeface="Orbitron"/>
                <a:cs typeface="Orbitron"/>
                <a:sym typeface="Orbitron"/>
              </a:rPr>
              <a:t>The most popular game of this generation had to be the game “pong”. The game feature tennis like gameplay and was popular because of its simplicity. The game worked really well and was simple and also one of the first arcade games. This generation consisted of some of the very first games.</a:t>
            </a:r>
          </a:p>
        </p:txBody>
      </p:sp>
      <p:pic>
        <p:nvPicPr>
          <p:cNvPr id="184" name="Shape 184"/>
          <p:cNvPicPr preferRelativeResize="0"/>
          <p:nvPr/>
        </p:nvPicPr>
        <p:blipFill>
          <a:blip r:embed="rId4">
            <a:alphaModFix/>
          </a:blip>
          <a:stretch>
            <a:fillRect/>
          </a:stretch>
        </p:blipFill>
        <p:spPr>
          <a:xfrm>
            <a:off x="3449962" y="3090500"/>
            <a:ext cx="2244074" cy="16830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8" name="Shape 188"/>
        <p:cNvGrpSpPr/>
        <p:nvPr/>
      </p:nvGrpSpPr>
      <p:grpSpPr>
        <a:xfrm>
          <a:off x="0" y="0"/>
          <a:ext cx="0" cy="0"/>
          <a:chOff x="0" y="0"/>
          <a:chExt cx="0" cy="0"/>
        </a:xfrm>
      </p:grpSpPr>
      <p:sp>
        <p:nvSpPr>
          <p:cNvPr id="189" name="Shape 18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2 software</a:t>
            </a:r>
          </a:p>
          <a:p>
            <a:pPr lvl="0" rtl="0">
              <a:spcBef>
                <a:spcPts val="0"/>
              </a:spcBef>
              <a:buNone/>
            </a:pPr>
            <a:r>
              <a:t/>
            </a:r>
            <a:endParaRPr/>
          </a:p>
        </p:txBody>
      </p:sp>
      <p:sp>
        <p:nvSpPr>
          <p:cNvPr id="190" name="Shape 190">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191" name="Shape 19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rPr b="1" lang="en" sz="1400">
                <a:solidFill>
                  <a:srgbClr val="000000"/>
                </a:solidFill>
                <a:latin typeface="Orbitron"/>
                <a:ea typeface="Orbitron"/>
                <a:cs typeface="Orbitron"/>
                <a:sym typeface="Orbitron"/>
              </a:rPr>
              <a:t>1976-1982</a:t>
            </a:r>
          </a:p>
          <a:p>
            <a:pPr lvl="0" rtl="0">
              <a:spcBef>
                <a:spcPts val="0"/>
              </a:spcBef>
              <a:buNone/>
            </a:pPr>
            <a:r>
              <a:rPr lang="en" sz="1400">
                <a:solidFill>
                  <a:srgbClr val="000000"/>
                </a:solidFill>
                <a:latin typeface="Orbitron"/>
                <a:ea typeface="Orbitron"/>
                <a:cs typeface="Orbitron"/>
                <a:sym typeface="Orbitron"/>
              </a:rPr>
              <a:t>One of the most popular consoles in this generation was asteroids. This game featured more complex gameplay than its predecessors as the game involved moving in a 3d space along with firing at “asteroids” which would get smaller with each shot. Although gameplay had become more complex the only thing graphically that changed was the implementation of color in some games</a:t>
            </a:r>
          </a:p>
          <a:p>
            <a:pPr lvl="0" rtl="0">
              <a:spcBef>
                <a:spcPts val="0"/>
              </a:spcBef>
              <a:buNone/>
            </a:pPr>
            <a:r>
              <a:t/>
            </a:r>
            <a:endParaRPr b="1" sz="1400">
              <a:solidFill>
                <a:srgbClr val="000000"/>
              </a:solidFill>
              <a:latin typeface="Orbitron"/>
              <a:ea typeface="Orbitron"/>
              <a:cs typeface="Orbitron"/>
              <a:sym typeface="Orbitron"/>
            </a:endParaRPr>
          </a:p>
        </p:txBody>
      </p:sp>
      <p:pic>
        <p:nvPicPr>
          <p:cNvPr id="192" name="Shape 192"/>
          <p:cNvPicPr preferRelativeResize="0"/>
          <p:nvPr/>
        </p:nvPicPr>
        <p:blipFill>
          <a:blip r:embed="rId4">
            <a:alphaModFix/>
          </a:blip>
          <a:stretch>
            <a:fillRect/>
          </a:stretch>
        </p:blipFill>
        <p:spPr>
          <a:xfrm>
            <a:off x="3924852" y="3118975"/>
            <a:ext cx="1294300" cy="17257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3 software</a:t>
            </a:r>
          </a:p>
          <a:p>
            <a:pPr lvl="0" rtl="0">
              <a:spcBef>
                <a:spcPts val="0"/>
              </a:spcBef>
              <a:buNone/>
            </a:pPr>
            <a:r>
              <a:t/>
            </a:r>
            <a:endParaRPr/>
          </a:p>
        </p:txBody>
      </p:sp>
      <p:sp>
        <p:nvSpPr>
          <p:cNvPr id="198" name="Shape 198">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199" name="Shape 19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b="1" lang="en" sz="1400">
                <a:solidFill>
                  <a:srgbClr val="000000"/>
                </a:solidFill>
                <a:latin typeface="Orbitron"/>
                <a:ea typeface="Orbitron"/>
                <a:cs typeface="Orbitron"/>
                <a:sym typeface="Orbitron"/>
              </a:rPr>
              <a:t>1983–1995</a:t>
            </a:r>
          </a:p>
          <a:p>
            <a:pPr lvl="0" rtl="0">
              <a:spcBef>
                <a:spcPts val="0"/>
              </a:spcBef>
              <a:buNone/>
            </a:pPr>
            <a:r>
              <a:rPr lang="en" sz="1400">
                <a:solidFill>
                  <a:srgbClr val="000000"/>
                </a:solidFill>
                <a:latin typeface="Orbitron"/>
                <a:ea typeface="Orbitron"/>
                <a:cs typeface="Orbitron"/>
                <a:sym typeface="Orbitron"/>
              </a:rPr>
              <a:t>One of the most popular games of Generation 3 had to be Super Mario Brothers. The game was sold on the NES and Famicom, it sold with many of the versions of the consoles. The game featured color and a 2d pixelated world where you would jump and run across a screen trying to get to each castle until you found princess peach. Many of the games this generation featured color graphics and 2d platforming. </a:t>
            </a:r>
          </a:p>
          <a:p>
            <a:pPr lvl="0" rtl="0">
              <a:spcBef>
                <a:spcPts val="0"/>
              </a:spcBef>
              <a:buNone/>
            </a:pPr>
            <a:r>
              <a:t/>
            </a:r>
            <a:endParaRPr b="1" sz="1400">
              <a:solidFill>
                <a:srgbClr val="000000"/>
              </a:solidFill>
              <a:latin typeface="Orbitron"/>
              <a:ea typeface="Orbitron"/>
              <a:cs typeface="Orbitron"/>
              <a:sym typeface="Orbitron"/>
            </a:endParaRPr>
          </a:p>
        </p:txBody>
      </p:sp>
      <p:pic>
        <p:nvPicPr>
          <p:cNvPr id="200" name="Shape 200"/>
          <p:cNvPicPr preferRelativeResize="0"/>
          <p:nvPr/>
        </p:nvPicPr>
        <p:blipFill>
          <a:blip r:embed="rId4">
            <a:alphaModFix/>
          </a:blip>
          <a:stretch>
            <a:fillRect/>
          </a:stretch>
        </p:blipFill>
        <p:spPr>
          <a:xfrm>
            <a:off x="3317374" y="2976700"/>
            <a:ext cx="2509250" cy="18819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sz="3000">
                <a:latin typeface="Orbitron"/>
                <a:ea typeface="Orbitron"/>
                <a:cs typeface="Orbitron"/>
                <a:sym typeface="Orbitron"/>
              </a:rPr>
              <a:t>Arcade Software</a:t>
            </a:r>
          </a:p>
        </p:txBody>
      </p:sp>
      <p:sp>
        <p:nvSpPr>
          <p:cNvPr id="206" name="Shape 206">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07" name="Shape 207"/>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rgbClr val="000000"/>
                </a:solidFill>
                <a:latin typeface="Orbitron"/>
                <a:ea typeface="Orbitron"/>
                <a:cs typeface="Orbitron"/>
                <a:sym typeface="Orbitron"/>
              </a:rPr>
              <a:t>1972-present</a:t>
            </a:r>
          </a:p>
          <a:p>
            <a:pPr lvl="0" rtl="0">
              <a:spcBef>
                <a:spcPts val="0"/>
              </a:spcBef>
              <a:buClr>
                <a:schemeClr val="dk1"/>
              </a:buClr>
              <a:buSzPct val="78571"/>
              <a:buFont typeface="Arial"/>
              <a:buNone/>
            </a:pPr>
            <a:r>
              <a:rPr lang="en" sz="1400">
                <a:solidFill>
                  <a:srgbClr val="000000"/>
                </a:solidFill>
                <a:latin typeface="Orbitron"/>
                <a:ea typeface="Orbitron"/>
                <a:cs typeface="Orbitron"/>
                <a:sym typeface="Orbitron"/>
              </a:rPr>
              <a:t>One very popular arcade title throughout arcade games was Donkey Kong. It was very popular among many arcade players and starred the popular character mario in his first adventure against a rampaging gorilla. Unlike old arcade games which featured joysticks and buttons many modern arcade games use some kind go gimmick be it virtual reality or gun controllers.</a:t>
            </a:r>
          </a:p>
          <a:p>
            <a:pPr lvl="0" rtl="0">
              <a:spcBef>
                <a:spcPts val="0"/>
              </a:spcBef>
              <a:buClr>
                <a:schemeClr val="dk1"/>
              </a:buClr>
              <a:buSzPct val="78571"/>
              <a:buFont typeface="Arial"/>
              <a:buNone/>
            </a:pPr>
            <a:r>
              <a:t/>
            </a:r>
            <a:endParaRPr sz="1400">
              <a:solidFill>
                <a:srgbClr val="000000"/>
              </a:solidFill>
              <a:latin typeface="Orbitron"/>
              <a:ea typeface="Orbitron"/>
              <a:cs typeface="Orbitron"/>
              <a:sym typeface="Orbitron"/>
            </a:endParaRPr>
          </a:p>
        </p:txBody>
      </p:sp>
      <p:pic>
        <p:nvPicPr>
          <p:cNvPr id="208" name="Shape 208"/>
          <p:cNvPicPr preferRelativeResize="0"/>
          <p:nvPr/>
        </p:nvPicPr>
        <p:blipFill>
          <a:blip r:embed="rId4">
            <a:alphaModFix/>
          </a:blip>
          <a:stretch>
            <a:fillRect/>
          </a:stretch>
        </p:blipFill>
        <p:spPr>
          <a:xfrm>
            <a:off x="3330100" y="3038168"/>
            <a:ext cx="2483800" cy="18542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4 software</a:t>
            </a:r>
          </a:p>
          <a:p>
            <a:pPr lvl="0" rtl="0">
              <a:spcBef>
                <a:spcPts val="0"/>
              </a:spcBef>
              <a:buNone/>
            </a:pPr>
            <a:r>
              <a:t/>
            </a:r>
            <a:endParaRPr/>
          </a:p>
        </p:txBody>
      </p:sp>
      <p:sp>
        <p:nvSpPr>
          <p:cNvPr id="214" name="Shape 214">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15" name="Shape 21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chemeClr val="dk1"/>
                </a:solidFill>
                <a:latin typeface="Orbitron"/>
                <a:ea typeface="Orbitron"/>
                <a:cs typeface="Orbitron"/>
                <a:sym typeface="Orbitron"/>
              </a:rPr>
              <a:t>1987–2003</a:t>
            </a:r>
          </a:p>
          <a:p>
            <a:pPr lvl="0" rtl="0">
              <a:spcBef>
                <a:spcPts val="0"/>
              </a:spcBef>
              <a:buClr>
                <a:schemeClr val="dk1"/>
              </a:buClr>
              <a:buSzPct val="78571"/>
              <a:buFont typeface="Arial"/>
              <a:buNone/>
            </a:pPr>
            <a:r>
              <a:rPr lang="en" sz="1400">
                <a:solidFill>
                  <a:schemeClr val="dk1"/>
                </a:solidFill>
                <a:latin typeface="Orbitron"/>
                <a:ea typeface="Orbitron"/>
                <a:cs typeface="Orbitron"/>
                <a:sym typeface="Orbitron"/>
              </a:rPr>
              <a:t>A very popular generation 4 game was Sonic the Hedgehog. This game was made for the Sega Genesis and was supposed to be the answer to Nintendo’s Mario and it was their mascot for very long. The game was a 2d platformer and was very focused on moving fast through the levels as the character sonic was very keen on having to go fast. Games in this generation featured better color but were still focused on 2d graphics but some 3d games began to be made.</a:t>
            </a:r>
          </a:p>
        </p:txBody>
      </p:sp>
      <p:pic>
        <p:nvPicPr>
          <p:cNvPr id="216" name="Shape 216"/>
          <p:cNvPicPr preferRelativeResize="0"/>
          <p:nvPr/>
        </p:nvPicPr>
        <p:blipFill>
          <a:blip r:embed="rId4">
            <a:alphaModFix/>
          </a:blip>
          <a:stretch>
            <a:fillRect/>
          </a:stretch>
        </p:blipFill>
        <p:spPr>
          <a:xfrm>
            <a:off x="3704340" y="3455148"/>
            <a:ext cx="1735325" cy="12438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0" name="Shape 60"/>
        <p:cNvGrpSpPr/>
        <p:nvPr/>
      </p:nvGrpSpPr>
      <p:grpSpPr>
        <a:xfrm>
          <a:off x="0" y="0"/>
          <a:ext cx="0" cy="0"/>
          <a:chOff x="0" y="0"/>
          <a:chExt cx="0" cy="0"/>
        </a:xfrm>
      </p:grpSpPr>
      <p:sp>
        <p:nvSpPr>
          <p:cNvPr id="61" name="Shape 61"/>
          <p:cNvSpPr txBox="1"/>
          <p:nvPr>
            <p:ph type="title"/>
          </p:nvPr>
        </p:nvSpPr>
        <p:spPr>
          <a:xfrm>
            <a:off x="311700" y="748025"/>
            <a:ext cx="8520600" cy="572700"/>
          </a:xfrm>
          <a:prstGeom prst="rect">
            <a:avLst/>
          </a:prstGeom>
        </p:spPr>
        <p:txBody>
          <a:bodyPr anchorCtr="0" anchor="t" bIns="91425" lIns="91425" rIns="91425" tIns="91425">
            <a:noAutofit/>
          </a:bodyPr>
          <a:lstStyle/>
          <a:p>
            <a:pPr lvl="0" algn="ctr">
              <a:spcBef>
                <a:spcPts val="0"/>
              </a:spcBef>
              <a:buNone/>
            </a:pPr>
            <a:r>
              <a:rPr lang="en" sz="4800">
                <a:latin typeface="Orbitron"/>
                <a:ea typeface="Orbitron"/>
                <a:cs typeface="Orbitron"/>
                <a:sym typeface="Orbitron"/>
              </a:rPr>
              <a:t>Hub</a:t>
            </a:r>
          </a:p>
        </p:txBody>
      </p:sp>
      <p:sp>
        <p:nvSpPr>
          <p:cNvPr id="62" name="Shape 62">
            <a:hlinkClick r:id="rId3"/>
          </p:cNvPr>
          <p:cNvSpPr/>
          <p:nvPr/>
        </p:nvSpPr>
        <p:spPr>
          <a:xfrm>
            <a:off x="2128975" y="214305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a:t>
            </a:r>
          </a:p>
        </p:txBody>
      </p:sp>
      <p:sp>
        <p:nvSpPr>
          <p:cNvPr id="63" name="Shape 63">
            <a:hlinkClick r:id="rId4"/>
          </p:cNvPr>
          <p:cNvSpPr/>
          <p:nvPr/>
        </p:nvSpPr>
        <p:spPr>
          <a:xfrm>
            <a:off x="5395625" y="214305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a:t>
            </a:r>
          </a:p>
        </p:txBody>
      </p:sp>
      <p:sp>
        <p:nvSpPr>
          <p:cNvPr id="64" name="Shape 64">
            <a:hlinkClick r:id="rId5"/>
          </p:cNvPr>
          <p:cNvSpPr/>
          <p:nvPr/>
        </p:nvSpPr>
        <p:spPr>
          <a:xfrm>
            <a:off x="3762300" y="374877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References</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5 software</a:t>
            </a:r>
          </a:p>
          <a:p>
            <a:pPr lvl="0" rtl="0">
              <a:spcBef>
                <a:spcPts val="0"/>
              </a:spcBef>
              <a:buNone/>
            </a:pPr>
            <a:r>
              <a:t/>
            </a:r>
            <a:endParaRPr/>
          </a:p>
        </p:txBody>
      </p:sp>
      <p:sp>
        <p:nvSpPr>
          <p:cNvPr id="222" name="Shape 222">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23" name="Shape 22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chemeClr val="dk1"/>
                </a:solidFill>
                <a:latin typeface="Orbitron"/>
                <a:ea typeface="Orbitron"/>
                <a:cs typeface="Orbitron"/>
                <a:sym typeface="Orbitron"/>
              </a:rPr>
              <a:t>1993–2005 </a:t>
            </a:r>
          </a:p>
          <a:p>
            <a:pPr lvl="0" rtl="0">
              <a:spcBef>
                <a:spcPts val="0"/>
              </a:spcBef>
              <a:buClr>
                <a:schemeClr val="dk1"/>
              </a:buClr>
              <a:buSzPct val="78571"/>
              <a:buFont typeface="Arial"/>
              <a:buNone/>
            </a:pPr>
            <a:r>
              <a:rPr lang="en" sz="1400">
                <a:solidFill>
                  <a:schemeClr val="dk1"/>
                </a:solidFill>
                <a:latin typeface="Orbitron"/>
                <a:ea typeface="Orbitron"/>
                <a:cs typeface="Orbitron"/>
                <a:sym typeface="Orbitron"/>
              </a:rPr>
              <a:t>One popular game this generation was metal gear solid. The game was made by konami and was a 3d stealth action game. The game featured 3d graphics and very melodramatic story writing. The game also used the playstation controller’s feature of a vibration motor in the controller. Games in this generation started making the shift to 3d as the technology was finally capable of doing so.</a:t>
            </a:r>
          </a:p>
          <a:p>
            <a:pPr lvl="0" rtl="0">
              <a:spcBef>
                <a:spcPts val="0"/>
              </a:spcBef>
              <a:buClr>
                <a:schemeClr val="dk1"/>
              </a:buClr>
              <a:buSzPct val="61111"/>
              <a:buFont typeface="Arial"/>
              <a:buNone/>
            </a:pPr>
            <a:r>
              <a:t/>
            </a:r>
            <a:endParaRPr/>
          </a:p>
        </p:txBody>
      </p:sp>
      <p:pic>
        <p:nvPicPr>
          <p:cNvPr id="224" name="Shape 224"/>
          <p:cNvPicPr preferRelativeResize="0"/>
          <p:nvPr/>
        </p:nvPicPr>
        <p:blipFill>
          <a:blip r:embed="rId4">
            <a:alphaModFix/>
          </a:blip>
          <a:stretch>
            <a:fillRect/>
          </a:stretch>
        </p:blipFill>
        <p:spPr>
          <a:xfrm>
            <a:off x="3524250" y="3261562"/>
            <a:ext cx="2095500" cy="14573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6 software</a:t>
            </a:r>
          </a:p>
          <a:p>
            <a:pPr lvl="0" rtl="0">
              <a:spcBef>
                <a:spcPts val="0"/>
              </a:spcBef>
              <a:buNone/>
            </a:pPr>
            <a:r>
              <a:t/>
            </a:r>
            <a:endParaRPr/>
          </a:p>
        </p:txBody>
      </p:sp>
      <p:sp>
        <p:nvSpPr>
          <p:cNvPr id="230" name="Shape 230">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31" name="Shape 23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chemeClr val="dk1"/>
                </a:solidFill>
                <a:latin typeface="Orbitron"/>
                <a:ea typeface="Orbitron"/>
                <a:cs typeface="Orbitron"/>
                <a:sym typeface="Orbitron"/>
              </a:rPr>
              <a:t>1998–2013</a:t>
            </a:r>
          </a:p>
          <a:p>
            <a:pPr lvl="0">
              <a:spcBef>
                <a:spcPts val="0"/>
              </a:spcBef>
              <a:buClr>
                <a:schemeClr val="dk1"/>
              </a:buClr>
              <a:buSzPct val="78571"/>
              <a:buFont typeface="Arial"/>
              <a:buNone/>
            </a:pPr>
            <a:r>
              <a:rPr lang="en" sz="1400">
                <a:solidFill>
                  <a:schemeClr val="dk1"/>
                </a:solidFill>
                <a:latin typeface="Orbitron"/>
                <a:ea typeface="Orbitron"/>
                <a:cs typeface="Orbitron"/>
                <a:sym typeface="Orbitron"/>
              </a:rPr>
              <a:t>One game that was extremely popular in this generation was Halo. Halo was one of the first games to be released on the Xbox. The game featured a space marine named “master chief” fighting aliens on a ancient alien artifact called halo. The game was known for it’s first person view and also using the online capability of the xbox as this was one of the first games that implemented playing online with friends on console.</a:t>
            </a:r>
          </a:p>
          <a:p>
            <a:pPr lvl="0" rtl="0">
              <a:spcBef>
                <a:spcPts val="0"/>
              </a:spcBef>
              <a:buClr>
                <a:schemeClr val="dk1"/>
              </a:buClr>
              <a:buSzPct val="78571"/>
              <a:buFont typeface="Arial"/>
              <a:buNone/>
            </a:pPr>
            <a:r>
              <a:t/>
            </a:r>
            <a:endParaRPr sz="1400">
              <a:solidFill>
                <a:schemeClr val="dk1"/>
              </a:solidFill>
              <a:latin typeface="Orbitron"/>
              <a:ea typeface="Orbitron"/>
              <a:cs typeface="Orbitron"/>
              <a:sym typeface="Orbitron"/>
            </a:endParaRPr>
          </a:p>
        </p:txBody>
      </p:sp>
      <p:pic>
        <p:nvPicPr>
          <p:cNvPr id="232" name="Shape 232"/>
          <p:cNvPicPr preferRelativeResize="0"/>
          <p:nvPr/>
        </p:nvPicPr>
        <p:blipFill>
          <a:blip r:embed="rId4">
            <a:alphaModFix/>
          </a:blip>
          <a:stretch>
            <a:fillRect/>
          </a:stretch>
        </p:blipFill>
        <p:spPr>
          <a:xfrm>
            <a:off x="3842334" y="3019349"/>
            <a:ext cx="1459325" cy="18854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sp>
        <p:nvSpPr>
          <p:cNvPr id="237" name="Shape 23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7 software</a:t>
            </a:r>
          </a:p>
          <a:p>
            <a:pPr lvl="0" rtl="0">
              <a:spcBef>
                <a:spcPts val="0"/>
              </a:spcBef>
              <a:buNone/>
            </a:pPr>
            <a:r>
              <a:t/>
            </a:r>
            <a:endParaRPr/>
          </a:p>
        </p:txBody>
      </p:sp>
      <p:sp>
        <p:nvSpPr>
          <p:cNvPr id="238" name="Shape 238">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39" name="Shape 23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chemeClr val="dk1"/>
                </a:solidFill>
                <a:latin typeface="Orbitron"/>
                <a:ea typeface="Orbitron"/>
                <a:cs typeface="Orbitron"/>
                <a:sym typeface="Orbitron"/>
              </a:rPr>
              <a:t>2005–2012</a:t>
            </a:r>
          </a:p>
          <a:p>
            <a:pPr lvl="0">
              <a:spcBef>
                <a:spcPts val="0"/>
              </a:spcBef>
              <a:buClr>
                <a:schemeClr val="dk1"/>
              </a:buClr>
              <a:buSzPct val="78571"/>
              <a:buFont typeface="Arial"/>
              <a:buNone/>
            </a:pPr>
            <a:r>
              <a:rPr lang="en" sz="1400">
                <a:solidFill>
                  <a:schemeClr val="dk1"/>
                </a:solidFill>
                <a:latin typeface="Orbitron"/>
                <a:ea typeface="Orbitron"/>
                <a:cs typeface="Orbitron"/>
                <a:sym typeface="Orbitron"/>
              </a:rPr>
              <a:t>One game that was extremely popular in this generation was Wii sports. Wii sports was the launch game that came with the Nintendo wii. It featured many sports including baseball and bowling. The game used the consoles motion controls in order to play these sports games. Many games in this generation featured newer graphics along with an increased focus on online play</a:t>
            </a:r>
          </a:p>
          <a:p>
            <a:pPr lvl="0" rtl="0">
              <a:spcBef>
                <a:spcPts val="0"/>
              </a:spcBef>
              <a:buClr>
                <a:schemeClr val="dk1"/>
              </a:buClr>
              <a:buSzPct val="78571"/>
              <a:buFont typeface="Arial"/>
              <a:buNone/>
            </a:pPr>
            <a:r>
              <a:t/>
            </a:r>
            <a:endParaRPr b="1" sz="1400">
              <a:solidFill>
                <a:schemeClr val="dk1"/>
              </a:solidFill>
              <a:latin typeface="Orbitron"/>
              <a:ea typeface="Orbitron"/>
              <a:cs typeface="Orbitron"/>
              <a:sym typeface="Orbitron"/>
            </a:endParaRPr>
          </a:p>
          <a:p>
            <a:pPr lvl="0" rtl="0">
              <a:spcBef>
                <a:spcPts val="0"/>
              </a:spcBef>
              <a:buClr>
                <a:schemeClr val="dk1"/>
              </a:buClr>
              <a:buSzPct val="78571"/>
              <a:buFont typeface="Arial"/>
              <a:buNone/>
            </a:pPr>
            <a:r>
              <a:t/>
            </a:r>
            <a:endParaRPr sz="1400">
              <a:solidFill>
                <a:schemeClr val="dk1"/>
              </a:solidFill>
              <a:latin typeface="Orbitron"/>
              <a:ea typeface="Orbitron"/>
              <a:cs typeface="Orbitron"/>
              <a:sym typeface="Orbitron"/>
            </a:endParaRPr>
          </a:p>
        </p:txBody>
      </p:sp>
      <p:pic>
        <p:nvPicPr>
          <p:cNvPr id="240" name="Shape 240"/>
          <p:cNvPicPr preferRelativeResize="0"/>
          <p:nvPr/>
        </p:nvPicPr>
        <p:blipFill>
          <a:blip r:embed="rId4">
            <a:alphaModFix/>
          </a:blip>
          <a:stretch>
            <a:fillRect/>
          </a:stretch>
        </p:blipFill>
        <p:spPr>
          <a:xfrm>
            <a:off x="3143250" y="3202450"/>
            <a:ext cx="2857500" cy="16002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4" name="Shape 244"/>
        <p:cNvGrpSpPr/>
        <p:nvPr/>
      </p:nvGrpSpPr>
      <p:grpSpPr>
        <a:xfrm>
          <a:off x="0" y="0"/>
          <a:ext cx="0" cy="0"/>
          <a:chOff x="0" y="0"/>
          <a:chExt cx="0" cy="0"/>
        </a:xfrm>
      </p:grpSpPr>
      <p:sp>
        <p:nvSpPr>
          <p:cNvPr id="245" name="Shape 24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8 software</a:t>
            </a:r>
          </a:p>
          <a:p>
            <a:pPr lvl="0" rtl="0">
              <a:spcBef>
                <a:spcPts val="0"/>
              </a:spcBef>
              <a:buNone/>
            </a:pPr>
            <a:r>
              <a:t/>
            </a:r>
            <a:endParaRPr/>
          </a:p>
        </p:txBody>
      </p:sp>
      <p:sp>
        <p:nvSpPr>
          <p:cNvPr id="246" name="Shape 246">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47" name="Shape 247"/>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rgbClr val="000000"/>
                </a:solidFill>
                <a:latin typeface="Orbitron"/>
                <a:ea typeface="Orbitron"/>
                <a:cs typeface="Orbitron"/>
                <a:sym typeface="Orbitron"/>
              </a:rPr>
              <a:t>2012-present</a:t>
            </a:r>
          </a:p>
          <a:p>
            <a:pPr lvl="0" rtl="0">
              <a:spcBef>
                <a:spcPts val="0"/>
              </a:spcBef>
              <a:buClr>
                <a:schemeClr val="dk1"/>
              </a:buClr>
              <a:buSzPct val="78571"/>
              <a:buFont typeface="Arial"/>
              <a:buNone/>
            </a:pPr>
            <a:r>
              <a:rPr lang="en" sz="1400">
                <a:solidFill>
                  <a:srgbClr val="000000"/>
                </a:solidFill>
                <a:latin typeface="Orbitron"/>
                <a:ea typeface="Orbitron"/>
                <a:cs typeface="Orbitron"/>
                <a:sym typeface="Orbitron"/>
              </a:rPr>
              <a:t>A game that has been very prominent this generation of consoles had to be WItcher 3. The game featured the returning character Geralt hunting down creatures and trying to find an old friend. Games this generation have had a heavy focus to pushing graphics to hyper-realism. </a:t>
            </a:r>
          </a:p>
        </p:txBody>
      </p:sp>
      <p:pic>
        <p:nvPicPr>
          <p:cNvPr id="248" name="Shape 248"/>
          <p:cNvPicPr preferRelativeResize="0"/>
          <p:nvPr/>
        </p:nvPicPr>
        <p:blipFill>
          <a:blip r:embed="rId4">
            <a:alphaModFix/>
          </a:blip>
          <a:stretch>
            <a:fillRect/>
          </a:stretch>
        </p:blipFill>
        <p:spPr>
          <a:xfrm>
            <a:off x="3005125" y="3111537"/>
            <a:ext cx="3133725" cy="14573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sp>
        <p:nvSpPr>
          <p:cNvPr id="253" name="Shape 25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PC software</a:t>
            </a:r>
          </a:p>
          <a:p>
            <a:pPr lvl="0" rtl="0">
              <a:spcBef>
                <a:spcPts val="0"/>
              </a:spcBef>
              <a:buNone/>
            </a:pPr>
            <a:r>
              <a:t/>
            </a:r>
            <a:endParaRPr/>
          </a:p>
        </p:txBody>
      </p:sp>
      <p:sp>
        <p:nvSpPr>
          <p:cNvPr id="254" name="Shape 254">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Software selection</a:t>
            </a:r>
          </a:p>
        </p:txBody>
      </p:sp>
      <p:sp>
        <p:nvSpPr>
          <p:cNvPr id="255" name="Shape 25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Clr>
                <a:schemeClr val="dk1"/>
              </a:buClr>
              <a:buSzPct val="78571"/>
              <a:buFont typeface="Arial"/>
              <a:buNone/>
            </a:pPr>
            <a:r>
              <a:rPr b="1" lang="en" sz="1400">
                <a:solidFill>
                  <a:srgbClr val="000000"/>
                </a:solidFill>
                <a:latin typeface="Orbitron"/>
                <a:ea typeface="Orbitron"/>
                <a:cs typeface="Orbitron"/>
                <a:sym typeface="Orbitron"/>
              </a:rPr>
              <a:t>1971 (arguable)- present</a:t>
            </a:r>
          </a:p>
          <a:p>
            <a:pPr lvl="0" rtl="0">
              <a:spcBef>
                <a:spcPts val="0"/>
              </a:spcBef>
              <a:buClr>
                <a:schemeClr val="dk1"/>
              </a:buClr>
              <a:buSzPct val="78571"/>
              <a:buFont typeface="Arial"/>
              <a:buNone/>
            </a:pPr>
            <a:r>
              <a:rPr lang="en" sz="1400">
                <a:solidFill>
                  <a:srgbClr val="000000"/>
                </a:solidFill>
                <a:latin typeface="Orbitron"/>
                <a:ea typeface="Orbitron"/>
                <a:cs typeface="Orbitron"/>
                <a:sym typeface="Orbitron"/>
              </a:rPr>
              <a:t>One of the most legendary games on the PC has to be the game Doom. The game featured a character named “doom marine” as he battled demons in space. The game used a first person perspective like many popular games on pc along with 3d graphics which were also prominent on pc. Many people acquired doom through a shareware demo that could be downloaded fairly quickly. This brought many memories of now-adults downloading the game during computer labs</a:t>
            </a:r>
          </a:p>
        </p:txBody>
      </p:sp>
      <p:pic>
        <p:nvPicPr>
          <p:cNvPr id="256" name="Shape 256"/>
          <p:cNvPicPr preferRelativeResize="0"/>
          <p:nvPr/>
        </p:nvPicPr>
        <p:blipFill>
          <a:blip r:embed="rId4">
            <a:alphaModFix/>
          </a:blip>
          <a:stretch>
            <a:fillRect/>
          </a:stretch>
        </p:blipFill>
        <p:spPr>
          <a:xfrm>
            <a:off x="3437337" y="3503000"/>
            <a:ext cx="2269323" cy="14181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0" name="Shape 260"/>
        <p:cNvGrpSpPr/>
        <p:nvPr/>
      </p:nvGrpSpPr>
      <p:grpSpPr>
        <a:xfrm>
          <a:off x="0" y="0"/>
          <a:ext cx="0" cy="0"/>
          <a:chOff x="0" y="0"/>
          <a:chExt cx="0" cy="0"/>
        </a:xfrm>
      </p:grpSpPr>
      <p:sp>
        <p:nvSpPr>
          <p:cNvPr id="261" name="Shape 26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sz="3000">
                <a:latin typeface="Orbitron"/>
                <a:ea typeface="Orbitron"/>
                <a:cs typeface="Orbitron"/>
                <a:sym typeface="Orbitron"/>
              </a:rPr>
              <a:t>References page 1</a:t>
            </a:r>
          </a:p>
        </p:txBody>
      </p:sp>
      <p:sp>
        <p:nvSpPr>
          <p:cNvPr id="262" name="Shape 262"/>
          <p:cNvSpPr txBox="1"/>
          <p:nvPr>
            <p:ph idx="1" type="body"/>
          </p:nvPr>
        </p:nvSpPr>
        <p:spPr>
          <a:xfrm>
            <a:off x="311700" y="1017725"/>
            <a:ext cx="8520600" cy="3416400"/>
          </a:xfrm>
          <a:prstGeom prst="rect">
            <a:avLst/>
          </a:prstGeom>
        </p:spPr>
        <p:txBody>
          <a:bodyPr anchorCtr="0" anchor="t" bIns="91425" lIns="91425" rIns="91425" tIns="91425">
            <a:noAutofit/>
          </a:bodyPr>
          <a:lstStyle/>
          <a:p>
            <a:pPr lvl="0">
              <a:spcBef>
                <a:spcPts val="0"/>
              </a:spcBef>
              <a:buNone/>
            </a:pPr>
            <a:r>
              <a:rPr lang="en" sz="1400" u="sng">
                <a:solidFill>
                  <a:schemeClr val="hlink"/>
                </a:solidFill>
                <a:latin typeface="Orbitron"/>
                <a:ea typeface="Orbitron"/>
                <a:cs typeface="Orbitron"/>
                <a:sym typeface="Orbitron"/>
                <a:hlinkClick r:id="rId3"/>
              </a:rPr>
              <a:t>https://commons.wikimedia.org/wiki/Category:Atari_2600#/media/File:Atari-2600-Console.jpg</a:t>
            </a:r>
          </a:p>
          <a:p>
            <a:pPr lvl="0">
              <a:spcBef>
                <a:spcPts val="0"/>
              </a:spcBef>
              <a:buNone/>
            </a:pPr>
            <a:r>
              <a:rPr lang="en" sz="1400" u="sng">
                <a:solidFill>
                  <a:schemeClr val="hlink"/>
                </a:solidFill>
                <a:latin typeface="Orbitron"/>
                <a:ea typeface="Orbitron"/>
                <a:cs typeface="Orbitron"/>
                <a:sym typeface="Orbitron"/>
                <a:hlinkClick r:id="rId4"/>
              </a:rPr>
              <a:t>https://commons.wikimedia.org/wiki/File:Magnavox-Odyssey-Console-Set.jpg</a:t>
            </a:r>
          </a:p>
          <a:p>
            <a:pPr lvl="0">
              <a:spcBef>
                <a:spcPts val="0"/>
              </a:spcBef>
              <a:buNone/>
            </a:pPr>
            <a:r>
              <a:rPr lang="en" sz="1400" u="sng">
                <a:solidFill>
                  <a:schemeClr val="hlink"/>
                </a:solidFill>
                <a:latin typeface="Orbitron"/>
                <a:ea typeface="Orbitron"/>
                <a:cs typeface="Orbitron"/>
                <a:sym typeface="Orbitron"/>
                <a:hlinkClick r:id="rId5"/>
              </a:rPr>
              <a:t>https://commons.wikimedia.org/wiki/File:PS4-Console-wDS4.png</a:t>
            </a:r>
          </a:p>
          <a:p>
            <a:pPr lvl="0">
              <a:spcBef>
                <a:spcPts val="0"/>
              </a:spcBef>
              <a:buNone/>
            </a:pPr>
            <a:r>
              <a:rPr lang="en" sz="1400" u="sng">
                <a:solidFill>
                  <a:schemeClr val="hlink"/>
                </a:solidFill>
                <a:latin typeface="Orbitron"/>
                <a:ea typeface="Orbitron"/>
                <a:cs typeface="Orbitron"/>
                <a:sym typeface="Orbitron"/>
                <a:hlinkClick r:id="rId6"/>
              </a:rPr>
              <a:t>https://commons.wikimedia.org/wiki/File:Nokia_Mikko_display_and_keyboard.JPG</a:t>
            </a:r>
          </a:p>
          <a:p>
            <a:pPr lvl="0">
              <a:spcBef>
                <a:spcPts val="0"/>
              </a:spcBef>
              <a:buNone/>
            </a:pPr>
            <a:r>
              <a:rPr lang="en" sz="1400" u="sng">
                <a:solidFill>
                  <a:schemeClr val="hlink"/>
                </a:solidFill>
                <a:latin typeface="Orbitron"/>
                <a:ea typeface="Orbitron"/>
                <a:cs typeface="Orbitron"/>
                <a:sym typeface="Orbitron"/>
                <a:hlinkClick r:id="rId7"/>
              </a:rPr>
              <a:t>https://commons.wikimedia.org/wiki/File:Pong.png</a:t>
            </a:r>
          </a:p>
          <a:p>
            <a:pPr lvl="0">
              <a:spcBef>
                <a:spcPts val="0"/>
              </a:spcBef>
              <a:buNone/>
            </a:pPr>
            <a:r>
              <a:rPr lang="en" sz="1400" u="sng">
                <a:solidFill>
                  <a:schemeClr val="hlink"/>
                </a:solidFill>
                <a:latin typeface="Orbitron"/>
                <a:ea typeface="Orbitron"/>
                <a:cs typeface="Orbitron"/>
                <a:sym typeface="Orbitron"/>
                <a:hlinkClick r:id="rId8"/>
              </a:rPr>
              <a:t>https://commons.wikimedia.org/wiki/File:Atari_Asteroids_cart_CXL4013_original_style_(front_top_right).jpg</a:t>
            </a:r>
          </a:p>
          <a:p>
            <a:pPr lvl="0">
              <a:spcBef>
                <a:spcPts val="0"/>
              </a:spcBef>
              <a:buNone/>
            </a:pPr>
            <a:r>
              <a:rPr lang="en" sz="1400" u="sng">
                <a:solidFill>
                  <a:schemeClr val="hlink"/>
                </a:solidFill>
                <a:latin typeface="Orbitron"/>
                <a:ea typeface="Orbitron"/>
                <a:cs typeface="Orbitron"/>
                <a:sym typeface="Orbitron"/>
                <a:hlinkClick r:id="rId9"/>
              </a:rPr>
              <a:t>https://commons.wikimedia.org/wiki/File:Fc_newfc.jpg</a:t>
            </a:r>
          </a:p>
          <a:p>
            <a:pPr lvl="0">
              <a:spcBef>
                <a:spcPts val="0"/>
              </a:spcBef>
              <a:buNone/>
            </a:pPr>
            <a:r>
              <a:rPr lang="en" sz="1400" u="sng">
                <a:solidFill>
                  <a:schemeClr val="hlink"/>
                </a:solidFill>
                <a:latin typeface="Orbitron"/>
                <a:ea typeface="Orbitron"/>
                <a:cs typeface="Orbitron"/>
                <a:sym typeface="Orbitron"/>
                <a:hlinkClick r:id="rId10"/>
              </a:rPr>
              <a:t>https://en.wikipedia.org/wiki/History_of_video_games</a:t>
            </a:r>
          </a:p>
          <a:p>
            <a:pPr lvl="0">
              <a:spcBef>
                <a:spcPts val="0"/>
              </a:spcBef>
              <a:buNone/>
            </a:pPr>
            <a:r>
              <a:t/>
            </a:r>
            <a:endParaRPr sz="1400">
              <a:solidFill>
                <a:srgbClr val="000000"/>
              </a:solidFill>
              <a:latin typeface="Orbitron"/>
              <a:ea typeface="Orbitron"/>
              <a:cs typeface="Orbitron"/>
              <a:sym typeface="Orbitron"/>
            </a:endParaRPr>
          </a:p>
          <a:p>
            <a:pPr lvl="0">
              <a:spcBef>
                <a:spcPts val="0"/>
              </a:spcBef>
              <a:buNone/>
            </a:pPr>
            <a:r>
              <a:t/>
            </a:r>
            <a:endParaRPr sz="1400">
              <a:solidFill>
                <a:srgbClr val="000000"/>
              </a:solidFill>
              <a:latin typeface="Orbitron"/>
              <a:ea typeface="Orbitron"/>
              <a:cs typeface="Orbitron"/>
              <a:sym typeface="Orbitron"/>
            </a:endParaRPr>
          </a:p>
        </p:txBody>
      </p:sp>
      <p:sp>
        <p:nvSpPr>
          <p:cNvPr id="263" name="Shape 263">
            <a:hlinkClick r:id="rId11"/>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Hub</a:t>
            </a:r>
          </a:p>
        </p:txBody>
      </p:sp>
      <p:sp>
        <p:nvSpPr>
          <p:cNvPr id="264" name="Shape 264">
            <a:hlinkClick r:id="rId12"/>
          </p:cNvPr>
          <p:cNvSpPr/>
          <p:nvPr/>
        </p:nvSpPr>
        <p:spPr>
          <a:xfrm>
            <a:off x="7447800" y="410597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next</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8" name="Shape 268"/>
        <p:cNvGrpSpPr/>
        <p:nvPr/>
      </p:nvGrpSpPr>
      <p:grpSpPr>
        <a:xfrm>
          <a:off x="0" y="0"/>
          <a:ext cx="0" cy="0"/>
          <a:chOff x="0" y="0"/>
          <a:chExt cx="0" cy="0"/>
        </a:xfrm>
      </p:grpSpPr>
      <p:sp>
        <p:nvSpPr>
          <p:cNvPr id="269" name="Shape 26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sz="3000">
                <a:latin typeface="Orbitron"/>
                <a:ea typeface="Orbitron"/>
                <a:cs typeface="Orbitron"/>
                <a:sym typeface="Orbitron"/>
              </a:rPr>
              <a:t>References page 2</a:t>
            </a:r>
          </a:p>
        </p:txBody>
      </p:sp>
      <p:sp>
        <p:nvSpPr>
          <p:cNvPr id="270" name="Shape 270"/>
          <p:cNvSpPr txBox="1"/>
          <p:nvPr>
            <p:ph idx="1" type="body"/>
          </p:nvPr>
        </p:nvSpPr>
        <p:spPr>
          <a:xfrm>
            <a:off x="311700" y="1017725"/>
            <a:ext cx="8520600" cy="3416400"/>
          </a:xfrm>
          <a:prstGeom prst="rect">
            <a:avLst/>
          </a:prstGeom>
        </p:spPr>
        <p:txBody>
          <a:bodyPr anchorCtr="0" anchor="t" bIns="91425" lIns="91425" rIns="91425" tIns="91425">
            <a:noAutofit/>
          </a:bodyPr>
          <a:lstStyle/>
          <a:p>
            <a:pPr lvl="0">
              <a:spcBef>
                <a:spcPts val="0"/>
              </a:spcBef>
              <a:buNone/>
            </a:pPr>
            <a:r>
              <a:rPr lang="en" sz="1400" u="sng">
                <a:solidFill>
                  <a:schemeClr val="hlink"/>
                </a:solidFill>
                <a:latin typeface="Orbitron"/>
                <a:ea typeface="Orbitron"/>
                <a:cs typeface="Orbitron"/>
                <a:sym typeface="Orbitron"/>
                <a:hlinkClick r:id="rId3"/>
              </a:rPr>
              <a:t>https://commons.wikimedia.org/wiki/File:Four_Arcade_Games.jpg</a:t>
            </a:r>
          </a:p>
          <a:p>
            <a:pPr lvl="0">
              <a:spcBef>
                <a:spcPts val="0"/>
              </a:spcBef>
              <a:buNone/>
            </a:pPr>
            <a:r>
              <a:rPr lang="en" sz="1400" u="sng">
                <a:solidFill>
                  <a:schemeClr val="hlink"/>
                </a:solidFill>
                <a:latin typeface="Orbitron"/>
                <a:ea typeface="Orbitron"/>
                <a:cs typeface="Orbitron"/>
                <a:sym typeface="Orbitron"/>
                <a:hlinkClick r:id="rId4"/>
              </a:rPr>
              <a:t>https://commons.wikimedia.org/wiki/File:NES-Console-Set.jpg</a:t>
            </a:r>
          </a:p>
          <a:p>
            <a:pPr lvl="0">
              <a:spcBef>
                <a:spcPts val="0"/>
              </a:spcBef>
              <a:buNone/>
            </a:pPr>
            <a:r>
              <a:rPr lang="en" sz="1400" u="sng">
                <a:solidFill>
                  <a:schemeClr val="hlink"/>
                </a:solidFill>
                <a:latin typeface="Orbitron"/>
                <a:ea typeface="Orbitron"/>
                <a:cs typeface="Orbitron"/>
                <a:sym typeface="Orbitron"/>
                <a:hlinkClick r:id="rId5"/>
              </a:rPr>
              <a:t>https://commons.wikimedia.org/wiki/File:Nintendo-Super-NES-Console-FL.jpg</a:t>
            </a:r>
          </a:p>
          <a:p>
            <a:pPr lvl="0">
              <a:spcBef>
                <a:spcPts val="0"/>
              </a:spcBef>
              <a:buNone/>
            </a:pPr>
            <a:r>
              <a:rPr lang="en" sz="1400" u="sng">
                <a:solidFill>
                  <a:schemeClr val="hlink"/>
                </a:solidFill>
                <a:latin typeface="Orbitron"/>
                <a:ea typeface="Orbitron"/>
                <a:cs typeface="Orbitron"/>
                <a:sym typeface="Orbitron"/>
                <a:hlinkClick r:id="rId6"/>
              </a:rPr>
              <a:t>https://commons.wikimedia.org/wiki/File:PlayStationConsole.jpg</a:t>
            </a:r>
          </a:p>
          <a:p>
            <a:pPr lvl="0">
              <a:spcBef>
                <a:spcPts val="0"/>
              </a:spcBef>
              <a:buNone/>
            </a:pPr>
            <a:r>
              <a:rPr lang="en" sz="1400" u="sng">
                <a:solidFill>
                  <a:schemeClr val="hlink"/>
                </a:solidFill>
                <a:latin typeface="Orbitron"/>
                <a:ea typeface="Orbitron"/>
                <a:cs typeface="Orbitron"/>
                <a:sym typeface="Orbitron"/>
                <a:hlinkClick r:id="rId7"/>
              </a:rPr>
              <a:t>https://commons.wikimedia.org/wiki/File:Xbox-Console-Front.jpg</a:t>
            </a:r>
          </a:p>
          <a:p>
            <a:pPr lvl="0">
              <a:spcBef>
                <a:spcPts val="0"/>
              </a:spcBef>
              <a:buNone/>
            </a:pPr>
            <a:r>
              <a:rPr lang="en" sz="1400" u="sng">
                <a:solidFill>
                  <a:schemeClr val="hlink"/>
                </a:solidFill>
                <a:latin typeface="Orbitron"/>
                <a:ea typeface="Orbitron"/>
                <a:cs typeface="Orbitron"/>
                <a:sym typeface="Orbitron"/>
                <a:hlinkClick r:id="rId8"/>
              </a:rPr>
              <a:t>https://commons.wikimedia.org/wiki/File:Wii-console.jpg</a:t>
            </a:r>
          </a:p>
          <a:p>
            <a:pPr lvl="0">
              <a:spcBef>
                <a:spcPts val="0"/>
              </a:spcBef>
              <a:buNone/>
            </a:pPr>
            <a:r>
              <a:rPr lang="en" sz="1400" u="sng">
                <a:solidFill>
                  <a:schemeClr val="hlink"/>
                </a:solidFill>
                <a:latin typeface="Orbitron"/>
                <a:ea typeface="Orbitron"/>
                <a:cs typeface="Orbitron"/>
                <a:sym typeface="Orbitron"/>
                <a:hlinkClick r:id="rId9"/>
              </a:rPr>
              <a:t>https://commons.wikimedia.org/wiki/File:High_definition_genesis.PNG</a:t>
            </a:r>
          </a:p>
          <a:p>
            <a:pPr lvl="0">
              <a:spcBef>
                <a:spcPts val="0"/>
              </a:spcBef>
              <a:buNone/>
            </a:pPr>
            <a:r>
              <a:t/>
            </a:r>
            <a:endParaRPr sz="1400">
              <a:solidFill>
                <a:srgbClr val="000000"/>
              </a:solidFill>
              <a:latin typeface="Orbitron"/>
              <a:ea typeface="Orbitron"/>
              <a:cs typeface="Orbitron"/>
              <a:sym typeface="Orbitron"/>
            </a:endParaRPr>
          </a:p>
        </p:txBody>
      </p:sp>
      <p:sp>
        <p:nvSpPr>
          <p:cNvPr id="271" name="Shape 271">
            <a:hlinkClick r:id="rId10"/>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Hub</a:t>
            </a:r>
          </a:p>
        </p:txBody>
      </p:sp>
      <p:sp>
        <p:nvSpPr>
          <p:cNvPr id="272" name="Shape 272">
            <a:hlinkClick r:id="rId11"/>
          </p:cNvPr>
          <p:cNvSpPr/>
          <p:nvPr/>
        </p:nvSpPr>
        <p:spPr>
          <a:xfrm>
            <a:off x="7447800" y="410597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next</a:t>
            </a:r>
          </a:p>
        </p:txBody>
      </p:sp>
      <p:sp>
        <p:nvSpPr>
          <p:cNvPr id="273" name="Shape 273">
            <a:hlinkClick r:id="rId12"/>
          </p:cNvPr>
          <p:cNvSpPr/>
          <p:nvPr/>
        </p:nvSpPr>
        <p:spPr>
          <a:xfrm>
            <a:off x="311700" y="410597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previous</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7" name="Shape 277"/>
        <p:cNvGrpSpPr/>
        <p:nvPr/>
      </p:nvGrpSpPr>
      <p:grpSpPr>
        <a:xfrm>
          <a:off x="0" y="0"/>
          <a:ext cx="0" cy="0"/>
          <a:chOff x="0" y="0"/>
          <a:chExt cx="0" cy="0"/>
        </a:xfrm>
      </p:grpSpPr>
      <p:sp>
        <p:nvSpPr>
          <p:cNvPr id="278" name="Shape 27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sz="3000">
                <a:latin typeface="Orbitron"/>
                <a:ea typeface="Orbitron"/>
                <a:cs typeface="Orbitron"/>
                <a:sym typeface="Orbitron"/>
              </a:rPr>
              <a:t>References page 3</a:t>
            </a:r>
          </a:p>
        </p:txBody>
      </p:sp>
      <p:sp>
        <p:nvSpPr>
          <p:cNvPr id="279" name="Shape 279"/>
          <p:cNvSpPr txBox="1"/>
          <p:nvPr>
            <p:ph idx="1" type="body"/>
          </p:nvPr>
        </p:nvSpPr>
        <p:spPr>
          <a:xfrm>
            <a:off x="311700" y="999600"/>
            <a:ext cx="8520600" cy="3416400"/>
          </a:xfrm>
          <a:prstGeom prst="rect">
            <a:avLst/>
          </a:prstGeom>
        </p:spPr>
        <p:txBody>
          <a:bodyPr anchorCtr="0" anchor="t" bIns="91425" lIns="91425" rIns="91425" tIns="91425">
            <a:noAutofit/>
          </a:bodyPr>
          <a:lstStyle/>
          <a:p>
            <a:pPr lvl="0">
              <a:spcBef>
                <a:spcPts val="0"/>
              </a:spcBef>
              <a:buNone/>
            </a:pPr>
            <a:r>
              <a:rPr lang="en" sz="1400" u="sng">
                <a:solidFill>
                  <a:schemeClr val="hlink"/>
                </a:solidFill>
                <a:latin typeface="Orbitron"/>
                <a:ea typeface="Orbitron"/>
                <a:cs typeface="Orbitron"/>
                <a:sym typeface="Orbitron"/>
                <a:hlinkClick r:id="rId3"/>
              </a:rPr>
              <a:t>http://en.rocketnews24.com/2014/09/08/new-world-record-set-for-highest-score-in-arcade-classic-donkey-kong/</a:t>
            </a:r>
          </a:p>
          <a:p>
            <a:pPr lvl="0">
              <a:spcBef>
                <a:spcPts val="0"/>
              </a:spcBef>
              <a:buNone/>
            </a:pPr>
            <a:r>
              <a:rPr lang="en" sz="1400" u="sng">
                <a:solidFill>
                  <a:schemeClr val="hlink"/>
                </a:solidFill>
                <a:latin typeface="Orbitron"/>
                <a:ea typeface="Orbitron"/>
                <a:cs typeface="Orbitron"/>
                <a:sym typeface="Orbitron"/>
                <a:hlinkClick r:id="rId4"/>
              </a:rPr>
              <a:t>https://en.wikipedia.org/wiki/Metal_Gear_Solid</a:t>
            </a:r>
          </a:p>
          <a:p>
            <a:pPr lvl="0">
              <a:spcBef>
                <a:spcPts val="0"/>
              </a:spcBef>
              <a:buNone/>
            </a:pPr>
            <a:r>
              <a:rPr lang="en" sz="1400" u="sng">
                <a:solidFill>
                  <a:schemeClr val="hlink"/>
                </a:solidFill>
                <a:latin typeface="Orbitron"/>
                <a:ea typeface="Orbitron"/>
                <a:cs typeface="Orbitron"/>
                <a:sym typeface="Orbitron"/>
                <a:hlinkClick r:id="rId5"/>
              </a:rPr>
              <a:t>https://en.wikipedia.org/wiki/Halo:_Combat_Evolved</a:t>
            </a:r>
          </a:p>
          <a:p>
            <a:pPr lvl="0">
              <a:spcBef>
                <a:spcPts val="0"/>
              </a:spcBef>
              <a:buNone/>
            </a:pPr>
            <a:r>
              <a:rPr lang="en" sz="1400" u="sng">
                <a:solidFill>
                  <a:schemeClr val="hlink"/>
                </a:solidFill>
                <a:latin typeface="Orbitron"/>
                <a:ea typeface="Orbitron"/>
                <a:cs typeface="Orbitron"/>
                <a:sym typeface="Orbitron"/>
                <a:hlinkClick r:id="rId6"/>
              </a:rPr>
              <a:t>http://pixelkin.org/games/wii-sports/</a:t>
            </a:r>
          </a:p>
          <a:p>
            <a:pPr lvl="0">
              <a:spcBef>
                <a:spcPts val="0"/>
              </a:spcBef>
              <a:buNone/>
            </a:pPr>
            <a:r>
              <a:rPr lang="en" sz="1400" u="sng">
                <a:solidFill>
                  <a:schemeClr val="hlink"/>
                </a:solidFill>
                <a:latin typeface="Orbitron"/>
                <a:ea typeface="Orbitron"/>
                <a:cs typeface="Orbitron"/>
                <a:sym typeface="Orbitron"/>
                <a:hlinkClick r:id="rId7"/>
              </a:rPr>
              <a:t>http://store.steampowered.com/app/292030/</a:t>
            </a:r>
          </a:p>
          <a:p>
            <a:pPr lvl="0">
              <a:spcBef>
                <a:spcPts val="0"/>
              </a:spcBef>
              <a:buNone/>
            </a:pPr>
            <a:r>
              <a:rPr lang="en" sz="1400" u="sng">
                <a:solidFill>
                  <a:schemeClr val="hlink"/>
                </a:solidFill>
                <a:latin typeface="Orbitron"/>
                <a:ea typeface="Orbitron"/>
                <a:cs typeface="Orbitron"/>
                <a:sym typeface="Orbitron"/>
                <a:hlinkClick r:id="rId8"/>
              </a:rPr>
              <a:t>https://github.com/retropie/retropie-setup/wiki/Doom</a:t>
            </a:r>
          </a:p>
          <a:p>
            <a:pPr lvl="0">
              <a:spcBef>
                <a:spcPts val="0"/>
              </a:spcBef>
              <a:buNone/>
            </a:pPr>
            <a:r>
              <a:t/>
            </a:r>
            <a:endParaRPr sz="1400">
              <a:latin typeface="Orbitron"/>
              <a:ea typeface="Orbitron"/>
              <a:cs typeface="Orbitron"/>
              <a:sym typeface="Orbitron"/>
            </a:endParaRPr>
          </a:p>
          <a:p>
            <a:pPr lvl="0">
              <a:spcBef>
                <a:spcPts val="0"/>
              </a:spcBef>
              <a:buNone/>
            </a:pPr>
            <a:r>
              <a:t/>
            </a:r>
            <a:endParaRPr sz="1400">
              <a:latin typeface="Orbitron"/>
              <a:ea typeface="Orbitron"/>
              <a:cs typeface="Orbitron"/>
              <a:sym typeface="Orbitron"/>
            </a:endParaRPr>
          </a:p>
          <a:p>
            <a:pPr lvl="0">
              <a:spcBef>
                <a:spcPts val="0"/>
              </a:spcBef>
              <a:buNone/>
            </a:pPr>
            <a:r>
              <a:t/>
            </a:r>
            <a:endParaRPr sz="1400">
              <a:latin typeface="Orbitron"/>
              <a:ea typeface="Orbitron"/>
              <a:cs typeface="Orbitron"/>
              <a:sym typeface="Orbitron"/>
            </a:endParaRPr>
          </a:p>
          <a:p>
            <a:pPr lvl="0">
              <a:spcBef>
                <a:spcPts val="0"/>
              </a:spcBef>
              <a:buNone/>
            </a:pPr>
            <a:r>
              <a:t/>
            </a:r>
            <a:endParaRPr sz="1400">
              <a:latin typeface="Orbitron"/>
              <a:ea typeface="Orbitron"/>
              <a:cs typeface="Orbitron"/>
              <a:sym typeface="Orbitron"/>
            </a:endParaRPr>
          </a:p>
        </p:txBody>
      </p:sp>
      <p:sp>
        <p:nvSpPr>
          <p:cNvPr id="280" name="Shape 280">
            <a:hlinkClick r:id="rId9"/>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Hub</a:t>
            </a:r>
          </a:p>
        </p:txBody>
      </p:sp>
      <p:sp>
        <p:nvSpPr>
          <p:cNvPr id="281" name="Shape 281">
            <a:hlinkClick r:id="rId10"/>
          </p:cNvPr>
          <p:cNvSpPr/>
          <p:nvPr/>
        </p:nvSpPr>
        <p:spPr>
          <a:xfrm>
            <a:off x="311700" y="410597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previous</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 name="Shape 68"/>
        <p:cNvGrpSpPr/>
        <p:nvPr/>
      </p:nvGrpSpPr>
      <p:grpSpPr>
        <a:xfrm>
          <a:off x="0" y="0"/>
          <a:ext cx="0" cy="0"/>
          <a:chOff x="0" y="0"/>
          <a:chExt cx="0" cy="0"/>
        </a:xfrm>
      </p:grpSpPr>
      <p:sp>
        <p:nvSpPr>
          <p:cNvPr id="69" name="Shape 69"/>
          <p:cNvSpPr txBox="1"/>
          <p:nvPr>
            <p:ph type="title"/>
          </p:nvPr>
        </p:nvSpPr>
        <p:spPr>
          <a:xfrm>
            <a:off x="311700" y="445025"/>
            <a:ext cx="8520600" cy="572700"/>
          </a:xfrm>
          <a:prstGeom prst="rect">
            <a:avLst/>
          </a:prstGeom>
        </p:spPr>
        <p:txBody>
          <a:bodyPr anchorCtr="0" anchor="t" bIns="91425" lIns="91425" rIns="91425" tIns="91425">
            <a:noAutofit/>
          </a:bodyPr>
          <a:lstStyle/>
          <a:p>
            <a:pPr indent="0" lvl="0" marL="0">
              <a:spcBef>
                <a:spcPts val="0"/>
              </a:spcBef>
              <a:buNone/>
            </a:pPr>
            <a:r>
              <a:rPr lang="en" sz="3000">
                <a:latin typeface="Orbitron"/>
                <a:ea typeface="Orbitron"/>
                <a:cs typeface="Orbitron"/>
                <a:sym typeface="Orbitron"/>
              </a:rPr>
              <a:t>Hardware</a:t>
            </a:r>
          </a:p>
        </p:txBody>
      </p:sp>
      <p:sp>
        <p:nvSpPr>
          <p:cNvPr id="70" name="Shape 70">
            <a:hlinkClick r:id="rId3"/>
          </p:cNvPr>
          <p:cNvSpPr/>
          <p:nvPr/>
        </p:nvSpPr>
        <p:spPr>
          <a:xfrm>
            <a:off x="3344675" y="9996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PC</a:t>
            </a:r>
          </a:p>
        </p:txBody>
      </p:sp>
      <p:sp>
        <p:nvSpPr>
          <p:cNvPr id="71" name="Shape 71">
            <a:hlinkClick r:id="rId4"/>
          </p:cNvPr>
          <p:cNvSpPr/>
          <p:nvPr/>
        </p:nvSpPr>
        <p:spPr>
          <a:xfrm>
            <a:off x="169462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6</a:t>
            </a:r>
          </a:p>
        </p:txBody>
      </p:sp>
      <p:sp>
        <p:nvSpPr>
          <p:cNvPr id="72" name="Shape 72">
            <a:hlinkClick r:id="rId5"/>
          </p:cNvPr>
          <p:cNvSpPr/>
          <p:nvPr/>
        </p:nvSpPr>
        <p:spPr>
          <a:xfrm>
            <a:off x="4457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5</a:t>
            </a:r>
          </a:p>
        </p:txBody>
      </p:sp>
      <p:sp>
        <p:nvSpPr>
          <p:cNvPr id="73" name="Shape 73">
            <a:hlinkClick r:id="rId6"/>
          </p:cNvPr>
          <p:cNvSpPr/>
          <p:nvPr/>
        </p:nvSpPr>
        <p:spPr>
          <a:xfrm>
            <a:off x="4994725" y="1856987"/>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7</a:t>
            </a:r>
          </a:p>
        </p:txBody>
      </p:sp>
      <p:sp>
        <p:nvSpPr>
          <p:cNvPr id="74" name="Shape 74">
            <a:hlinkClick r:id="rId7"/>
          </p:cNvPr>
          <p:cNvSpPr/>
          <p:nvPr/>
        </p:nvSpPr>
        <p:spPr>
          <a:xfrm>
            <a:off x="664477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8</a:t>
            </a:r>
          </a:p>
        </p:txBody>
      </p:sp>
      <p:sp>
        <p:nvSpPr>
          <p:cNvPr id="75" name="Shape 75">
            <a:hlinkClick r:id="rId8"/>
          </p:cNvPr>
          <p:cNvSpPr/>
          <p:nvPr/>
        </p:nvSpPr>
        <p:spPr>
          <a:xfrm>
            <a:off x="3344675" y="27580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3</a:t>
            </a:r>
          </a:p>
        </p:txBody>
      </p:sp>
      <p:sp>
        <p:nvSpPr>
          <p:cNvPr id="76" name="Shape 76">
            <a:hlinkClick r:id="rId9"/>
          </p:cNvPr>
          <p:cNvSpPr/>
          <p:nvPr/>
        </p:nvSpPr>
        <p:spPr>
          <a:xfrm>
            <a:off x="4994725" y="27580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4</a:t>
            </a:r>
          </a:p>
        </p:txBody>
      </p:sp>
      <p:sp>
        <p:nvSpPr>
          <p:cNvPr id="77" name="Shape 77">
            <a:hlinkClick r:id="rId10"/>
          </p:cNvPr>
          <p:cNvSpPr/>
          <p:nvPr/>
        </p:nvSpPr>
        <p:spPr>
          <a:xfrm>
            <a:off x="334467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Arcade</a:t>
            </a:r>
          </a:p>
        </p:txBody>
      </p:sp>
      <p:sp>
        <p:nvSpPr>
          <p:cNvPr id="78" name="Shape 78">
            <a:hlinkClick r:id="rId11"/>
          </p:cNvPr>
          <p:cNvSpPr/>
          <p:nvPr/>
        </p:nvSpPr>
        <p:spPr>
          <a:xfrm>
            <a:off x="1694625" y="27580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2</a:t>
            </a:r>
          </a:p>
        </p:txBody>
      </p:sp>
      <p:sp>
        <p:nvSpPr>
          <p:cNvPr id="79" name="Shape 79">
            <a:hlinkClick r:id="rId12"/>
          </p:cNvPr>
          <p:cNvSpPr/>
          <p:nvPr/>
        </p:nvSpPr>
        <p:spPr>
          <a:xfrm>
            <a:off x="3344675" y="365905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1</a:t>
            </a:r>
          </a:p>
        </p:txBody>
      </p:sp>
      <p:sp>
        <p:nvSpPr>
          <p:cNvPr id="80" name="Shape 80">
            <a:hlinkClick r:id="rId1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Hub</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sp>
        <p:nvSpPr>
          <p:cNvPr id="85" name="Shape 8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a:latin typeface="Orbitron"/>
                <a:ea typeface="Orbitron"/>
                <a:cs typeface="Orbitron"/>
                <a:sym typeface="Orbitron"/>
              </a:rPr>
              <a:t>Software</a:t>
            </a:r>
          </a:p>
        </p:txBody>
      </p:sp>
      <p:sp>
        <p:nvSpPr>
          <p:cNvPr id="86" name="Shape 86">
            <a:hlinkClick r:id="rId3"/>
          </p:cNvPr>
          <p:cNvSpPr/>
          <p:nvPr/>
        </p:nvSpPr>
        <p:spPr>
          <a:xfrm>
            <a:off x="3344675" y="9996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PC</a:t>
            </a:r>
          </a:p>
        </p:txBody>
      </p:sp>
      <p:sp>
        <p:nvSpPr>
          <p:cNvPr id="87" name="Shape 87">
            <a:hlinkClick r:id="rId4"/>
          </p:cNvPr>
          <p:cNvSpPr/>
          <p:nvPr/>
        </p:nvSpPr>
        <p:spPr>
          <a:xfrm>
            <a:off x="169462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6</a:t>
            </a:r>
          </a:p>
        </p:txBody>
      </p:sp>
      <p:sp>
        <p:nvSpPr>
          <p:cNvPr id="88" name="Shape 88">
            <a:hlinkClick r:id="rId5"/>
          </p:cNvPr>
          <p:cNvSpPr/>
          <p:nvPr/>
        </p:nvSpPr>
        <p:spPr>
          <a:xfrm>
            <a:off x="4457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5</a:t>
            </a:r>
          </a:p>
        </p:txBody>
      </p:sp>
      <p:sp>
        <p:nvSpPr>
          <p:cNvPr id="89" name="Shape 89">
            <a:hlinkClick r:id="rId6"/>
          </p:cNvPr>
          <p:cNvSpPr/>
          <p:nvPr/>
        </p:nvSpPr>
        <p:spPr>
          <a:xfrm>
            <a:off x="4994725" y="1856987"/>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7</a:t>
            </a:r>
          </a:p>
        </p:txBody>
      </p:sp>
      <p:sp>
        <p:nvSpPr>
          <p:cNvPr id="90" name="Shape 90">
            <a:hlinkClick r:id="rId7"/>
          </p:cNvPr>
          <p:cNvSpPr/>
          <p:nvPr/>
        </p:nvSpPr>
        <p:spPr>
          <a:xfrm>
            <a:off x="664477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8</a:t>
            </a:r>
          </a:p>
        </p:txBody>
      </p:sp>
      <p:sp>
        <p:nvSpPr>
          <p:cNvPr id="91" name="Shape 91">
            <a:hlinkClick r:id="rId8"/>
          </p:cNvPr>
          <p:cNvSpPr/>
          <p:nvPr/>
        </p:nvSpPr>
        <p:spPr>
          <a:xfrm>
            <a:off x="3344675" y="27580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3</a:t>
            </a:r>
          </a:p>
        </p:txBody>
      </p:sp>
      <p:sp>
        <p:nvSpPr>
          <p:cNvPr id="92" name="Shape 92">
            <a:hlinkClick r:id="rId9"/>
          </p:cNvPr>
          <p:cNvSpPr/>
          <p:nvPr/>
        </p:nvSpPr>
        <p:spPr>
          <a:xfrm>
            <a:off x="4994725" y="27580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4</a:t>
            </a:r>
          </a:p>
        </p:txBody>
      </p:sp>
      <p:sp>
        <p:nvSpPr>
          <p:cNvPr id="93" name="Shape 93">
            <a:hlinkClick r:id="rId10"/>
          </p:cNvPr>
          <p:cNvSpPr/>
          <p:nvPr/>
        </p:nvSpPr>
        <p:spPr>
          <a:xfrm>
            <a:off x="3344675" y="18570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Arcade</a:t>
            </a:r>
          </a:p>
        </p:txBody>
      </p:sp>
      <p:sp>
        <p:nvSpPr>
          <p:cNvPr id="94" name="Shape 94">
            <a:hlinkClick r:id="rId11"/>
          </p:cNvPr>
          <p:cNvSpPr/>
          <p:nvPr/>
        </p:nvSpPr>
        <p:spPr>
          <a:xfrm>
            <a:off x="1694625" y="2758025"/>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2</a:t>
            </a:r>
          </a:p>
        </p:txBody>
      </p:sp>
      <p:sp>
        <p:nvSpPr>
          <p:cNvPr id="95" name="Shape 95">
            <a:hlinkClick r:id="rId12"/>
          </p:cNvPr>
          <p:cNvSpPr/>
          <p:nvPr/>
        </p:nvSpPr>
        <p:spPr>
          <a:xfrm>
            <a:off x="3344675" y="365905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Generation 1</a:t>
            </a:r>
          </a:p>
        </p:txBody>
      </p:sp>
      <p:sp>
        <p:nvSpPr>
          <p:cNvPr id="96" name="Shape 96">
            <a:hlinkClick r:id="rId1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Hub</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x="0" y="0"/>
          <a:ext cx="0" cy="0"/>
          <a:chOff x="0" y="0"/>
          <a:chExt cx="0" cy="0"/>
        </a:xfrm>
      </p:grpSpPr>
      <p:sp>
        <p:nvSpPr>
          <p:cNvPr id="101" name="Shape 10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sz="3000">
                <a:latin typeface="Orbitron"/>
                <a:ea typeface="Orbitron"/>
                <a:cs typeface="Orbitron"/>
                <a:sym typeface="Orbitron"/>
              </a:rPr>
              <a:t>Gen 1 hardware</a:t>
            </a:r>
          </a:p>
        </p:txBody>
      </p:sp>
      <p:sp>
        <p:nvSpPr>
          <p:cNvPr id="102" name="Shape 102"/>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b="1" lang="en" sz="1400">
                <a:solidFill>
                  <a:srgbClr val="000000"/>
                </a:solidFill>
                <a:latin typeface="Orbitron"/>
                <a:ea typeface="Orbitron"/>
                <a:cs typeface="Orbitron"/>
                <a:sym typeface="Orbitron"/>
              </a:rPr>
              <a:t>1972-1978</a:t>
            </a:r>
          </a:p>
          <a:p>
            <a:pPr lvl="0">
              <a:spcBef>
                <a:spcPts val="0"/>
              </a:spcBef>
              <a:buNone/>
            </a:pPr>
            <a:r>
              <a:rPr lang="en" sz="1400">
                <a:solidFill>
                  <a:srgbClr val="000000"/>
                </a:solidFill>
                <a:latin typeface="Orbitron"/>
                <a:ea typeface="Orbitron"/>
                <a:cs typeface="Orbitron"/>
                <a:sym typeface="Orbitron"/>
              </a:rPr>
              <a:t>One important Console of Generation one consoles was the Magnavox odyssey. It was the first ever home console. The console was silent and very primitive by today’s standards. The console did not sell very well to a misconception that the console only worked on Magnavox Tvs. Many other consoles sold but they mostly featured the game “pong”.</a:t>
            </a:r>
          </a:p>
        </p:txBody>
      </p:sp>
      <p:sp>
        <p:nvSpPr>
          <p:cNvPr id="103" name="Shape 103">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pic>
        <p:nvPicPr>
          <p:cNvPr id="104" name="Shape 104"/>
          <p:cNvPicPr preferRelativeResize="0"/>
          <p:nvPr/>
        </p:nvPicPr>
        <p:blipFill>
          <a:blip r:embed="rId4">
            <a:alphaModFix/>
          </a:blip>
          <a:stretch>
            <a:fillRect/>
          </a:stretch>
        </p:blipFill>
        <p:spPr>
          <a:xfrm>
            <a:off x="3171075" y="3323454"/>
            <a:ext cx="2801853" cy="145172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8" name="Shape 108"/>
        <p:cNvGrpSpPr/>
        <p:nvPr/>
      </p:nvGrpSpPr>
      <p:grpSpPr>
        <a:xfrm>
          <a:off x="0" y="0"/>
          <a:ext cx="0" cy="0"/>
          <a:chOff x="0" y="0"/>
          <a:chExt cx="0" cy="0"/>
        </a:xfrm>
      </p:grpSpPr>
      <p:sp>
        <p:nvSpPr>
          <p:cNvPr id="109" name="Shape 10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Clr>
                <a:schemeClr val="dk1"/>
              </a:buClr>
              <a:buSzPct val="36666"/>
              <a:buFont typeface="Arial"/>
              <a:buNone/>
            </a:pPr>
            <a:r>
              <a:rPr lang="en" sz="3000">
                <a:latin typeface="Orbitron"/>
                <a:ea typeface="Orbitron"/>
                <a:cs typeface="Orbitron"/>
                <a:sym typeface="Orbitron"/>
              </a:rPr>
              <a:t>Gen 2 hardware</a:t>
            </a:r>
          </a:p>
          <a:p>
            <a:pPr lvl="0">
              <a:spcBef>
                <a:spcPts val="0"/>
              </a:spcBef>
              <a:buNone/>
            </a:pPr>
            <a:r>
              <a:t/>
            </a:r>
            <a:endParaRPr/>
          </a:p>
        </p:txBody>
      </p:sp>
      <p:sp>
        <p:nvSpPr>
          <p:cNvPr id="110" name="Shape 110">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sp>
        <p:nvSpPr>
          <p:cNvPr id="111" name="Shape 11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b="1" lang="en" sz="1400">
                <a:solidFill>
                  <a:srgbClr val="000000"/>
                </a:solidFill>
                <a:latin typeface="Orbitron"/>
                <a:ea typeface="Orbitron"/>
                <a:cs typeface="Orbitron"/>
                <a:sym typeface="Orbitron"/>
              </a:rPr>
              <a:t>1976-1982</a:t>
            </a:r>
          </a:p>
          <a:p>
            <a:pPr lvl="0">
              <a:spcBef>
                <a:spcPts val="0"/>
              </a:spcBef>
              <a:buNone/>
            </a:pPr>
            <a:r>
              <a:rPr lang="en" sz="1400">
                <a:solidFill>
                  <a:srgbClr val="000000"/>
                </a:solidFill>
                <a:latin typeface="Orbitron"/>
                <a:ea typeface="Orbitron"/>
                <a:cs typeface="Orbitron"/>
                <a:sym typeface="Orbitron"/>
              </a:rPr>
              <a:t>The most popular console of the Second Generation was the Atari 2600. It was released in 1977. The console sold very well . Generation 2 consoles were known for now having sound and for starting to use more  cartridges instead of games on the console. This Generation was also known for being the generation that almost killed videogames.</a:t>
            </a:r>
          </a:p>
          <a:p>
            <a:pPr lvl="0" rtl="0">
              <a:spcBef>
                <a:spcPts val="0"/>
              </a:spcBef>
              <a:buNone/>
            </a:pPr>
            <a:r>
              <a:t/>
            </a:r>
            <a:endParaRPr b="1" sz="1400">
              <a:solidFill>
                <a:srgbClr val="000000"/>
              </a:solidFill>
              <a:latin typeface="Orbitron"/>
              <a:ea typeface="Orbitron"/>
              <a:cs typeface="Orbitron"/>
              <a:sym typeface="Orbitron"/>
            </a:endParaRPr>
          </a:p>
        </p:txBody>
      </p:sp>
      <p:pic>
        <p:nvPicPr>
          <p:cNvPr id="112" name="Shape 112"/>
          <p:cNvPicPr preferRelativeResize="0"/>
          <p:nvPr/>
        </p:nvPicPr>
        <p:blipFill>
          <a:blip r:embed="rId4">
            <a:alphaModFix/>
          </a:blip>
          <a:stretch>
            <a:fillRect/>
          </a:stretch>
        </p:blipFill>
        <p:spPr>
          <a:xfrm>
            <a:off x="3585687" y="3117151"/>
            <a:ext cx="1972627" cy="1451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 name="Shape 116"/>
        <p:cNvGrpSpPr/>
        <p:nvPr/>
      </p:nvGrpSpPr>
      <p:grpSpPr>
        <a:xfrm>
          <a:off x="0" y="0"/>
          <a:ext cx="0" cy="0"/>
          <a:chOff x="0" y="0"/>
          <a:chExt cx="0" cy="0"/>
        </a:xfrm>
      </p:grpSpPr>
      <p:sp>
        <p:nvSpPr>
          <p:cNvPr id="117" name="Shape 11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3 hardware</a:t>
            </a:r>
          </a:p>
          <a:p>
            <a:pPr lvl="0" rtl="0">
              <a:spcBef>
                <a:spcPts val="0"/>
              </a:spcBef>
              <a:buNone/>
            </a:pPr>
            <a:r>
              <a:t/>
            </a:r>
            <a:endParaRPr/>
          </a:p>
        </p:txBody>
      </p:sp>
      <p:sp>
        <p:nvSpPr>
          <p:cNvPr id="118" name="Shape 118">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sp>
        <p:nvSpPr>
          <p:cNvPr id="119" name="Shape 11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rPr b="1" lang="en" sz="1400">
                <a:solidFill>
                  <a:srgbClr val="000000"/>
                </a:solidFill>
                <a:latin typeface="Orbitron"/>
                <a:ea typeface="Orbitron"/>
                <a:cs typeface="Orbitron"/>
                <a:sym typeface="Orbitron"/>
              </a:rPr>
              <a:t>1983–1995</a:t>
            </a:r>
          </a:p>
          <a:p>
            <a:pPr lvl="0" rtl="0">
              <a:spcBef>
                <a:spcPts val="0"/>
              </a:spcBef>
              <a:buNone/>
            </a:pPr>
            <a:r>
              <a:rPr lang="en" sz="1400">
                <a:solidFill>
                  <a:srgbClr val="000000"/>
                </a:solidFill>
                <a:latin typeface="Orbitron"/>
                <a:ea typeface="Orbitron"/>
                <a:cs typeface="Orbitron"/>
                <a:sym typeface="Orbitron"/>
              </a:rPr>
              <a:t>Generation 3 saved video games. The Nintendo Entertainment System, also known as the NES sold extremely well and saved video games as we know it because it sold so well as it had many fun and actually well made games. The console sold a variety of different games on cartridges. This generation was known for using some of the first ever controllers and 8-bit graphics. </a:t>
            </a:r>
          </a:p>
        </p:txBody>
      </p:sp>
      <p:pic>
        <p:nvPicPr>
          <p:cNvPr id="120" name="Shape 120"/>
          <p:cNvPicPr preferRelativeResize="0"/>
          <p:nvPr/>
        </p:nvPicPr>
        <p:blipFill>
          <a:blip r:embed="rId4">
            <a:alphaModFix/>
          </a:blip>
          <a:stretch>
            <a:fillRect/>
          </a:stretch>
        </p:blipFill>
        <p:spPr>
          <a:xfrm>
            <a:off x="3427025" y="3459541"/>
            <a:ext cx="2289950" cy="12451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 name="Shape 124"/>
        <p:cNvGrpSpPr/>
        <p:nvPr/>
      </p:nvGrpSpPr>
      <p:grpSpPr>
        <a:xfrm>
          <a:off x="0" y="0"/>
          <a:ext cx="0" cy="0"/>
          <a:chOff x="0" y="0"/>
          <a:chExt cx="0" cy="0"/>
        </a:xfrm>
      </p:grpSpPr>
      <p:sp>
        <p:nvSpPr>
          <p:cNvPr id="125" name="Shape 12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None/>
            </a:pPr>
            <a:r>
              <a:rPr lang="en" sz="3000">
                <a:latin typeface="Orbitron"/>
                <a:ea typeface="Orbitron"/>
                <a:cs typeface="Orbitron"/>
                <a:sym typeface="Orbitron"/>
              </a:rPr>
              <a:t>Arcade Hardware</a:t>
            </a:r>
          </a:p>
        </p:txBody>
      </p:sp>
      <p:sp>
        <p:nvSpPr>
          <p:cNvPr id="126" name="Shape 12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rgbClr val="000000"/>
                </a:solidFill>
                <a:latin typeface="Orbitron"/>
                <a:ea typeface="Orbitron"/>
                <a:cs typeface="Orbitron"/>
                <a:sym typeface="Orbitron"/>
              </a:rPr>
              <a:t>1972-present</a:t>
            </a:r>
          </a:p>
          <a:p>
            <a:pPr lvl="0">
              <a:spcBef>
                <a:spcPts val="0"/>
              </a:spcBef>
              <a:buClr>
                <a:schemeClr val="dk1"/>
              </a:buClr>
              <a:buSzPct val="78571"/>
              <a:buFont typeface="Arial"/>
              <a:buNone/>
            </a:pPr>
            <a:r>
              <a:rPr lang="en" sz="1400">
                <a:solidFill>
                  <a:srgbClr val="000000"/>
                </a:solidFill>
                <a:latin typeface="Orbitron"/>
                <a:ea typeface="Orbitron"/>
                <a:cs typeface="Orbitron"/>
                <a:sym typeface="Orbitron"/>
              </a:rPr>
              <a:t>There have been a large variety of Arcade machines as they have evolved over time to accommodate for trends. But one thing has stayed consistent and that is the basic layout of the arcade machine with the hardware being inside the cabinet with a screen at about roughly eye level. The arcade machine was most popular in the golden era of the arcade from 1978 to 1982. Even to this day many new arcade machines are made today (mostly in Japan)</a:t>
            </a:r>
          </a:p>
          <a:p>
            <a:pPr lvl="0" rtl="0">
              <a:spcBef>
                <a:spcPts val="0"/>
              </a:spcBef>
              <a:buClr>
                <a:schemeClr val="dk1"/>
              </a:buClr>
              <a:buSzPct val="78571"/>
              <a:buFont typeface="Arial"/>
              <a:buNone/>
            </a:pPr>
            <a:r>
              <a:t/>
            </a:r>
            <a:endParaRPr sz="1400">
              <a:solidFill>
                <a:srgbClr val="000000"/>
              </a:solidFill>
              <a:latin typeface="Orbitron"/>
              <a:ea typeface="Orbitron"/>
              <a:cs typeface="Orbitron"/>
              <a:sym typeface="Orbitron"/>
            </a:endParaRPr>
          </a:p>
        </p:txBody>
      </p:sp>
      <p:sp>
        <p:nvSpPr>
          <p:cNvPr id="127" name="Shape 127">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pic>
        <p:nvPicPr>
          <p:cNvPr id="128" name="Shape 128"/>
          <p:cNvPicPr preferRelativeResize="0"/>
          <p:nvPr/>
        </p:nvPicPr>
        <p:blipFill>
          <a:blip r:embed="rId4">
            <a:alphaModFix/>
          </a:blip>
          <a:stretch>
            <a:fillRect/>
          </a:stretch>
        </p:blipFill>
        <p:spPr>
          <a:xfrm>
            <a:off x="3341650" y="3298716"/>
            <a:ext cx="2460700" cy="16394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sz="3000">
                <a:latin typeface="Orbitron"/>
                <a:ea typeface="Orbitron"/>
                <a:cs typeface="Orbitron"/>
                <a:sym typeface="Orbitron"/>
              </a:rPr>
              <a:t>Gen 4 hardware</a:t>
            </a:r>
          </a:p>
          <a:p>
            <a:pPr lvl="0" rtl="0">
              <a:spcBef>
                <a:spcPts val="0"/>
              </a:spcBef>
              <a:buNone/>
            </a:pPr>
            <a:r>
              <a:t/>
            </a:r>
            <a:endParaRPr/>
          </a:p>
        </p:txBody>
      </p:sp>
      <p:sp>
        <p:nvSpPr>
          <p:cNvPr id="134" name="Shape 134">
            <a:hlinkClick r:id="rId3"/>
          </p:cNvPr>
          <p:cNvSpPr/>
          <p:nvPr/>
        </p:nvSpPr>
        <p:spPr>
          <a:xfrm>
            <a:off x="7447800" y="142200"/>
            <a:ext cx="1619400" cy="857400"/>
          </a:xfrm>
          <a:prstGeom prst="roundRect">
            <a:avLst>
              <a:gd fmla="val 16667" name="adj"/>
            </a:avLst>
          </a:prstGeom>
          <a:solidFill>
            <a:srgbClr val="13FFC7"/>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latin typeface="Orbitron"/>
                <a:ea typeface="Orbitron"/>
                <a:cs typeface="Orbitron"/>
                <a:sym typeface="Orbitron"/>
              </a:rPr>
              <a:t>Hardware selection</a:t>
            </a:r>
          </a:p>
        </p:txBody>
      </p:sp>
      <p:sp>
        <p:nvSpPr>
          <p:cNvPr id="135" name="Shape 13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Clr>
                <a:schemeClr val="dk1"/>
              </a:buClr>
              <a:buSzPct val="78571"/>
              <a:buFont typeface="Arial"/>
              <a:buNone/>
            </a:pPr>
            <a:r>
              <a:rPr b="1" lang="en" sz="1400">
                <a:solidFill>
                  <a:schemeClr val="dk1"/>
                </a:solidFill>
                <a:latin typeface="Orbitron"/>
                <a:ea typeface="Orbitron"/>
                <a:cs typeface="Orbitron"/>
                <a:sym typeface="Orbitron"/>
              </a:rPr>
              <a:t>1987–2003</a:t>
            </a:r>
          </a:p>
          <a:p>
            <a:pPr lvl="0" rtl="0">
              <a:spcBef>
                <a:spcPts val="0"/>
              </a:spcBef>
              <a:buClr>
                <a:schemeClr val="dk1"/>
              </a:buClr>
              <a:buSzPct val="78571"/>
              <a:buFont typeface="Arial"/>
              <a:buNone/>
            </a:pPr>
            <a:r>
              <a:rPr lang="en" sz="1400">
                <a:solidFill>
                  <a:schemeClr val="dk1"/>
                </a:solidFill>
                <a:latin typeface="Orbitron"/>
                <a:ea typeface="Orbitron"/>
                <a:cs typeface="Orbitron"/>
                <a:sym typeface="Orbitron"/>
              </a:rPr>
              <a:t>A well known console in this generation was the Super Nintendo Entertainment System, also known as the SNES. This console sold very well among its fanbase and the U.S in general although they did have some competition with the Sega Genesis. The consoles in the 4th generation were known for having better sound along with better graphics in general as they were now in 16-bit. Along with this games on CD started becoming an idea as they were able to hold a reasonable amount of data. Another thing that sprung up was mobile games with the Nintendo Gameboy which was extremely popular.</a:t>
            </a:r>
          </a:p>
        </p:txBody>
      </p:sp>
      <p:pic>
        <p:nvPicPr>
          <p:cNvPr id="136" name="Shape 136"/>
          <p:cNvPicPr preferRelativeResize="0"/>
          <p:nvPr/>
        </p:nvPicPr>
        <p:blipFill>
          <a:blip r:embed="rId4">
            <a:alphaModFix/>
          </a:blip>
          <a:stretch>
            <a:fillRect/>
          </a:stretch>
        </p:blipFill>
        <p:spPr>
          <a:xfrm>
            <a:off x="3696974" y="3754875"/>
            <a:ext cx="1750050" cy="12884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