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explosion val="16"/>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AA0F-4407-971D-79AF0DDFDC3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24ED-4390-8438-ED8C1546A844}"/>
              </c:ext>
            </c:extLst>
          </c:dPt>
          <c:cat>
            <c:strRef>
              <c:f>Sheet1!$A$2:$A$3</c:f>
              <c:strCache>
                <c:ptCount val="2"/>
                <c:pt idx="0">
                  <c:v>People that are stupid enough to belive these</c:v>
                </c:pt>
                <c:pt idx="1">
                  <c:v>Everyone else</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0-AA0F-4407-971D-79AF0DDFDC39}"/>
            </c:ext>
          </c:extLst>
        </c:ser>
        <c:dLbls>
          <c:showLegendKey val="0"/>
          <c:showVal val="0"/>
          <c:showCatName val="0"/>
          <c:showSerName val="0"/>
          <c:showPercent val="0"/>
          <c:showBubbleSize val="0"/>
          <c:showLeaderLines val="1"/>
        </c:dLbls>
      </c:pie3DChart>
      <c:spPr>
        <a:noFill/>
        <a:ln>
          <a:noFill/>
        </a:ln>
        <a:effectLst/>
      </c:spPr>
    </c:plotArea>
    <c:legend>
      <c:legendPos val="l"/>
      <c:layout>
        <c:manualLayout>
          <c:xMode val="edge"/>
          <c:yMode val="edge"/>
          <c:x val="1.2038734390919825E-2"/>
          <c:y val="0.34685929637597107"/>
          <c:w val="0.39405716250190181"/>
          <c:h val="0.2470995822110533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1AD474-052D-4A1A-968F-7B8D79553A44}" type="datetimeFigureOut">
              <a:rPr lang="en-US" smtClean="0"/>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4124889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AD474-052D-4A1A-968F-7B8D79553A44}" type="datetimeFigureOut">
              <a:rPr lang="en-US" smtClean="0"/>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3235830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AD474-052D-4A1A-968F-7B8D79553A44}" type="datetimeFigureOut">
              <a:rPr lang="en-US" smtClean="0"/>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4022889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AD474-052D-4A1A-968F-7B8D79553A44}" type="datetimeFigureOut">
              <a:rPr lang="en-US" smtClean="0"/>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587039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31AD474-052D-4A1A-968F-7B8D79553A44}" type="datetimeFigureOut">
              <a:rPr lang="en-US" smtClean="0"/>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3877380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1AD474-052D-4A1A-968F-7B8D79553A44}" type="datetimeFigureOut">
              <a:rPr lang="en-US" smtClean="0"/>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1080889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1AD474-052D-4A1A-968F-7B8D79553A44}" type="datetimeFigureOut">
              <a:rPr lang="en-US" smtClean="0"/>
              <a:t>12/12/2016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1302148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1AD474-052D-4A1A-968F-7B8D79553A44}" type="datetimeFigureOut">
              <a:rPr lang="en-US" smtClean="0"/>
              <a:t>12/12/2016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1216568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1AD474-052D-4A1A-968F-7B8D79553A44}" type="datetimeFigureOut">
              <a:rPr lang="en-US" smtClean="0"/>
              <a:t>12/12/2016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396970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1AD474-052D-4A1A-968F-7B8D79553A44}" type="datetimeFigureOut">
              <a:rPr lang="en-US" smtClean="0"/>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415183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1AD474-052D-4A1A-968F-7B8D79553A44}" type="datetimeFigureOut">
              <a:rPr lang="en-US" smtClean="0"/>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57CE2-E38A-4AE5-8003-4966F0FABFE1}" type="slidenum">
              <a:rPr lang="en-US" smtClean="0"/>
              <a:t>‹#›</a:t>
            </a:fld>
            <a:endParaRPr lang="en-US"/>
          </a:p>
        </p:txBody>
      </p:sp>
    </p:spTree>
    <p:extLst>
      <p:ext uri="{BB962C8B-B14F-4D97-AF65-F5344CB8AC3E}">
        <p14:creationId xmlns:p14="http://schemas.microsoft.com/office/powerpoint/2010/main" val="1290738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AD474-052D-4A1A-968F-7B8D79553A44}" type="datetimeFigureOut">
              <a:rPr lang="en-US" smtClean="0"/>
              <a:t>12/12/2016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B57CE2-E38A-4AE5-8003-4966F0FABFE1}" type="slidenum">
              <a:rPr lang="en-US" smtClean="0"/>
              <a:t>‹#›</a:t>
            </a:fld>
            <a:endParaRPr lang="en-US"/>
          </a:p>
        </p:txBody>
      </p:sp>
    </p:spTree>
    <p:extLst>
      <p:ext uri="{BB962C8B-B14F-4D97-AF65-F5344CB8AC3E}">
        <p14:creationId xmlns:p14="http://schemas.microsoft.com/office/powerpoint/2010/main" val="3502963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polygon.com/2016/4/29/11539102/gaming-stats-2016-esa-essential-facts" TargetMode="External"/><Relationship Id="rId7" Type="http://schemas.openxmlformats.org/officeDocument/2006/relationships/image" Target="../media/image4.png"/><Relationship Id="rId2" Type="http://schemas.openxmlformats.org/officeDocument/2006/relationships/hyperlink" Target="https://www.cnet.com/news/study-finds-online-gamers-arent-anti-social-basement-dwellers/" TargetMode="Externa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hyperlink" Target="http://www.memes.com/" TargetMode="External"/><Relationship Id="rId4" Type="http://schemas.openxmlformats.org/officeDocument/2006/relationships/hyperlink" Target="http://mashable.com/2012/12/14/mass-effect-facebook-shooting/#2ljOp7ZfXsq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chart" Target="../charts/chart1.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9.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hyperlink" Target="http://mashable.com/2012/12/14/mass-effect-facebook-shooting/#2ljOp7ZfXsqy" TargetMode="Externa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olygon.com/2016/4/29/11539102/gaming-stats-2016-esa-essential-facts" TargetMode="External"/><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s://www.cnet.com/news/study-finds-online-gamers-arent-anti-social-basement-dwellers/"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By Noel Cabrera</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p:cNvSpPr txBox="1"/>
          <p:nvPr/>
        </p:nvSpPr>
        <p:spPr>
          <a:xfrm>
            <a:off x="3412435" y="5257800"/>
            <a:ext cx="5367130" cy="830997"/>
          </a:xfrm>
          <a:prstGeom prst="rect">
            <a:avLst/>
          </a:prstGeom>
          <a:noFill/>
        </p:spPr>
        <p:txBody>
          <a:bodyPr wrap="square" rtlCol="0">
            <a:spAutoFit/>
          </a:bodyPr>
          <a:lstStyle/>
          <a:p>
            <a:pPr algn="ctr"/>
            <a:r>
              <a:rPr lang="en-US" sz="4800" dirty="0">
                <a:solidFill>
                  <a:schemeClr val="bg1"/>
                </a:solidFill>
                <a:latin typeface="Arial Black" panose="020B0A04020102020204" pitchFamily="34" charset="0"/>
              </a:rPr>
              <a:t>Stereotypes</a:t>
            </a:r>
            <a:endParaRPr lang="en-US" sz="4800" kern="12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3935159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80232"/>
          </a:xfrm>
        </p:spPr>
        <p:txBody>
          <a:bodyPr>
            <a:normAutofit/>
          </a:bodyPr>
          <a:lstStyle/>
          <a:p>
            <a:pPr algn="ctr"/>
            <a:r>
              <a:rPr lang="en-US" sz="9600" dirty="0"/>
              <a:t>But they’re wrong!</a:t>
            </a:r>
          </a:p>
        </p:txBody>
      </p:sp>
    </p:spTree>
    <p:extLst>
      <p:ext uri="{BB962C8B-B14F-4D97-AF65-F5344CB8AC3E}">
        <p14:creationId xmlns:p14="http://schemas.microsoft.com/office/powerpoint/2010/main" val="127739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80232"/>
          </a:xfrm>
        </p:spPr>
        <p:txBody>
          <a:bodyPr>
            <a:normAutofit/>
          </a:bodyPr>
          <a:lstStyle/>
          <a:p>
            <a:pPr algn="ctr"/>
            <a:r>
              <a:rPr lang="en-US" sz="9600" dirty="0"/>
              <a:t>They don’t know us!</a:t>
            </a:r>
          </a:p>
        </p:txBody>
      </p:sp>
    </p:spTree>
    <p:extLst>
      <p:ext uri="{BB962C8B-B14F-4D97-AF65-F5344CB8AC3E}">
        <p14:creationId xmlns:p14="http://schemas.microsoft.com/office/powerpoint/2010/main" val="4169322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80232"/>
          </a:xfrm>
        </p:spPr>
        <p:txBody>
          <a:bodyPr>
            <a:normAutofit/>
          </a:bodyPr>
          <a:lstStyle/>
          <a:p>
            <a:pPr algn="ctr"/>
            <a:r>
              <a:rPr lang="en-US" sz="9600" dirty="0"/>
              <a:t>What we do!</a:t>
            </a:r>
          </a:p>
        </p:txBody>
      </p:sp>
    </p:spTree>
    <p:extLst>
      <p:ext uri="{BB962C8B-B14F-4D97-AF65-F5344CB8AC3E}">
        <p14:creationId xmlns:p14="http://schemas.microsoft.com/office/powerpoint/2010/main" val="22471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80232"/>
          </a:xfrm>
        </p:spPr>
        <p:txBody>
          <a:bodyPr>
            <a:normAutofit/>
          </a:bodyPr>
          <a:lstStyle/>
          <a:p>
            <a:pPr algn="ctr"/>
            <a:r>
              <a:rPr lang="en-US" sz="9600" dirty="0"/>
              <a:t>What we like!</a:t>
            </a:r>
          </a:p>
        </p:txBody>
      </p:sp>
    </p:spTree>
    <p:extLst>
      <p:ext uri="{BB962C8B-B14F-4D97-AF65-F5344CB8AC3E}">
        <p14:creationId xmlns:p14="http://schemas.microsoft.com/office/powerpoint/2010/main" val="376807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80232"/>
          </a:xfrm>
        </p:spPr>
        <p:txBody>
          <a:bodyPr>
            <a:normAutofit/>
          </a:bodyPr>
          <a:lstStyle/>
          <a:p>
            <a:pPr algn="ctr"/>
            <a:r>
              <a:rPr lang="en-US" sz="9600" dirty="0"/>
              <a:t>They don’t get us!</a:t>
            </a:r>
          </a:p>
        </p:txBody>
      </p:sp>
    </p:spTree>
    <p:extLst>
      <p:ext uri="{BB962C8B-B14F-4D97-AF65-F5344CB8AC3E}">
        <p14:creationId xmlns:p14="http://schemas.microsoft.com/office/powerpoint/2010/main" val="187591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2993" y="573534"/>
            <a:ext cx="6140520" cy="5768045"/>
          </a:xfrm>
          <a:prstGeom prst="rect">
            <a:avLst/>
          </a:prstGeom>
        </p:spPr>
      </p:pic>
    </p:spTree>
    <p:extLst>
      <p:ext uri="{BB962C8B-B14F-4D97-AF65-F5344CB8AC3E}">
        <p14:creationId xmlns:p14="http://schemas.microsoft.com/office/powerpoint/2010/main" val="1432202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10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1026" name="Picture 2" descr="Image result for gamer memes"/>
          <p:cNvPicPr>
            <a:picLocks noChangeAspect="1" noChangeArrowheads="1"/>
          </p:cNvPicPr>
          <p:nvPr/>
        </p:nvPicPr>
        <p:blipFill rotWithShape="1">
          <a:blip r:embed="rId2">
            <a:extLst>
              <a:ext uri="{28A0092B-C50C-407E-A947-70E740481C1C}">
                <a14:useLocalDpi xmlns:a14="http://schemas.microsoft.com/office/drawing/2010/main" val="0"/>
              </a:ext>
            </a:extLst>
          </a:blip>
          <a:srcRect t="3811" r="1" b="5770"/>
          <a:stretch/>
        </p:blipFill>
        <p:spPr bwMode="auto">
          <a:xfrm>
            <a:off x="643467" y="643467"/>
            <a:ext cx="10905066"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121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05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050" name="Picture 2" descr="Image result for gamer memes"/>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586228" y="643466"/>
            <a:ext cx="7019544"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082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05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2745" y="3229192"/>
            <a:ext cx="2857500" cy="1600200"/>
          </a:xfrm>
          <a:prstGeom prst="rect">
            <a:avLst/>
          </a:prstGeom>
        </p:spPr>
      </p:pic>
      <p:sp>
        <p:nvSpPr>
          <p:cNvPr id="3" name="TextBox 2"/>
          <p:cNvSpPr txBox="1"/>
          <p:nvPr/>
        </p:nvSpPr>
        <p:spPr>
          <a:xfrm>
            <a:off x="1876425" y="1169482"/>
            <a:ext cx="3319670" cy="584775"/>
          </a:xfrm>
          <a:prstGeom prst="rect">
            <a:avLst/>
          </a:prstGeom>
          <a:noFill/>
        </p:spPr>
        <p:txBody>
          <a:bodyPr wrap="square" rtlCol="0">
            <a:spAutoFit/>
          </a:bodyPr>
          <a:lstStyle/>
          <a:p>
            <a:r>
              <a:rPr lang="en-US" sz="3200" dirty="0"/>
              <a:t>I hate this guy…</a:t>
            </a:r>
          </a:p>
        </p:txBody>
      </p:sp>
      <p:sp>
        <p:nvSpPr>
          <p:cNvPr id="5" name="Arrow: Right 4"/>
          <p:cNvSpPr/>
          <p:nvPr/>
        </p:nvSpPr>
        <p:spPr>
          <a:xfrm rot="1239174">
            <a:off x="3147860" y="2144316"/>
            <a:ext cx="1928191" cy="1032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043366" y="5004941"/>
            <a:ext cx="1852820" cy="1077218"/>
          </a:xfrm>
          <a:prstGeom prst="rect">
            <a:avLst/>
          </a:prstGeom>
          <a:noFill/>
        </p:spPr>
        <p:txBody>
          <a:bodyPr wrap="square" rtlCol="0">
            <a:spAutoFit/>
          </a:bodyPr>
          <a:lstStyle/>
          <a:p>
            <a:r>
              <a:rPr lang="en-US" sz="3200" dirty="0"/>
              <a:t>So much…</a:t>
            </a:r>
          </a:p>
        </p:txBody>
      </p:sp>
    </p:spTree>
    <p:extLst>
      <p:ext uri="{BB962C8B-B14F-4D97-AF65-F5344CB8AC3E}">
        <p14:creationId xmlns:p14="http://schemas.microsoft.com/office/powerpoint/2010/main" val="474358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05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28600"/>
            <a:ext cx="9144000" cy="6400800"/>
          </a:xfrm>
          <a:prstGeom prst="rect">
            <a:avLst/>
          </a:prstGeom>
        </p:spPr>
      </p:pic>
    </p:spTree>
    <p:extLst>
      <p:ext uri="{BB962C8B-B14F-4D97-AF65-F5344CB8AC3E}">
        <p14:creationId xmlns:p14="http://schemas.microsoft.com/office/powerpoint/2010/main" val="1268689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We’ve all heard at least one before.</a:t>
            </a:r>
          </a:p>
        </p:txBody>
      </p:sp>
      <p:sp>
        <p:nvSpPr>
          <p:cNvPr id="3" name="Content Placeholder 2"/>
          <p:cNvSpPr>
            <a:spLocks noGrp="1"/>
          </p:cNvSpPr>
          <p:nvPr>
            <p:ph idx="1"/>
          </p:nvPr>
        </p:nvSpPr>
        <p:spPr>
          <a:xfrm>
            <a:off x="838200" y="1690688"/>
            <a:ext cx="10515600" cy="4486275"/>
          </a:xfrm>
        </p:spPr>
        <p:txBody>
          <a:bodyPr>
            <a:normAutofit fontScale="85000" lnSpcReduction="10000"/>
          </a:bodyPr>
          <a:lstStyle/>
          <a:p>
            <a:pPr marL="0" indent="0">
              <a:lnSpc>
                <a:spcPct val="150000"/>
              </a:lnSpc>
              <a:buNone/>
            </a:pPr>
            <a:r>
              <a:rPr lang="en-US" dirty="0"/>
              <a:t>Like any class or group of people, gamers often experience stereotypes. You know the classic image of the nerd living in his mothers basement playing World of Warcraft for 15 hours a day. </a:t>
            </a:r>
          </a:p>
          <a:p>
            <a:pPr marL="0" indent="0">
              <a:lnSpc>
                <a:spcPct val="150000"/>
              </a:lnSpc>
              <a:buNone/>
            </a:pPr>
            <a:r>
              <a:rPr lang="en-US" dirty="0"/>
              <a:t>What about the 12 years old who plays only Call of Duty and Minecraft and he ends up killing you with a trick shot after 32 games and talks about how he is going to be an MLG and talks about your mom for the next 2 hours. (This one is actually true, haven’t seen a 12 year old online who hasn't done this)</a:t>
            </a:r>
          </a:p>
          <a:p>
            <a:pPr marL="0" indent="0">
              <a:lnSpc>
                <a:spcPct val="150000"/>
              </a:lnSpc>
              <a:buNone/>
            </a:pPr>
            <a:r>
              <a:rPr lang="en-US" dirty="0"/>
              <a:t>	</a:t>
            </a:r>
          </a:p>
        </p:txBody>
      </p:sp>
    </p:spTree>
    <p:extLst>
      <p:ext uri="{BB962C8B-B14F-4D97-AF65-F5344CB8AC3E}">
        <p14:creationId xmlns:p14="http://schemas.microsoft.com/office/powerpoint/2010/main" val="3173467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Design Bible </a:t>
            </a:r>
          </a:p>
        </p:txBody>
      </p:sp>
      <p:sp>
        <p:nvSpPr>
          <p:cNvPr id="3" name="Content Placeholder 2"/>
          <p:cNvSpPr>
            <a:spLocks noGrp="1"/>
          </p:cNvSpPr>
          <p:nvPr>
            <p:ph idx="1"/>
          </p:nvPr>
        </p:nvSpPr>
        <p:spPr/>
        <p:txBody>
          <a:bodyPr>
            <a:normAutofit/>
          </a:bodyPr>
          <a:lstStyle/>
          <a:p>
            <a:pPr>
              <a:lnSpc>
                <a:spcPct val="150000"/>
              </a:lnSpc>
            </a:pPr>
            <a:r>
              <a:rPr lang="en-US" dirty="0"/>
              <a:t>Using PowerPoint </a:t>
            </a:r>
          </a:p>
          <a:p>
            <a:pPr>
              <a:lnSpc>
                <a:spcPct val="150000"/>
              </a:lnSpc>
            </a:pPr>
            <a:r>
              <a:rPr lang="en-US" dirty="0"/>
              <a:t>Font: Calibri, Ariel black</a:t>
            </a:r>
          </a:p>
          <a:p>
            <a:pPr>
              <a:lnSpc>
                <a:spcPct val="150000"/>
              </a:lnSpc>
            </a:pPr>
            <a:r>
              <a:rPr lang="en-US" dirty="0"/>
              <a:t>Controller on bottom used as back button</a:t>
            </a:r>
          </a:p>
          <a:p>
            <a:pPr>
              <a:lnSpc>
                <a:spcPct val="150000"/>
              </a:lnSpc>
            </a:pPr>
            <a:r>
              <a:rPr lang="en-US" dirty="0"/>
              <a:t>Main hub leading to main point slides</a:t>
            </a:r>
          </a:p>
          <a:p>
            <a:pPr>
              <a:lnSpc>
                <a:spcPct val="150000"/>
              </a:lnSpc>
            </a:pPr>
            <a:r>
              <a:rPr lang="en-US" dirty="0"/>
              <a:t>Simple white background with clip are pictures</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1223658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User Persona </a:t>
            </a:r>
          </a:p>
        </p:txBody>
      </p:sp>
      <p:sp>
        <p:nvSpPr>
          <p:cNvPr id="3" name="Content Placeholder 2"/>
          <p:cNvSpPr>
            <a:spLocks noGrp="1"/>
          </p:cNvSpPr>
          <p:nvPr>
            <p:ph idx="1"/>
          </p:nvPr>
        </p:nvSpPr>
        <p:spPr/>
        <p:txBody>
          <a:bodyPr>
            <a:normAutofit/>
          </a:bodyPr>
          <a:lstStyle/>
          <a:p>
            <a:pPr marL="0" indent="0">
              <a:lnSpc>
                <a:spcPct val="150000"/>
              </a:lnSpc>
              <a:buNone/>
            </a:pPr>
            <a:r>
              <a:rPr lang="en-US" dirty="0"/>
              <a:t>My target audience was:</a:t>
            </a:r>
          </a:p>
          <a:p>
            <a:pPr>
              <a:lnSpc>
                <a:spcPct val="150000"/>
              </a:lnSpc>
            </a:pPr>
            <a:r>
              <a:rPr lang="en-US" dirty="0"/>
              <a:t>Gamers </a:t>
            </a:r>
          </a:p>
          <a:p>
            <a:pPr>
              <a:lnSpc>
                <a:spcPct val="150000"/>
              </a:lnSpc>
            </a:pPr>
            <a:r>
              <a:rPr lang="en-US" dirty="0"/>
              <a:t>Non gamers who believe in stereotypes </a:t>
            </a:r>
          </a:p>
          <a:p>
            <a:pPr>
              <a:lnSpc>
                <a:spcPct val="150000"/>
              </a:lnSpc>
            </a:pPr>
            <a:r>
              <a:rPr lang="en-US" dirty="0"/>
              <a:t>Non gamers who don’t believe in stereotypes</a:t>
            </a:r>
          </a:p>
          <a:p>
            <a:pPr>
              <a:lnSpc>
                <a:spcPct val="150000"/>
              </a:lnSpc>
            </a:pPr>
            <a:r>
              <a:rPr lang="en-US" dirty="0"/>
              <a:t>Jack Thompson </a:t>
            </a:r>
          </a:p>
          <a:p>
            <a:pPr>
              <a:lnSpc>
                <a:spcPct val="150000"/>
              </a:lnSpc>
            </a:pPr>
            <a:endParaRPr lang="en-US" dirty="0"/>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4163856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Cites</a:t>
            </a:r>
          </a:p>
        </p:txBody>
      </p:sp>
      <p:sp>
        <p:nvSpPr>
          <p:cNvPr id="3" name="Content Placeholder 2"/>
          <p:cNvSpPr>
            <a:spLocks noGrp="1"/>
          </p:cNvSpPr>
          <p:nvPr>
            <p:ph idx="1"/>
          </p:nvPr>
        </p:nvSpPr>
        <p:spPr/>
        <p:txBody>
          <a:bodyPr>
            <a:normAutofit/>
          </a:bodyPr>
          <a:lstStyle/>
          <a:p>
            <a:pPr marL="0" indent="0">
              <a:lnSpc>
                <a:spcPct val="150000"/>
              </a:lnSpc>
              <a:buNone/>
            </a:pPr>
            <a:r>
              <a:rPr lang="en-US" sz="2400" dirty="0">
                <a:hlinkClick r:id="rId2"/>
              </a:rPr>
              <a:t>https://www.cnet.com/news/study-finds-online-gamers-arent-anti-social-basement-dwellers/</a:t>
            </a:r>
            <a:endParaRPr lang="en-US" sz="2400" dirty="0"/>
          </a:p>
          <a:p>
            <a:pPr marL="0" indent="0">
              <a:lnSpc>
                <a:spcPct val="150000"/>
              </a:lnSpc>
              <a:buNone/>
            </a:pPr>
            <a:r>
              <a:rPr lang="en-US" sz="2400" dirty="0">
                <a:hlinkClick r:id="rId3"/>
              </a:rPr>
              <a:t>http://www.polygon.com/2016/4/29/11539102/gaming-stats-2016-esa-essential-facts</a:t>
            </a:r>
            <a:endParaRPr lang="en-US" sz="2400" dirty="0"/>
          </a:p>
          <a:p>
            <a:pPr marL="0" indent="0">
              <a:lnSpc>
                <a:spcPct val="150000"/>
              </a:lnSpc>
              <a:buNone/>
            </a:pPr>
            <a:r>
              <a:rPr lang="en-US" sz="2400" dirty="0">
                <a:hlinkClick r:id="rId4"/>
              </a:rPr>
              <a:t>http://mashable.com/2012/12/14/mass-effect-facebook-shooting/#2ljOp7ZfXsqy</a:t>
            </a:r>
            <a:endParaRPr lang="en-US" sz="2400" dirty="0"/>
          </a:p>
          <a:p>
            <a:pPr marL="0" indent="0">
              <a:lnSpc>
                <a:spcPct val="150000"/>
              </a:lnSpc>
              <a:buNone/>
            </a:pPr>
            <a:r>
              <a:rPr lang="en-US" sz="2400" dirty="0">
                <a:hlinkClick r:id="rId5"/>
              </a:rPr>
              <a:t>http://www.memes.com/</a:t>
            </a:r>
            <a:endParaRPr lang="en-US" sz="2400" dirty="0"/>
          </a:p>
          <a:p>
            <a:pPr marL="0" indent="0">
              <a:lnSpc>
                <a:spcPct val="150000"/>
              </a:lnSpc>
              <a:buNone/>
            </a:pPr>
            <a:endParaRPr lang="en-US" sz="2400" dirty="0"/>
          </a:p>
          <a:p>
            <a:pPr marL="0" indent="0">
              <a:lnSpc>
                <a:spcPct val="150000"/>
              </a:lnSpc>
              <a:buNone/>
            </a:pPr>
            <a:endParaRPr lang="en-US" dirty="0"/>
          </a:p>
          <a:p>
            <a:pPr marL="0" indent="0">
              <a:lnSpc>
                <a:spcPct val="150000"/>
              </a:lnSpc>
              <a:buNone/>
            </a:pPr>
            <a:endParaRPr lang="en-US" dirty="0"/>
          </a:p>
        </p:txBody>
      </p:sp>
      <p:pic>
        <p:nvPicPr>
          <p:cNvPr id="4" name="Picture 3">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886045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636008" cy="6857998"/>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Calibri" panose="020F0502020204030204"/>
            </a:endParaRPr>
          </a:p>
        </p:txBody>
      </p:sp>
      <p:pic>
        <p:nvPicPr>
          <p:cNvPr id="13" name="Content Placeholder 3"/>
          <p:cNvPicPr>
            <a:picLocks noChangeAspect="1"/>
          </p:cNvPicPr>
          <p:nvPr/>
        </p:nvPicPr>
        <p:blipFill rotWithShape="1">
          <a:blip r:embed="rId2"/>
          <a:srcRect l="9379" r="6231" b="1"/>
          <a:stretch/>
        </p:blipFill>
        <p:spPr>
          <a:xfrm>
            <a:off x="5276088" y="640082"/>
            <a:ext cx="6276250" cy="5577838"/>
          </a:xfrm>
          <a:prstGeom prst="rect">
            <a:avLst/>
          </a:prstGeom>
          <a:effectLst/>
        </p:spPr>
      </p:pic>
      <p:sp>
        <p:nvSpPr>
          <p:cNvPr id="2" name="Title 1"/>
          <p:cNvSpPr>
            <a:spLocks noGrp="1"/>
          </p:cNvSpPr>
          <p:nvPr>
            <p:ph type="title"/>
          </p:nvPr>
        </p:nvSpPr>
        <p:spPr>
          <a:xfrm>
            <a:off x="648929" y="629266"/>
            <a:ext cx="3667039" cy="1676603"/>
          </a:xfrm>
        </p:spPr>
        <p:txBody>
          <a:bodyPr>
            <a:normAutofit/>
          </a:bodyPr>
          <a:lstStyle/>
          <a:p>
            <a:r>
              <a:rPr lang="en-US" sz="3600" dirty="0">
                <a:solidFill>
                  <a:schemeClr val="bg1"/>
                </a:solidFill>
              </a:rPr>
              <a:t>Remember this guy?</a:t>
            </a:r>
          </a:p>
        </p:txBody>
      </p:sp>
      <p:sp>
        <p:nvSpPr>
          <p:cNvPr id="14" name="Content Placeholder 7"/>
          <p:cNvSpPr>
            <a:spLocks noGrp="1"/>
          </p:cNvSpPr>
          <p:nvPr>
            <p:ph idx="1"/>
          </p:nvPr>
        </p:nvSpPr>
        <p:spPr>
          <a:xfrm>
            <a:off x="648931" y="2438401"/>
            <a:ext cx="3667036" cy="3779520"/>
          </a:xfrm>
        </p:spPr>
        <p:txBody>
          <a:bodyPr>
            <a:normAutofit fontScale="92500" lnSpcReduction="10000"/>
          </a:bodyPr>
          <a:lstStyle/>
          <a:p>
            <a:pPr>
              <a:lnSpc>
                <a:spcPct val="100000"/>
              </a:lnSpc>
            </a:pPr>
            <a:r>
              <a:rPr lang="en-US" sz="2400" dirty="0">
                <a:solidFill>
                  <a:schemeClr val="bg1"/>
                </a:solidFill>
              </a:rPr>
              <a:t>Name: Jenkins </a:t>
            </a:r>
          </a:p>
          <a:p>
            <a:pPr marL="0" indent="0">
              <a:lnSpc>
                <a:spcPct val="100000"/>
              </a:lnSpc>
              <a:buNone/>
            </a:pPr>
            <a:endParaRPr lang="en-US" sz="2400" dirty="0">
              <a:solidFill>
                <a:schemeClr val="bg1"/>
              </a:solidFill>
            </a:endParaRPr>
          </a:p>
          <a:p>
            <a:pPr>
              <a:lnSpc>
                <a:spcPct val="100000"/>
              </a:lnSpc>
            </a:pPr>
            <a:r>
              <a:rPr lang="en-US" sz="2400" dirty="0">
                <a:solidFill>
                  <a:schemeClr val="bg1"/>
                </a:solidFill>
              </a:rPr>
              <a:t>Alias: The </a:t>
            </a:r>
            <a:r>
              <a:rPr lang="en-US" sz="2400" dirty="0" err="1">
                <a:solidFill>
                  <a:schemeClr val="bg1"/>
                </a:solidFill>
              </a:rPr>
              <a:t>Griefer</a:t>
            </a:r>
            <a:r>
              <a:rPr lang="en-US" sz="2400" dirty="0">
                <a:solidFill>
                  <a:schemeClr val="bg1"/>
                </a:solidFill>
              </a:rPr>
              <a:t> </a:t>
            </a:r>
          </a:p>
          <a:p>
            <a:pPr>
              <a:lnSpc>
                <a:spcPct val="100000"/>
              </a:lnSpc>
            </a:pPr>
            <a:endParaRPr lang="en-US" sz="2400" dirty="0">
              <a:solidFill>
                <a:schemeClr val="bg1"/>
              </a:solidFill>
            </a:endParaRPr>
          </a:p>
          <a:p>
            <a:pPr>
              <a:lnSpc>
                <a:spcPct val="100000"/>
              </a:lnSpc>
            </a:pPr>
            <a:r>
              <a:rPr lang="en-US" sz="2400" dirty="0">
                <a:solidFill>
                  <a:schemeClr val="bg1"/>
                </a:solidFill>
              </a:rPr>
              <a:t>Age: unknown (Presumably 30’s)</a:t>
            </a:r>
          </a:p>
          <a:p>
            <a:pPr>
              <a:lnSpc>
                <a:spcPct val="100000"/>
              </a:lnSpc>
            </a:pPr>
            <a:endParaRPr lang="en-US" sz="2400" dirty="0">
              <a:solidFill>
                <a:schemeClr val="bg1"/>
              </a:solidFill>
            </a:endParaRPr>
          </a:p>
          <a:p>
            <a:pPr>
              <a:lnSpc>
                <a:spcPct val="100000"/>
              </a:lnSpc>
            </a:pPr>
            <a:r>
              <a:rPr lang="en-US" sz="2400" dirty="0">
                <a:solidFill>
                  <a:schemeClr val="bg1"/>
                </a:solidFill>
              </a:rPr>
              <a:t>Occupation: World of Warcraft Subscriber </a:t>
            </a:r>
          </a:p>
          <a:p>
            <a:endParaRPr lang="en-US" sz="1800" dirty="0">
              <a:solidFill>
                <a:schemeClr val="bg1"/>
              </a:solidFill>
            </a:endParaRPr>
          </a:p>
        </p:txBody>
      </p:sp>
    </p:spTree>
    <p:extLst>
      <p:ext uri="{BB962C8B-B14F-4D97-AF65-F5344CB8AC3E}">
        <p14:creationId xmlns:p14="http://schemas.microsoft.com/office/powerpoint/2010/main" val="3413084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Here are a few common stereotypes</a:t>
            </a:r>
          </a:p>
        </p:txBody>
      </p:sp>
      <p:sp>
        <p:nvSpPr>
          <p:cNvPr id="4" name="Rectangle: Diagonal Corners Snipped 3">
            <a:hlinkClick r:id="rId2" action="ppaction://hlinksldjump"/>
          </p:cNvPr>
          <p:cNvSpPr/>
          <p:nvPr/>
        </p:nvSpPr>
        <p:spPr>
          <a:xfrm>
            <a:off x="0" y="1574179"/>
            <a:ext cx="2968487" cy="1179443"/>
          </a:xfrm>
          <a:prstGeom prst="snip2Diag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Diagonal Corners Snipped 5"/>
          <p:cNvSpPr/>
          <p:nvPr/>
        </p:nvSpPr>
        <p:spPr>
          <a:xfrm>
            <a:off x="-1" y="3574221"/>
            <a:ext cx="2968487" cy="1179443"/>
          </a:xfrm>
          <a:prstGeom prst="snip2Diag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Diagonal Corners Snipped 6"/>
          <p:cNvSpPr/>
          <p:nvPr/>
        </p:nvSpPr>
        <p:spPr>
          <a:xfrm>
            <a:off x="0" y="5574263"/>
            <a:ext cx="2968487" cy="1179443"/>
          </a:xfrm>
          <a:prstGeom prst="snip2Diag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Diagonal Corners Snipped 7"/>
          <p:cNvSpPr/>
          <p:nvPr/>
        </p:nvSpPr>
        <p:spPr>
          <a:xfrm>
            <a:off x="9223513" y="2394778"/>
            <a:ext cx="2968487" cy="1179443"/>
          </a:xfrm>
          <a:prstGeom prst="snip2Diag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Diagonal Corners Snipped 10"/>
          <p:cNvSpPr/>
          <p:nvPr/>
        </p:nvSpPr>
        <p:spPr>
          <a:xfrm>
            <a:off x="9223512" y="4753664"/>
            <a:ext cx="2968487" cy="1179443"/>
          </a:xfrm>
          <a:prstGeom prst="snip2Diag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25894" y="1748402"/>
            <a:ext cx="2716696" cy="830997"/>
          </a:xfrm>
          <a:prstGeom prst="rect">
            <a:avLst/>
          </a:prstGeom>
          <a:noFill/>
        </p:spPr>
        <p:txBody>
          <a:bodyPr wrap="square" rtlCol="0">
            <a:spAutoFit/>
          </a:bodyPr>
          <a:lstStyle/>
          <a:p>
            <a:pPr algn="ctr"/>
            <a:r>
              <a:rPr lang="en-US" sz="4800" dirty="0">
                <a:hlinkClick r:id="rId2" action="ppaction://hlinksldjump"/>
              </a:rPr>
              <a:t>Violent</a:t>
            </a:r>
            <a:endParaRPr lang="en-US" sz="4800" dirty="0"/>
          </a:p>
        </p:txBody>
      </p:sp>
      <p:sp>
        <p:nvSpPr>
          <p:cNvPr id="14" name="TextBox 13"/>
          <p:cNvSpPr txBox="1"/>
          <p:nvPr/>
        </p:nvSpPr>
        <p:spPr>
          <a:xfrm>
            <a:off x="9223512" y="2569000"/>
            <a:ext cx="2869094" cy="830997"/>
          </a:xfrm>
          <a:prstGeom prst="rect">
            <a:avLst/>
          </a:prstGeom>
          <a:noFill/>
        </p:spPr>
        <p:txBody>
          <a:bodyPr wrap="square" rtlCol="0">
            <a:spAutoFit/>
          </a:bodyPr>
          <a:lstStyle/>
          <a:p>
            <a:pPr algn="ctr"/>
            <a:r>
              <a:rPr lang="en-US" sz="4800" dirty="0">
                <a:hlinkClick r:id="rId3" action="ppaction://hlinksldjump"/>
              </a:rPr>
              <a:t>Antisocial</a:t>
            </a:r>
            <a:r>
              <a:rPr lang="en-US" sz="4800" dirty="0"/>
              <a:t> </a:t>
            </a:r>
          </a:p>
        </p:txBody>
      </p:sp>
      <p:sp>
        <p:nvSpPr>
          <p:cNvPr id="15" name="TextBox 14"/>
          <p:cNvSpPr txBox="1"/>
          <p:nvPr/>
        </p:nvSpPr>
        <p:spPr>
          <a:xfrm>
            <a:off x="0" y="3723861"/>
            <a:ext cx="2842590" cy="830997"/>
          </a:xfrm>
          <a:prstGeom prst="rect">
            <a:avLst/>
          </a:prstGeom>
          <a:noFill/>
        </p:spPr>
        <p:txBody>
          <a:bodyPr wrap="square" rtlCol="0">
            <a:spAutoFit/>
          </a:bodyPr>
          <a:lstStyle/>
          <a:p>
            <a:pPr algn="ctr"/>
            <a:r>
              <a:rPr lang="en-US" sz="4800" dirty="0">
                <a:hlinkClick r:id="rId4" action="ppaction://hlinksldjump"/>
              </a:rPr>
              <a:t>Immature</a:t>
            </a:r>
            <a:r>
              <a:rPr lang="en-US" sz="4800" dirty="0"/>
              <a:t> </a:t>
            </a:r>
          </a:p>
        </p:txBody>
      </p:sp>
      <p:sp>
        <p:nvSpPr>
          <p:cNvPr id="16" name="TextBox 15"/>
          <p:cNvSpPr txBox="1"/>
          <p:nvPr/>
        </p:nvSpPr>
        <p:spPr>
          <a:xfrm>
            <a:off x="9298055" y="4620110"/>
            <a:ext cx="2819399" cy="1446550"/>
          </a:xfrm>
          <a:prstGeom prst="rect">
            <a:avLst/>
          </a:prstGeom>
          <a:noFill/>
        </p:spPr>
        <p:txBody>
          <a:bodyPr wrap="square" rtlCol="0">
            <a:spAutoFit/>
          </a:bodyPr>
          <a:lstStyle/>
          <a:p>
            <a:pPr algn="ctr"/>
            <a:r>
              <a:rPr lang="en-US" sz="4400" dirty="0">
                <a:hlinkClick r:id="rId5" action="ppaction://hlinksldjump"/>
              </a:rPr>
              <a:t>Pointless Hobby</a:t>
            </a:r>
            <a:endParaRPr lang="en-US" sz="4400" dirty="0"/>
          </a:p>
        </p:txBody>
      </p:sp>
      <p:sp>
        <p:nvSpPr>
          <p:cNvPr id="17" name="TextBox 16"/>
          <p:cNvSpPr txBox="1"/>
          <p:nvPr/>
        </p:nvSpPr>
        <p:spPr>
          <a:xfrm>
            <a:off x="-122585" y="5553377"/>
            <a:ext cx="3213653" cy="1200329"/>
          </a:xfrm>
          <a:prstGeom prst="rect">
            <a:avLst/>
          </a:prstGeom>
          <a:noFill/>
        </p:spPr>
        <p:txBody>
          <a:bodyPr wrap="square" rtlCol="0">
            <a:spAutoFit/>
          </a:bodyPr>
          <a:lstStyle/>
          <a:p>
            <a:pPr algn="ctr"/>
            <a:r>
              <a:rPr lang="en-US" sz="3600" dirty="0">
                <a:hlinkClick r:id="rId6" action="ppaction://hlinksldjump"/>
              </a:rPr>
              <a:t>Only Guys play video games </a:t>
            </a:r>
            <a:endParaRPr lang="en-US" sz="3600" dirty="0"/>
          </a:p>
        </p:txBody>
      </p:sp>
      <p:graphicFrame>
        <p:nvGraphicFramePr>
          <p:cNvPr id="20" name="Chart 19"/>
          <p:cNvGraphicFramePr/>
          <p:nvPr>
            <p:extLst>
              <p:ext uri="{D42A27DB-BD31-4B8C-83A1-F6EECF244321}">
                <p14:modId xmlns:p14="http://schemas.microsoft.com/office/powerpoint/2010/main" val="411651287"/>
              </p:ext>
            </p:extLst>
          </p:nvPr>
        </p:nvGraphicFramePr>
        <p:xfrm>
          <a:off x="3165611" y="1432497"/>
          <a:ext cx="6329569" cy="472104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12797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134677" y="303591"/>
            <a:ext cx="5735590"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632" y="896851"/>
            <a:ext cx="5126736" cy="4908849"/>
          </a:xfrm>
          <a:prstGeom prst="rect">
            <a:avLst/>
          </a:prstGeom>
        </p:spPr>
      </p:pic>
      <p:sp>
        <p:nvSpPr>
          <p:cNvPr id="2" name="Title 1"/>
          <p:cNvSpPr>
            <a:spLocks noGrp="1"/>
          </p:cNvSpPr>
          <p:nvPr>
            <p:ph type="title"/>
          </p:nvPr>
        </p:nvSpPr>
        <p:spPr>
          <a:xfrm>
            <a:off x="6392598" y="640263"/>
            <a:ext cx="5221266" cy="1344975"/>
          </a:xfrm>
        </p:spPr>
        <p:txBody>
          <a:bodyPr>
            <a:normAutofit/>
          </a:bodyPr>
          <a:lstStyle/>
          <a:p>
            <a:pPr algn="ctr"/>
            <a:r>
              <a:rPr lang="en-US" sz="4000"/>
              <a:t>Violence</a:t>
            </a:r>
          </a:p>
        </p:txBody>
      </p:sp>
      <p:sp>
        <p:nvSpPr>
          <p:cNvPr id="3" name="Content Placeholder 2"/>
          <p:cNvSpPr>
            <a:spLocks noGrp="1"/>
          </p:cNvSpPr>
          <p:nvPr>
            <p:ph idx="1"/>
          </p:nvPr>
        </p:nvSpPr>
        <p:spPr>
          <a:xfrm>
            <a:off x="6391903" y="2121763"/>
            <a:ext cx="5235490" cy="3773010"/>
          </a:xfrm>
        </p:spPr>
        <p:txBody>
          <a:bodyPr>
            <a:normAutofit lnSpcReduction="10000"/>
          </a:bodyPr>
          <a:lstStyle/>
          <a:p>
            <a:pPr>
              <a:lnSpc>
                <a:spcPct val="80000"/>
              </a:lnSpc>
            </a:pPr>
            <a:r>
              <a:rPr lang="en-US" sz="2000" dirty="0"/>
              <a:t>This stereotype is probably the most common. Someone is always trying to find a connection between crimes and video games, no matter how ridiculous it may seem. People who were outraged on the internet about the Sandy Hill shooting blamed mass effect for being the cause because the culprits brother liked their Facebook page. Video games aren’t just blamed on violence, there have been accusations of mocking children, promoting drunk driving, and even destroying your body (I know that sounds weird). The only violent thing we do is break our controller when we lose.</a:t>
            </a:r>
          </a:p>
          <a:p>
            <a:pPr>
              <a:lnSpc>
                <a:spcPct val="80000"/>
              </a:lnSpc>
            </a:pPr>
            <a:r>
              <a:rPr lang="en-US" sz="2000" dirty="0"/>
              <a:t>There is plenty more of nonsense like that </a:t>
            </a:r>
            <a:r>
              <a:rPr lang="en-US" sz="2000" dirty="0">
                <a:hlinkClick r:id="rId3"/>
              </a:rPr>
              <a:t>here </a:t>
            </a:r>
            <a:endParaRPr lang="en-US" sz="2000" dirty="0"/>
          </a:p>
        </p:txBody>
      </p:sp>
      <p:pic>
        <p:nvPicPr>
          <p:cNvPr id="8" name="Picture 7">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1177007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Immature </a:t>
            </a:r>
          </a:p>
        </p:txBody>
      </p:sp>
      <p:sp>
        <p:nvSpPr>
          <p:cNvPr id="3" name="Content Placeholder 2"/>
          <p:cNvSpPr>
            <a:spLocks noGrp="1"/>
          </p:cNvSpPr>
          <p:nvPr>
            <p:ph idx="1"/>
          </p:nvPr>
        </p:nvSpPr>
        <p:spPr/>
        <p:txBody>
          <a:bodyPr/>
          <a:lstStyle/>
          <a:p>
            <a:pPr marL="0" indent="0">
              <a:buNone/>
            </a:pPr>
            <a:r>
              <a:rPr lang="en-US" dirty="0"/>
              <a:t>“Video games are for children”, “You’re too old for video games”. I have to say, this is annoying. Not all video games are of Mario saving a princess from a dinosaur. There are plenty of mature titles out there. But of course, if they’re mature titles then they turn the players into criminals. There is no winning against ignorance. But it wasn’t just video games. Movies, television, and comics were also accused of being immature and pointless, but that is most of our media nowadays. So I guess we just have to wait this one out.</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1929821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 b="8604"/>
          <a:stretch/>
        </p:blipFill>
        <p:spPr>
          <a:xfrm>
            <a:off x="5120640" y="1904281"/>
            <a:ext cx="6233160" cy="4272681"/>
          </a:xfrm>
          <a:prstGeom prst="rect">
            <a:avLst/>
          </a:prstGeom>
        </p:spPr>
      </p:pic>
      <p:sp>
        <p:nvSpPr>
          <p:cNvPr id="2" name="Title 1"/>
          <p:cNvSpPr>
            <a:spLocks noGrp="1"/>
          </p:cNvSpPr>
          <p:nvPr>
            <p:ph type="title"/>
          </p:nvPr>
        </p:nvSpPr>
        <p:spPr>
          <a:xfrm>
            <a:off x="838200" y="365125"/>
            <a:ext cx="2594317" cy="1325563"/>
          </a:xfrm>
        </p:spPr>
        <p:txBody>
          <a:bodyPr>
            <a:normAutofit/>
          </a:bodyPr>
          <a:lstStyle/>
          <a:p>
            <a:r>
              <a:rPr lang="en-US" dirty="0"/>
              <a:t>Guys only                                 </a:t>
            </a:r>
          </a:p>
        </p:txBody>
      </p:sp>
      <p:sp>
        <p:nvSpPr>
          <p:cNvPr id="3" name="Content Placeholder 2"/>
          <p:cNvSpPr>
            <a:spLocks noGrp="1"/>
          </p:cNvSpPr>
          <p:nvPr>
            <p:ph idx="1"/>
          </p:nvPr>
        </p:nvSpPr>
        <p:spPr>
          <a:xfrm>
            <a:off x="838200" y="1825625"/>
            <a:ext cx="3797807" cy="4351338"/>
          </a:xfrm>
        </p:spPr>
        <p:txBody>
          <a:bodyPr>
            <a:normAutofit/>
          </a:bodyPr>
          <a:lstStyle/>
          <a:p>
            <a:pPr marL="0" indent="0">
              <a:buNone/>
            </a:pPr>
            <a:r>
              <a:rPr lang="en-US" sz="2000" dirty="0"/>
              <a:t>Do I even have to go into detail about this? It’s obviously not true, in fact in might be surprising to some on the actual facts.</a:t>
            </a:r>
          </a:p>
          <a:p>
            <a:r>
              <a:rPr lang="en-US" sz="2000" dirty="0"/>
              <a:t>59 percent of those who play games on a regular basis are men; 41 percent are women.</a:t>
            </a:r>
          </a:p>
          <a:p>
            <a:pPr fontAlgn="auto"/>
            <a:r>
              <a:rPr lang="en-US" sz="2000" dirty="0"/>
              <a:t>The average guy who plays games is 35; the average woman is 44.</a:t>
            </a:r>
          </a:p>
          <a:p>
            <a:r>
              <a:rPr lang="en-US" sz="2000" dirty="0"/>
              <a:t>47 percent of gamers are between 18 and 49 years old.</a:t>
            </a:r>
          </a:p>
          <a:p>
            <a:pPr fontAlgn="auto"/>
            <a:endParaRPr lang="en-US" sz="2000" dirty="0"/>
          </a:p>
          <a:p>
            <a:endParaRPr lang="en-US" sz="2000" dirty="0"/>
          </a:p>
        </p:txBody>
      </p:sp>
      <p:sp>
        <p:nvSpPr>
          <p:cNvPr id="5" name="TextBox 4"/>
          <p:cNvSpPr txBox="1"/>
          <p:nvPr/>
        </p:nvSpPr>
        <p:spPr>
          <a:xfrm>
            <a:off x="5767754" y="1083212"/>
            <a:ext cx="4909624" cy="369332"/>
          </a:xfrm>
          <a:prstGeom prst="rect">
            <a:avLst/>
          </a:prstGeom>
          <a:noFill/>
        </p:spPr>
        <p:txBody>
          <a:bodyPr wrap="square" rtlCol="0">
            <a:spAutoFit/>
          </a:bodyPr>
          <a:lstStyle/>
          <a:p>
            <a:pPr algn="ctr"/>
            <a:r>
              <a:rPr lang="en-US" dirty="0"/>
              <a:t>Gamer Chick… Get it?</a:t>
            </a:r>
          </a:p>
        </p:txBody>
      </p:sp>
      <p:sp>
        <p:nvSpPr>
          <p:cNvPr id="6" name="TextBox 5"/>
          <p:cNvSpPr txBox="1"/>
          <p:nvPr/>
        </p:nvSpPr>
        <p:spPr>
          <a:xfrm>
            <a:off x="3962401" y="6259367"/>
            <a:ext cx="8229600" cy="369332"/>
          </a:xfrm>
          <a:prstGeom prst="rect">
            <a:avLst/>
          </a:prstGeom>
          <a:noFill/>
        </p:spPr>
        <p:txBody>
          <a:bodyPr wrap="square" rtlCol="0">
            <a:spAutoFit/>
          </a:bodyPr>
          <a:lstStyle/>
          <a:p>
            <a:pPr algn="ctr"/>
            <a:r>
              <a:rPr lang="en-US" dirty="0">
                <a:hlinkClick r:id="rId3"/>
              </a:rPr>
              <a:t>Site these facts came from</a:t>
            </a:r>
            <a:endParaRPr lang="en-US" dirty="0"/>
          </a:p>
        </p:txBody>
      </p:sp>
      <p:pic>
        <p:nvPicPr>
          <p:cNvPr id="7" name="Picture 6">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250876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Antisocial</a:t>
            </a:r>
          </a:p>
        </p:txBody>
      </p:sp>
      <p:sp>
        <p:nvSpPr>
          <p:cNvPr id="3" name="Content Placeholder 2"/>
          <p:cNvSpPr>
            <a:spLocks noGrp="1"/>
          </p:cNvSpPr>
          <p:nvPr>
            <p:ph idx="1"/>
          </p:nvPr>
        </p:nvSpPr>
        <p:spPr/>
        <p:txBody>
          <a:bodyPr/>
          <a:lstStyle/>
          <a:p>
            <a:pPr marL="0" indent="0">
              <a:buNone/>
            </a:pPr>
            <a:r>
              <a:rPr lang="en-US" dirty="0"/>
              <a:t>Video games nowadays are very social. Most gamers now play with mics to communicate with their teammates or make new friends. So how does that make people antisocial? In fact studies have shown that online games enhance one’s social life (Shocking right?, people who communicate with others daily aren’t antisocial.). </a:t>
            </a:r>
          </a:p>
          <a:p>
            <a:pPr marL="0" indent="0">
              <a:buNone/>
            </a:pPr>
            <a:r>
              <a:rPr lang="en-US" dirty="0"/>
              <a:t>If you even care to learn more, here: </a:t>
            </a:r>
            <a:r>
              <a:rPr lang="en-US" dirty="0">
                <a:hlinkClick r:id="rId2"/>
              </a:rPr>
              <a:t>https://www.cnet.com/news/study-finds-online-gamers-arent-anti-social-basement-dwellers/</a:t>
            </a:r>
            <a:endParaRPr lang="en-US" dirty="0"/>
          </a:p>
        </p:txBody>
      </p:sp>
      <p:pic>
        <p:nvPicPr>
          <p:cNvPr id="4" name="Picture 3">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3442967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Pointless Hobby</a:t>
            </a:r>
          </a:p>
        </p:txBody>
      </p:sp>
      <p:sp>
        <p:nvSpPr>
          <p:cNvPr id="3" name="Content Placeholder 2"/>
          <p:cNvSpPr>
            <a:spLocks noGrp="1"/>
          </p:cNvSpPr>
          <p:nvPr>
            <p:ph idx="1"/>
          </p:nvPr>
        </p:nvSpPr>
        <p:spPr/>
        <p:txBody>
          <a:bodyPr>
            <a:normAutofit lnSpcReduction="10000"/>
          </a:bodyPr>
          <a:lstStyle/>
          <a:p>
            <a:pPr marL="0" indent="0">
              <a:lnSpc>
                <a:spcPct val="150000"/>
              </a:lnSpc>
              <a:buNone/>
            </a:pPr>
            <a:r>
              <a:rPr lang="en-US" dirty="0"/>
              <a:t>This has got to be one of the stupidest argument s I’ve heard. A hobby is something someone does regularly in their free time that they find enjoyable. How can a hobby be pointless? Even more, what makes video games pointless? Video games are just another form of media. Sitting down and watching T.V. is pointless, Collecting stamps is pointless. If video games are a pointless hobby then all hobbies are pointless. </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05700"/>
            <a:ext cx="1139345" cy="1139345"/>
          </a:xfrm>
          <a:prstGeom prst="rect">
            <a:avLst/>
          </a:prstGeom>
        </p:spPr>
      </p:pic>
    </p:spTree>
    <p:extLst>
      <p:ext uri="{BB962C8B-B14F-4D97-AF65-F5344CB8AC3E}">
        <p14:creationId xmlns:p14="http://schemas.microsoft.com/office/powerpoint/2010/main" val="1986356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3843</TotalTime>
  <Words>728</Words>
  <Application>Microsoft Office PowerPoint</Application>
  <PresentationFormat>Widescreen</PresentationFormat>
  <Paragraphs>62</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Arial Black</vt:lpstr>
      <vt:lpstr>Calibri</vt:lpstr>
      <vt:lpstr>Calibri Light</vt:lpstr>
      <vt:lpstr>Office Theme</vt:lpstr>
      <vt:lpstr>PowerPoint Presentation</vt:lpstr>
      <vt:lpstr>We’ve all heard at least one before.</vt:lpstr>
      <vt:lpstr>Remember this guy?</vt:lpstr>
      <vt:lpstr>Here are a few common stereotypes</vt:lpstr>
      <vt:lpstr>Violence</vt:lpstr>
      <vt:lpstr>Immature </vt:lpstr>
      <vt:lpstr>Guys only                                 </vt:lpstr>
      <vt:lpstr>Antisocial</vt:lpstr>
      <vt:lpstr>Pointless Hobby</vt:lpstr>
      <vt:lpstr>But they’re wrong!</vt:lpstr>
      <vt:lpstr>They don’t know us!</vt:lpstr>
      <vt:lpstr>What we do!</vt:lpstr>
      <vt:lpstr>What we like!</vt:lpstr>
      <vt:lpstr>They don’t get us!</vt:lpstr>
      <vt:lpstr>PowerPoint Presentation</vt:lpstr>
      <vt:lpstr>PowerPoint Presentation</vt:lpstr>
      <vt:lpstr>PowerPoint Presentation</vt:lpstr>
      <vt:lpstr>PowerPoint Presentation</vt:lpstr>
      <vt:lpstr>PowerPoint Presentation</vt:lpstr>
      <vt:lpstr>Design Bible </vt:lpstr>
      <vt:lpstr>User Persona </vt:lpstr>
      <vt:lpstr>Cites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Gamer Stereotypes</dc:title>
  <dc:creator>Noel Cabrera</dc:creator>
  <cp:lastModifiedBy>Noel Cabrera</cp:lastModifiedBy>
  <cp:revision>29</cp:revision>
  <dcterms:created xsi:type="dcterms:W3CDTF">2016-12-10T10:03:31Z</dcterms:created>
  <dcterms:modified xsi:type="dcterms:W3CDTF">2016-12-13T04:09:04Z</dcterms:modified>
</cp:coreProperties>
</file>