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68" r:id="rId2"/>
    <p:sldMasterId id="2147483780" r:id="rId3"/>
    <p:sldMasterId id="2147483792"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3" d="100"/>
          <a:sy n="103" d="100"/>
        </p:scale>
        <p:origin x="138"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752417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405915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988636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077830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8989939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192291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828514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93BCCB-13AE-4CB0-B9A0-1840B6EBEDDD}"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518272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93BCCB-13AE-4CB0-B9A0-1840B6EBEDDD}"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40227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93BCCB-13AE-4CB0-B9A0-1840B6EBEDDD}"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2909784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051638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2810447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553798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002732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1546052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3299602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342815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789870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730555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93BCCB-13AE-4CB0-B9A0-1840B6EBEDDD}"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0220803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93BCCB-13AE-4CB0-B9A0-1840B6EBEDDD}"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6213218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93BCCB-13AE-4CB0-B9A0-1840B6EBEDDD}"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71392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3865398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1894181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9079988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7700018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7747652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5781041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0307434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12878589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8675664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93BCCB-13AE-4CB0-B9A0-1840B6EBEDDD}"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8293369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93BCCB-13AE-4CB0-B9A0-1840B6EBEDDD}"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232382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520641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93BCCB-13AE-4CB0-B9A0-1840B6EBEDDD}"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9085212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7171416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6870518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22292054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93BCCB-13AE-4CB0-B9A0-1840B6EBEDDD}"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973673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93BCCB-13AE-4CB0-B9A0-1840B6EBEDDD}"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428001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93BCCB-13AE-4CB0-B9A0-1840B6EBEDDD}"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952674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93BCCB-13AE-4CB0-B9A0-1840B6EBEDDD}"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3498120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811332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93BCCB-13AE-4CB0-B9A0-1840B6EBEDDD}"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C59201-F57A-4644-9F50-0AF3EDF26CC5}" type="slidenum">
              <a:rPr lang="en-US" smtClean="0"/>
              <a:t>‹#›</a:t>
            </a:fld>
            <a:endParaRPr lang="en-US"/>
          </a:p>
        </p:txBody>
      </p:sp>
    </p:spTree>
    <p:extLst>
      <p:ext uri="{BB962C8B-B14F-4D97-AF65-F5344CB8AC3E}">
        <p14:creationId xmlns:p14="http://schemas.microsoft.com/office/powerpoint/2010/main" val="4046227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3BCCB-13AE-4CB0-B9A0-1840B6EBEDDD}" type="datetimeFigureOut">
              <a:rPr lang="en-US" smtClean="0"/>
              <a:t>12/12/2016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9201-F57A-4644-9F50-0AF3EDF26CC5}" type="slidenum">
              <a:rPr lang="en-US" smtClean="0"/>
              <a:t>‹#›</a:t>
            </a:fld>
            <a:endParaRPr lang="en-US"/>
          </a:p>
        </p:txBody>
      </p:sp>
    </p:spTree>
    <p:extLst>
      <p:ext uri="{BB962C8B-B14F-4D97-AF65-F5344CB8AC3E}">
        <p14:creationId xmlns:p14="http://schemas.microsoft.com/office/powerpoint/2010/main" val="2527485352"/>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3BCCB-13AE-4CB0-B9A0-1840B6EBEDDD}" type="datetimeFigureOut">
              <a:rPr lang="en-US" smtClean="0"/>
              <a:t>12/12/2016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9201-F57A-4644-9F50-0AF3EDF26CC5}" type="slidenum">
              <a:rPr lang="en-US" smtClean="0"/>
              <a:t>‹#›</a:t>
            </a:fld>
            <a:endParaRPr lang="en-US"/>
          </a:p>
        </p:txBody>
      </p:sp>
    </p:spTree>
    <p:extLst>
      <p:ext uri="{BB962C8B-B14F-4D97-AF65-F5344CB8AC3E}">
        <p14:creationId xmlns:p14="http://schemas.microsoft.com/office/powerpoint/2010/main" val="400448320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3BCCB-13AE-4CB0-B9A0-1840B6EBEDDD}" type="datetimeFigureOut">
              <a:rPr lang="en-US" smtClean="0"/>
              <a:t>12/12/2016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9201-F57A-4644-9F50-0AF3EDF26CC5}" type="slidenum">
              <a:rPr lang="en-US" smtClean="0"/>
              <a:t>‹#›</a:t>
            </a:fld>
            <a:endParaRPr lang="en-US"/>
          </a:p>
        </p:txBody>
      </p:sp>
    </p:spTree>
    <p:extLst>
      <p:ext uri="{BB962C8B-B14F-4D97-AF65-F5344CB8AC3E}">
        <p14:creationId xmlns:p14="http://schemas.microsoft.com/office/powerpoint/2010/main" val="742764708"/>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3BCCB-13AE-4CB0-B9A0-1840B6EBEDDD}" type="datetimeFigureOut">
              <a:rPr lang="en-US" smtClean="0"/>
              <a:t>12/12/2016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9201-F57A-4644-9F50-0AF3EDF26CC5}" type="slidenum">
              <a:rPr lang="en-US" smtClean="0"/>
              <a:t>‹#›</a:t>
            </a:fld>
            <a:endParaRPr lang="en-US"/>
          </a:p>
        </p:txBody>
      </p:sp>
    </p:spTree>
    <p:extLst>
      <p:ext uri="{BB962C8B-B14F-4D97-AF65-F5344CB8AC3E}">
        <p14:creationId xmlns:p14="http://schemas.microsoft.com/office/powerpoint/2010/main" val="394521120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video" Target="https://www.youtube.com/embed/4jTjd-sT9qU" TargetMode="External"/><Relationship Id="rId7" Type="http://schemas.openxmlformats.org/officeDocument/2006/relationships/image" Target="../media/image30.png"/><Relationship Id="rId2" Type="http://schemas.openxmlformats.org/officeDocument/2006/relationships/video" Target="https://www.youtube.com/embed/oXafjCU7DxQ" TargetMode="External"/><Relationship Id="rId1" Type="http://schemas.openxmlformats.org/officeDocument/2006/relationships/video" Target="https://www.youtube.com/embed/DHTLp_dUWMY" TargetMode="External"/><Relationship Id="rId6" Type="http://schemas.openxmlformats.org/officeDocument/2006/relationships/slideLayout" Target="../slideLayouts/slideLayout29.xml"/><Relationship Id="rId5" Type="http://schemas.openxmlformats.org/officeDocument/2006/relationships/video" Target="https://www.youtube.com/embed/yQwtvtrWDXc" TargetMode="External"/><Relationship Id="rId4" Type="http://schemas.openxmlformats.org/officeDocument/2006/relationships/video" Target="https://www.youtube.com/embed/eRM2T55Az9I" TargetMode="External"/><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6.jpg"/><Relationship Id="rId1" Type="http://schemas.openxmlformats.org/officeDocument/2006/relationships/slideLayout" Target="../slideLayouts/slideLayout40.xml"/><Relationship Id="rId5" Type="http://schemas.openxmlformats.org/officeDocument/2006/relationships/image" Target="../media/image19.png"/><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8.jpg"/><Relationship Id="rId7" Type="http://schemas.openxmlformats.org/officeDocument/2006/relationships/slide" Target="slide13.xml"/><Relationship Id="rId2" Type="http://schemas.openxmlformats.org/officeDocument/2006/relationships/image" Target="../media/image37.jpg"/><Relationship Id="rId1" Type="http://schemas.openxmlformats.org/officeDocument/2006/relationships/slideLayout" Target="../slideLayouts/slideLayout40.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jpg"/><Relationship Id="rId9"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https://www.youtube.com/embed/oEvtld7ixKc" TargetMode="External"/><Relationship Id="rId1" Type="http://schemas.openxmlformats.org/officeDocument/2006/relationships/video" Target="https://www.youtube.com/embed/lEoFuAvSm9k" TargetMode="External"/><Relationship Id="rId6" Type="http://schemas.openxmlformats.org/officeDocument/2006/relationships/image" Target="../media/image31.png"/><Relationship Id="rId5" Type="http://schemas.openxmlformats.org/officeDocument/2006/relationships/slide" Target="slide4.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png"/><Relationship Id="rId1" Type="http://schemas.openxmlformats.org/officeDocument/2006/relationships/slideLayout" Target="../slideLayouts/slideLayout40.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0.PNG"/><Relationship Id="rId7"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18.xml"/><Relationship Id="rId6" Type="http://schemas.openxmlformats.org/officeDocument/2006/relationships/image" Target="../media/image11.jpg"/><Relationship Id="rId5" Type="http://schemas.openxmlformats.org/officeDocument/2006/relationships/slide" Target="slide1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slide" Target="slide5.xml"/><Relationship Id="rId2" Type="http://schemas.openxmlformats.org/officeDocument/2006/relationships/image" Target="../media/image20.pn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slide" Target="slide7.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9.xml"/><Relationship Id="rId6" Type="http://schemas.openxmlformats.org/officeDocument/2006/relationships/image" Target="../media/image27.png"/><Relationship Id="rId11" Type="http://schemas.openxmlformats.org/officeDocument/2006/relationships/slide" Target="slide6.xml"/><Relationship Id="rId5" Type="http://schemas.openxmlformats.org/officeDocument/2006/relationships/image" Target="../media/image26.png"/><Relationship Id="rId10" Type="http://schemas.openxmlformats.org/officeDocument/2006/relationships/image" Target="../media/image19.png"/><Relationship Id="rId4" Type="http://schemas.openxmlformats.org/officeDocument/2006/relationships/image" Target="../media/image25.png"/><Relationship Id="rId9"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video" Target="https://www.youtube.com/embed/N-ywyrKFqEo" TargetMode="External"/><Relationship Id="rId7" Type="http://schemas.openxmlformats.org/officeDocument/2006/relationships/image" Target="../media/image30.png"/><Relationship Id="rId2" Type="http://schemas.openxmlformats.org/officeDocument/2006/relationships/video" Target="https://www.youtube.com/embed/ZRi3Q_svxXk" TargetMode="External"/><Relationship Id="rId1" Type="http://schemas.openxmlformats.org/officeDocument/2006/relationships/video" Target="https://www.youtube.com/embed/LjjCN9z7R_s" TargetMode="External"/><Relationship Id="rId6" Type="http://schemas.openxmlformats.org/officeDocument/2006/relationships/image" Target="../media/image23.png"/><Relationship Id="rId5" Type="http://schemas.openxmlformats.org/officeDocument/2006/relationships/slideLayout" Target="../slideLayouts/slideLayout29.xml"/><Relationship Id="rId4" Type="http://schemas.openxmlformats.org/officeDocument/2006/relationships/video" Target="https://www.youtube.com/embed/Fwq9wQgVXzg" TargetMode="External"/><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19.png"/><Relationship Id="rId2" Type="http://schemas.openxmlformats.org/officeDocument/2006/relationships/image" Target="../media/image32.PNG"/><Relationship Id="rId1" Type="http://schemas.openxmlformats.org/officeDocument/2006/relationships/slideLayout" Target="../slideLayouts/slideLayout40.xml"/><Relationship Id="rId6" Type="http://schemas.openxmlformats.org/officeDocument/2006/relationships/slide" Target="slide10.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440565">
            <a:off x="1524000" y="1122363"/>
            <a:ext cx="9144000" cy="2387600"/>
          </a:xfrm>
        </p:spPr>
        <p:txBody>
          <a:bodyPr/>
          <a:lstStyle/>
          <a:p>
            <a:r>
              <a:rPr lang="en-US" dirty="0">
                <a:latin typeface="Steelfish Outline" panose="020B0608020202040504" pitchFamily="34" charset="0"/>
              </a:rPr>
              <a:t>My Experience with </a:t>
            </a:r>
            <a:br>
              <a:rPr lang="en-US" dirty="0">
                <a:latin typeface="Steelfish Outline" panose="020B0608020202040504" pitchFamily="34" charset="0"/>
              </a:rPr>
            </a:br>
            <a:r>
              <a:rPr lang="en-US" dirty="0">
                <a:latin typeface="Steelfish Outline" panose="020B0608020202040504" pitchFamily="34" charset="0"/>
              </a:rPr>
              <a:t>Video Production</a:t>
            </a:r>
          </a:p>
        </p:txBody>
      </p:sp>
      <p:sp>
        <p:nvSpPr>
          <p:cNvPr id="3" name="Subtitle 2"/>
          <p:cNvSpPr>
            <a:spLocks noGrp="1"/>
          </p:cNvSpPr>
          <p:nvPr>
            <p:ph type="subTitle" idx="1"/>
          </p:nvPr>
        </p:nvSpPr>
        <p:spPr/>
        <p:txBody>
          <a:bodyPr/>
          <a:lstStyle/>
          <a:p>
            <a:r>
              <a:rPr lang="en-US" dirty="0" err="1"/>
              <a:t>Marjess</a:t>
            </a:r>
            <a:r>
              <a:rPr lang="en-US" dirty="0"/>
              <a:t> </a:t>
            </a:r>
            <a:r>
              <a:rPr lang="en-US" dirty="0" err="1"/>
              <a:t>Borado</a:t>
            </a:r>
            <a:endParaRPr lang="en-US" dirty="0"/>
          </a:p>
        </p:txBody>
      </p:sp>
    </p:spTree>
    <p:extLst>
      <p:ext uri="{BB962C8B-B14F-4D97-AF65-F5344CB8AC3E}">
        <p14:creationId xmlns:p14="http://schemas.microsoft.com/office/powerpoint/2010/main" val="977813763"/>
      </p:ext>
    </p:extLst>
  </p:cSld>
  <p:clrMapOvr>
    <a:masterClrMapping/>
  </p:clrMapOvr>
  <mc:AlternateContent xmlns:mc="http://schemas.openxmlformats.org/markup-compatibility/2006" xmlns:p14="http://schemas.microsoft.com/office/powerpoint/2010/main">
    <mc:Choice Requires="p14">
      <p:transition spd="slow" p14:dur="8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4500" tmFilter="0, 0; .2, .5; .8, .5; 1, 0"/>
                                        <p:tgtEl>
                                          <p:spTgt spid="2"/>
                                        </p:tgtEl>
                                      </p:cBhvr>
                                    </p:animEffect>
                                    <p:animScale>
                                      <p:cBhvr>
                                        <p:cTn id="7" dur="7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0174" y="58723"/>
            <a:ext cx="2292615" cy="584775"/>
          </a:xfrm>
          <a:prstGeom prst="rect">
            <a:avLst/>
          </a:prstGeom>
          <a:noFill/>
        </p:spPr>
        <p:txBody>
          <a:bodyPr wrap="none" rtlCol="0">
            <a:spAutoFit/>
          </a:bodyPr>
          <a:lstStyle/>
          <a:p>
            <a:r>
              <a:rPr lang="en-US" sz="3200" dirty="0">
                <a:latin typeface="Steelfish Outline" panose="020B0608020202040504" pitchFamily="34" charset="0"/>
              </a:rPr>
              <a:t>Promotional Video</a:t>
            </a:r>
          </a:p>
        </p:txBody>
      </p:sp>
      <p:sp>
        <p:nvSpPr>
          <p:cNvPr id="3" name="TextBox 2"/>
          <p:cNvSpPr txBox="1"/>
          <p:nvPr/>
        </p:nvSpPr>
        <p:spPr>
          <a:xfrm>
            <a:off x="7675927" y="166444"/>
            <a:ext cx="3326167" cy="369332"/>
          </a:xfrm>
          <a:prstGeom prst="rect">
            <a:avLst/>
          </a:prstGeom>
          <a:noFill/>
        </p:spPr>
        <p:txBody>
          <a:bodyPr wrap="none" rtlCol="0">
            <a:spAutoFit/>
          </a:bodyPr>
          <a:lstStyle/>
          <a:p>
            <a:r>
              <a:rPr lang="en-US" dirty="0"/>
              <a:t>Promotional videos from the past</a:t>
            </a:r>
          </a:p>
        </p:txBody>
      </p:sp>
      <p:pic>
        <p:nvPicPr>
          <p:cNvPr id="4" name="DHTLp_dUWMY">
            <a:hlinkClick r:id="" action="ppaction://media"/>
          </p:cNvPr>
          <p:cNvPicPr>
            <a:picLocks noRot="1" noChangeAspect="1"/>
          </p:cNvPicPr>
          <p:nvPr>
            <a:videoFile r:link="rId1"/>
          </p:nvPr>
        </p:nvPicPr>
        <p:blipFill>
          <a:blip r:embed="rId7"/>
          <a:stretch>
            <a:fillRect/>
          </a:stretch>
        </p:blipFill>
        <p:spPr>
          <a:xfrm>
            <a:off x="276837" y="1027652"/>
            <a:ext cx="3048000" cy="2286000"/>
          </a:xfrm>
          <a:prstGeom prst="rect">
            <a:avLst/>
          </a:prstGeom>
        </p:spPr>
      </p:pic>
      <p:pic>
        <p:nvPicPr>
          <p:cNvPr id="5" name="oXafjCU7DxQ">
            <a:hlinkClick r:id="" action="ppaction://media"/>
          </p:cNvPr>
          <p:cNvPicPr>
            <a:picLocks noRot="1" noChangeAspect="1"/>
          </p:cNvPicPr>
          <p:nvPr>
            <a:videoFile r:link="rId2"/>
          </p:nvPr>
        </p:nvPicPr>
        <p:blipFill>
          <a:blip r:embed="rId7"/>
          <a:stretch>
            <a:fillRect/>
          </a:stretch>
        </p:blipFill>
        <p:spPr>
          <a:xfrm>
            <a:off x="4294789" y="943761"/>
            <a:ext cx="3048000" cy="2286000"/>
          </a:xfrm>
          <a:prstGeom prst="rect">
            <a:avLst/>
          </a:prstGeom>
        </p:spPr>
      </p:pic>
      <p:pic>
        <p:nvPicPr>
          <p:cNvPr id="6" name="4jTjd-sT9qU">
            <a:hlinkClick r:id="" action="ppaction://media"/>
          </p:cNvPr>
          <p:cNvPicPr>
            <a:picLocks noRot="1" noChangeAspect="1"/>
          </p:cNvPicPr>
          <p:nvPr>
            <a:videoFile r:link="rId3"/>
          </p:nvPr>
        </p:nvPicPr>
        <p:blipFill>
          <a:blip r:embed="rId7"/>
          <a:stretch>
            <a:fillRect/>
          </a:stretch>
        </p:blipFill>
        <p:spPr>
          <a:xfrm>
            <a:off x="8234460" y="1027652"/>
            <a:ext cx="3048000" cy="2286000"/>
          </a:xfrm>
          <a:prstGeom prst="rect">
            <a:avLst/>
          </a:prstGeom>
        </p:spPr>
      </p:pic>
      <p:pic>
        <p:nvPicPr>
          <p:cNvPr id="7" name="eRM2T55Az9I">
            <a:hlinkClick r:id="" action="ppaction://media"/>
          </p:cNvPr>
          <p:cNvPicPr>
            <a:picLocks noRot="1" noChangeAspect="1"/>
          </p:cNvPicPr>
          <p:nvPr>
            <a:videoFile r:link="rId4"/>
          </p:nvPr>
        </p:nvPicPr>
        <p:blipFill>
          <a:blip r:embed="rId7"/>
          <a:stretch>
            <a:fillRect/>
          </a:stretch>
        </p:blipFill>
        <p:spPr>
          <a:xfrm>
            <a:off x="2348918" y="4056077"/>
            <a:ext cx="3048000" cy="2286000"/>
          </a:xfrm>
          <a:prstGeom prst="rect">
            <a:avLst/>
          </a:prstGeom>
        </p:spPr>
      </p:pic>
      <p:pic>
        <p:nvPicPr>
          <p:cNvPr id="8" name="yQwtvtrWDXc">
            <a:hlinkClick r:id="" action="ppaction://media"/>
          </p:cNvPr>
          <p:cNvPicPr>
            <a:picLocks noRot="1" noChangeAspect="1"/>
          </p:cNvPicPr>
          <p:nvPr>
            <a:videoFile r:link="rId5"/>
          </p:nvPr>
        </p:nvPicPr>
        <p:blipFill>
          <a:blip r:embed="rId7"/>
          <a:stretch>
            <a:fillRect/>
          </a:stretch>
        </p:blipFill>
        <p:spPr>
          <a:xfrm>
            <a:off x="7342789" y="4056077"/>
            <a:ext cx="3048000" cy="2286000"/>
          </a:xfrm>
          <a:prstGeom prst="rect">
            <a:avLst/>
          </a:prstGeom>
        </p:spPr>
      </p:pic>
      <p:pic>
        <p:nvPicPr>
          <p:cNvPr id="9" name="Picture 8">
            <a:hlinkClick r:id="rId8" action="ppaction://hlinksldjump"/>
          </p:cNvPr>
          <p:cNvPicPr>
            <a:picLocks noChangeAspect="1"/>
          </p:cNvPicPr>
          <p:nvPr/>
        </p:nvPicPr>
        <p:blipFill>
          <a:blip r:embed="rId9"/>
          <a:stretch>
            <a:fillRect/>
          </a:stretch>
        </p:blipFill>
        <p:spPr>
          <a:xfrm>
            <a:off x="11090245" y="0"/>
            <a:ext cx="892728" cy="892728"/>
          </a:xfrm>
          <a:prstGeom prst="rect">
            <a:avLst/>
          </a:prstGeom>
        </p:spPr>
      </p:pic>
    </p:spTree>
    <p:extLst>
      <p:ext uri="{BB962C8B-B14F-4D97-AF65-F5344CB8AC3E}">
        <p14:creationId xmlns:p14="http://schemas.microsoft.com/office/powerpoint/2010/main" val="30821521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6"/>
                                        </p:tgtEl>
                                      </p:cBhvr>
                                    </p:cmd>
                                  </p:childTnLst>
                                </p:cTn>
                              </p:par>
                            </p:childTnLst>
                          </p:cTn>
                        </p:par>
                      </p:childTnLst>
                    </p:cTn>
                  </p:par>
                </p:childTnLst>
              </p:cTn>
              <p:nextCondLst>
                <p:cond evt="onClick" delay="0">
                  <p:tgtEl>
                    <p:spTgt spid="6"/>
                  </p:tgtEl>
                </p:cond>
              </p:nextCondLst>
            </p:seq>
            <p:video>
              <p:cMediaNode vol="8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7"/>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7"/>
                                        </p:tgtEl>
                                      </p:cBhvr>
                                    </p:cmd>
                                  </p:childTnLst>
                                </p:cTn>
                              </p:par>
                            </p:childTnLst>
                          </p:cTn>
                        </p:par>
                      </p:childTnLst>
                    </p:cTn>
                  </p:par>
                </p:childTnLst>
              </p:cTn>
              <p:nextCondLst>
                <p:cond evt="onClick" delay="0">
                  <p:tgtEl>
                    <p:spTgt spid="7"/>
                  </p:tgtEl>
                </p:cond>
              </p:nextCondLst>
            </p:seq>
            <p:video>
              <p:cMediaNode vol="80000">
                <p:cTn id="25" fill="hold" display="0">
                  <p:stCondLst>
                    <p:cond delay="indefinite"/>
                  </p:stCondLst>
                </p:cTn>
                <p:tgtEl>
                  <p:spTgt spid="7"/>
                </p:tgtEl>
              </p:cMediaNode>
            </p:video>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8"/>
                                        </p:tgtEl>
                                      </p:cBhvr>
                                    </p:cmd>
                                  </p:childTnLst>
                                </p:cTn>
                              </p:par>
                            </p:childTnLst>
                          </p:cTn>
                        </p:par>
                      </p:childTnLst>
                    </p:cTn>
                  </p:par>
                </p:childTnLst>
              </p:cTn>
              <p:nextCondLst>
                <p:cond evt="onClick" delay="0">
                  <p:tgtEl>
                    <p:spTgt spid="8"/>
                  </p:tgtEl>
                </p:cond>
              </p:nextCondLst>
            </p:seq>
            <p:video>
              <p:cMediaNode vol="80000">
                <p:cTn id="31" fill="hold" display="0">
                  <p:stCondLst>
                    <p:cond delay="indefinite"/>
                  </p:stCondLst>
                </p:cTn>
                <p:tgtEl>
                  <p:spTgt spid="8"/>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84398" y="92279"/>
            <a:ext cx="1358064" cy="584775"/>
          </a:xfrm>
          <a:prstGeom prst="rect">
            <a:avLst/>
          </a:prstGeom>
          <a:noFill/>
        </p:spPr>
        <p:txBody>
          <a:bodyPr wrap="none" rtlCol="0">
            <a:spAutoFit/>
          </a:bodyPr>
          <a:lstStyle/>
          <a:p>
            <a:r>
              <a:rPr lang="en-US" sz="3200" dirty="0">
                <a:latin typeface="Steelfish Outline" panose="020B0608020202040504" pitchFamily="34" charset="0"/>
              </a:rPr>
              <a:t>Short Film</a:t>
            </a:r>
          </a:p>
        </p:txBody>
      </p:sp>
      <p:sp>
        <p:nvSpPr>
          <p:cNvPr id="3" name="TextBox 2"/>
          <p:cNvSpPr txBox="1"/>
          <p:nvPr/>
        </p:nvSpPr>
        <p:spPr>
          <a:xfrm>
            <a:off x="3581625" y="2388408"/>
            <a:ext cx="4563610" cy="1200329"/>
          </a:xfrm>
          <a:prstGeom prst="rect">
            <a:avLst/>
          </a:prstGeom>
          <a:noFill/>
        </p:spPr>
        <p:txBody>
          <a:bodyPr wrap="square" rtlCol="0">
            <a:spAutoFit/>
          </a:bodyPr>
          <a:lstStyle/>
          <a:p>
            <a:r>
              <a:rPr lang="en-US" dirty="0">
                <a:latin typeface="Steelfish Rg" panose="020B0608020202040504" pitchFamily="34" charset="0"/>
              </a:rPr>
              <a:t>Short films definitely take more of an effort for pre-production, production, and post-production. And the budgets also vary just like music videos. The short films I’ve made in the past were low budget films but I spent a good amount of time and effort with the short films.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4616" y="1521903"/>
            <a:ext cx="3758967" cy="375896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793" y="1233182"/>
            <a:ext cx="2698459" cy="4047688"/>
          </a:xfrm>
          <a:prstGeom prst="rect">
            <a:avLst/>
          </a:prstGeom>
        </p:spPr>
      </p:pic>
      <p:pic>
        <p:nvPicPr>
          <p:cNvPr id="8" name="Picture 2" descr="http://cdn.mysitemyway.com/etc-mysitemyway/icons/legacy-previews/icons-256/black-white-pearls-icons-media/000004-black-white-pearl-icon-media-a-media24-arrows-seek-forward.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829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84398" y="92279"/>
            <a:ext cx="1358064" cy="584775"/>
          </a:xfrm>
          <a:prstGeom prst="rect">
            <a:avLst/>
          </a:prstGeom>
          <a:noFill/>
        </p:spPr>
        <p:txBody>
          <a:bodyPr wrap="none" rtlCol="0">
            <a:spAutoFit/>
          </a:bodyPr>
          <a:lstStyle/>
          <a:p>
            <a:r>
              <a:rPr lang="en-US" sz="3200" dirty="0">
                <a:latin typeface="Steelfish Outline" panose="020B0608020202040504" pitchFamily="34" charset="0"/>
              </a:rPr>
              <a:t>Short Film</a:t>
            </a:r>
          </a:p>
        </p:txBody>
      </p:sp>
      <p:sp>
        <p:nvSpPr>
          <p:cNvPr id="3" name="TextBox 2"/>
          <p:cNvSpPr txBox="1"/>
          <p:nvPr/>
        </p:nvSpPr>
        <p:spPr>
          <a:xfrm>
            <a:off x="411060" y="956345"/>
            <a:ext cx="3120705" cy="1477328"/>
          </a:xfrm>
          <a:prstGeom prst="rect">
            <a:avLst/>
          </a:prstGeom>
          <a:noFill/>
        </p:spPr>
        <p:txBody>
          <a:bodyPr wrap="square" rtlCol="0">
            <a:spAutoFit/>
          </a:bodyPr>
          <a:lstStyle/>
          <a:p>
            <a:pPr algn="ctr"/>
            <a:r>
              <a:rPr lang="en-US" dirty="0">
                <a:latin typeface="Steelfish Rg" panose="020B0608020202040504" pitchFamily="34" charset="0"/>
              </a:rPr>
              <a:t>Pre-production for short films are usually more complex than a promo vid or a music video. Proposals, </a:t>
            </a:r>
            <a:r>
              <a:rPr lang="en-US" dirty="0" err="1">
                <a:latin typeface="Steelfish Rg" panose="020B0608020202040504" pitchFamily="34" charset="0"/>
              </a:rPr>
              <a:t>shotlists</a:t>
            </a:r>
            <a:r>
              <a:rPr lang="en-US" dirty="0">
                <a:latin typeface="Steelfish Rg" panose="020B0608020202040504" pitchFamily="34" charset="0"/>
              </a:rPr>
              <a:t>, treatments, etc. (in detail) are definitely needed when it comes down for the pre-production process.  </a:t>
            </a:r>
          </a:p>
        </p:txBody>
      </p:sp>
      <p:sp>
        <p:nvSpPr>
          <p:cNvPr id="4" name="TextBox 3"/>
          <p:cNvSpPr txBox="1"/>
          <p:nvPr/>
        </p:nvSpPr>
        <p:spPr>
          <a:xfrm>
            <a:off x="4303077" y="4013890"/>
            <a:ext cx="3120705" cy="2308324"/>
          </a:xfrm>
          <a:prstGeom prst="rect">
            <a:avLst/>
          </a:prstGeom>
          <a:noFill/>
        </p:spPr>
        <p:txBody>
          <a:bodyPr wrap="square" rtlCol="0">
            <a:spAutoFit/>
          </a:bodyPr>
          <a:lstStyle/>
          <a:p>
            <a:pPr algn="ctr"/>
            <a:r>
              <a:rPr lang="en-US" dirty="0">
                <a:latin typeface="Steelfish Rg" panose="020B0608020202040504" pitchFamily="34" charset="0"/>
              </a:rPr>
              <a:t>The production process was also a little more challenging when I made the short films in the past because sound was a being recorded with separate equipment, different shots and scenes were in need for the sake of the video, and acting and performance had to be on point for the takes. So there was more to be aware of when shooting a short film.</a:t>
            </a:r>
          </a:p>
        </p:txBody>
      </p:sp>
      <p:sp>
        <p:nvSpPr>
          <p:cNvPr id="5" name="TextBox 4"/>
          <p:cNvSpPr txBox="1"/>
          <p:nvPr/>
        </p:nvSpPr>
        <p:spPr>
          <a:xfrm>
            <a:off x="8530653" y="1695009"/>
            <a:ext cx="3120705" cy="923330"/>
          </a:xfrm>
          <a:prstGeom prst="rect">
            <a:avLst/>
          </a:prstGeom>
          <a:noFill/>
        </p:spPr>
        <p:txBody>
          <a:bodyPr wrap="square" rtlCol="0">
            <a:spAutoFit/>
          </a:bodyPr>
          <a:lstStyle/>
          <a:p>
            <a:pPr algn="ctr"/>
            <a:r>
              <a:rPr lang="en-US" dirty="0">
                <a:latin typeface="Steelfish Rg" panose="020B0608020202040504" pitchFamily="34" charset="0"/>
              </a:rPr>
              <a:t>The post-production process can also be more challenging because most of the editing had to be consistent and linear.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180" y="2433673"/>
            <a:ext cx="1857230" cy="104469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128" y="3080032"/>
            <a:ext cx="2105637" cy="118442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2363" y="1018700"/>
            <a:ext cx="4717410" cy="265354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976" y="4141476"/>
            <a:ext cx="3876868" cy="218073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11015" y="3607266"/>
            <a:ext cx="4481586" cy="2520892"/>
          </a:xfrm>
          <a:prstGeom prst="rect">
            <a:avLst/>
          </a:prstGeom>
        </p:spPr>
      </p:pic>
      <p:pic>
        <p:nvPicPr>
          <p:cNvPr id="11" name="Picture 2" descr="http://cdn.mysitemyway.com/etc-mysitemyway/icons/legacy-previews/icons-256/black-white-pearls-icons-media/000004-black-white-pearl-icon-media-a-media24-arrows-seek-forward.png">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cdn.mysitemyway.com/etc-mysitemyway/icons/legacy-previews/icons-256/black-white-pearls-icons-media/000004-black-white-pearl-icon-media-a-media24-arrows-seek-forward.png">
            <a:hlinkClick r:id="rId9"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32344" y="-150732"/>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413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84398" y="92279"/>
            <a:ext cx="1358064" cy="584775"/>
          </a:xfrm>
          <a:prstGeom prst="rect">
            <a:avLst/>
          </a:prstGeom>
          <a:noFill/>
        </p:spPr>
        <p:txBody>
          <a:bodyPr wrap="none" rtlCol="0">
            <a:spAutoFit/>
          </a:bodyPr>
          <a:lstStyle/>
          <a:p>
            <a:r>
              <a:rPr lang="en-US" sz="3200" dirty="0">
                <a:latin typeface="Steelfish Outline" panose="020B0608020202040504" pitchFamily="34" charset="0"/>
              </a:rPr>
              <a:t>Short Film</a:t>
            </a:r>
          </a:p>
        </p:txBody>
      </p:sp>
      <p:pic>
        <p:nvPicPr>
          <p:cNvPr id="3" name="lEoFuAvSm9k">
            <a:hlinkClick r:id="" action="ppaction://media"/>
          </p:cNvPr>
          <p:cNvPicPr>
            <a:picLocks noRot="1" noChangeAspect="1"/>
          </p:cNvPicPr>
          <p:nvPr>
            <a:videoFile r:link="rId1"/>
          </p:nvPr>
        </p:nvPicPr>
        <p:blipFill>
          <a:blip r:embed="rId4"/>
          <a:stretch>
            <a:fillRect/>
          </a:stretch>
        </p:blipFill>
        <p:spPr>
          <a:xfrm>
            <a:off x="1468074" y="2160165"/>
            <a:ext cx="3048000" cy="2286000"/>
          </a:xfrm>
          <a:prstGeom prst="rect">
            <a:avLst/>
          </a:prstGeom>
        </p:spPr>
      </p:pic>
      <p:pic>
        <p:nvPicPr>
          <p:cNvPr id="4" name="oEvtld7ixKc">
            <a:hlinkClick r:id="" action="ppaction://media"/>
          </p:cNvPr>
          <p:cNvPicPr>
            <a:picLocks noRot="1" noChangeAspect="1"/>
          </p:cNvPicPr>
          <p:nvPr>
            <a:videoFile r:link="rId2"/>
          </p:nvPr>
        </p:nvPicPr>
        <p:blipFill>
          <a:blip r:embed="rId4"/>
          <a:stretch>
            <a:fillRect/>
          </a:stretch>
        </p:blipFill>
        <p:spPr>
          <a:xfrm>
            <a:off x="6542462" y="1967218"/>
            <a:ext cx="3048000" cy="2286000"/>
          </a:xfrm>
          <a:prstGeom prst="rect">
            <a:avLst/>
          </a:prstGeom>
        </p:spPr>
      </p:pic>
      <p:sp>
        <p:nvSpPr>
          <p:cNvPr id="5" name="TextBox 4"/>
          <p:cNvSpPr txBox="1"/>
          <p:nvPr/>
        </p:nvSpPr>
        <p:spPr>
          <a:xfrm>
            <a:off x="6878973" y="307722"/>
            <a:ext cx="2517164" cy="369332"/>
          </a:xfrm>
          <a:prstGeom prst="rect">
            <a:avLst/>
          </a:prstGeom>
          <a:noFill/>
        </p:spPr>
        <p:txBody>
          <a:bodyPr wrap="none" rtlCol="0">
            <a:spAutoFit/>
          </a:bodyPr>
          <a:lstStyle/>
          <a:p>
            <a:r>
              <a:rPr lang="en-US" dirty="0"/>
              <a:t>Short films from the past</a:t>
            </a:r>
          </a:p>
        </p:txBody>
      </p:sp>
      <p:pic>
        <p:nvPicPr>
          <p:cNvPr id="6" name="Picture 5">
            <a:hlinkClick r:id="rId5" action="ppaction://hlinksldjump"/>
          </p:cNvPr>
          <p:cNvPicPr>
            <a:picLocks noChangeAspect="1"/>
          </p:cNvPicPr>
          <p:nvPr/>
        </p:nvPicPr>
        <p:blipFill>
          <a:blip r:embed="rId6"/>
          <a:stretch>
            <a:fillRect/>
          </a:stretch>
        </p:blipFill>
        <p:spPr>
          <a:xfrm>
            <a:off x="11090245" y="0"/>
            <a:ext cx="892728" cy="892728"/>
          </a:xfrm>
          <a:prstGeom prst="rect">
            <a:avLst/>
          </a:prstGeom>
        </p:spPr>
      </p:pic>
    </p:spTree>
    <p:extLst>
      <p:ext uri="{BB962C8B-B14F-4D97-AF65-F5344CB8AC3E}">
        <p14:creationId xmlns:p14="http://schemas.microsoft.com/office/powerpoint/2010/main" val="33731881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6107187" y="1702964"/>
            <a:ext cx="5025004" cy="2862322"/>
          </a:xfrm>
          <a:prstGeom prst="rect">
            <a:avLst/>
          </a:prstGeom>
          <a:noFill/>
        </p:spPr>
        <p:txBody>
          <a:bodyPr wrap="square" rtlCol="0">
            <a:spAutoFit/>
          </a:bodyPr>
          <a:lstStyle/>
          <a:p>
            <a:r>
              <a:rPr lang="en-US" dirty="0"/>
              <a:t>Making videos as an hobby seems very adventurous. Coming across making videos for different  people for different reasons can get very annoying but the experiences are satisfying after finishing the video. With today’s new technology, having 4k cameras with built-in </a:t>
            </a:r>
            <a:r>
              <a:rPr lang="en-US" dirty="0" err="1"/>
              <a:t>wifi</a:t>
            </a:r>
            <a:r>
              <a:rPr lang="en-US" dirty="0"/>
              <a:t> features, different types of new lenses and stabilizers, new and easy to use video editing software, etc., The field of video production is definitely evolving for more convenient and defiant outcomes.   </a:t>
            </a:r>
          </a:p>
        </p:txBody>
      </p:sp>
      <p:pic>
        <p:nvPicPr>
          <p:cNvPr id="2050" name="Picture 2" descr="http://www.jeadigitalmedia.org/wp-content/uploads/2012/06/header_iphone_imovi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378" y="1996440"/>
            <a:ext cx="4479633" cy="22753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ebayimg.com/images/g/pZMAAOSwp5JWXsFh/s-l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0664" y="259146"/>
            <a:ext cx="1641935" cy="14722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hort film behind the scen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149" y="137464"/>
            <a:ext cx="3546410" cy="171563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i.ytimg.com/vi/6OdJlnAQ13M/maxresdefaul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149" y="4565286"/>
            <a:ext cx="2790169" cy="174385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shooting movie on ipho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7094" y="4708629"/>
            <a:ext cx="3271118" cy="1840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950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46620" y="822121"/>
            <a:ext cx="9970267" cy="3970318"/>
          </a:xfrm>
          <a:prstGeom prst="rect">
            <a:avLst/>
          </a:prstGeom>
          <a:noFill/>
        </p:spPr>
        <p:txBody>
          <a:bodyPr wrap="square" rtlCol="0">
            <a:spAutoFit/>
          </a:bodyPr>
          <a:lstStyle/>
          <a:p>
            <a:r>
              <a:rPr lang="en-US" sz="3600" b="1" dirty="0">
                <a:latin typeface="Steelfish Rg" panose="020B0608020202040504" pitchFamily="34" charset="0"/>
              </a:rPr>
              <a:t>Video Production is mainly the entire process of making a video. Depending on the type of video, whether it’s a business marketing video, music video, or short film, the process may differ but its usually the same thing. A 3 stage process is usually performed when making a video.                                                            </a:t>
            </a:r>
          </a:p>
          <a:p>
            <a:r>
              <a:rPr lang="en-US" sz="3600" b="1" dirty="0">
                <a:latin typeface="Steelfish Rg" panose="020B0608020202040504" pitchFamily="34" charset="0"/>
              </a:rPr>
              <a:t>                                                                                              In this presentation, I will show you             </a:t>
            </a:r>
          </a:p>
          <a:p>
            <a:r>
              <a:rPr lang="en-US" sz="3600" b="1" dirty="0">
                <a:latin typeface="Steelfish Rg" panose="020B0608020202040504" pitchFamily="34" charset="0"/>
              </a:rPr>
              <a:t>                                                                                                   the process of the videos I’ve</a:t>
            </a:r>
          </a:p>
          <a:p>
            <a:r>
              <a:rPr lang="en-US" sz="3600" b="1" dirty="0">
                <a:latin typeface="Steelfish Rg" panose="020B0608020202040504" pitchFamily="34" charset="0"/>
              </a:rPr>
              <a:t>                                                                                                         created in the past.</a:t>
            </a:r>
          </a:p>
        </p:txBody>
      </p:sp>
      <p:sp>
        <p:nvSpPr>
          <p:cNvPr id="9" name="TextBox 8"/>
          <p:cNvSpPr txBox="1"/>
          <p:nvPr/>
        </p:nvSpPr>
        <p:spPr>
          <a:xfrm rot="21058397">
            <a:off x="2634995" y="2562047"/>
            <a:ext cx="3766989" cy="2585323"/>
          </a:xfrm>
          <a:prstGeom prst="rect">
            <a:avLst/>
          </a:prstGeom>
          <a:noFill/>
        </p:spPr>
        <p:txBody>
          <a:bodyPr wrap="square" rtlCol="0">
            <a:spAutoFit/>
          </a:bodyPr>
          <a:lstStyle/>
          <a:p>
            <a:pPr marL="342900" indent="-342900">
              <a:buAutoNum type="arabicPeriod"/>
            </a:pPr>
            <a:r>
              <a:rPr lang="en-US" sz="5400" b="1" i="1" dirty="0">
                <a:latin typeface="Steelfish Outline" panose="020B0608020202040504" pitchFamily="34" charset="0"/>
              </a:rPr>
              <a:t>Pre-Production</a:t>
            </a:r>
          </a:p>
          <a:p>
            <a:pPr marL="342900" indent="-342900">
              <a:buAutoNum type="arabicPeriod"/>
            </a:pPr>
            <a:r>
              <a:rPr lang="en-US" sz="5400" b="1" i="1" dirty="0">
                <a:latin typeface="Steelfish Outline" panose="020B0608020202040504" pitchFamily="34" charset="0"/>
              </a:rPr>
              <a:t>Production</a:t>
            </a:r>
          </a:p>
          <a:p>
            <a:pPr marL="342900" indent="-342900">
              <a:buAutoNum type="arabicPeriod"/>
            </a:pPr>
            <a:r>
              <a:rPr lang="en-US" sz="5400" b="1" i="1" dirty="0">
                <a:latin typeface="Steelfish Outline" panose="020B0608020202040504" pitchFamily="34" charset="0"/>
              </a:rPr>
              <a:t>Post-Production</a:t>
            </a:r>
          </a:p>
        </p:txBody>
      </p:sp>
      <p:pic>
        <p:nvPicPr>
          <p:cNvPr id="10" name="Picture 9"/>
          <p:cNvPicPr>
            <a:picLocks noChangeAspect="1"/>
          </p:cNvPicPr>
          <p:nvPr/>
        </p:nvPicPr>
        <p:blipFill>
          <a:blip r:embed="rId2"/>
          <a:stretch>
            <a:fillRect/>
          </a:stretch>
        </p:blipFill>
        <p:spPr>
          <a:xfrm rot="20887740">
            <a:off x="205695" y="3331234"/>
            <a:ext cx="2493543" cy="1598425"/>
          </a:xfrm>
          <a:prstGeom prst="rect">
            <a:avLst/>
          </a:prstGeom>
        </p:spPr>
      </p:pic>
      <p:pic>
        <p:nvPicPr>
          <p:cNvPr id="11" name="Picture 10"/>
          <p:cNvPicPr>
            <a:picLocks noChangeAspect="1"/>
          </p:cNvPicPr>
          <p:nvPr/>
        </p:nvPicPr>
        <p:blipFill>
          <a:blip r:embed="rId3"/>
          <a:stretch>
            <a:fillRect/>
          </a:stretch>
        </p:blipFill>
        <p:spPr>
          <a:xfrm rot="20858415">
            <a:off x="790089" y="4989943"/>
            <a:ext cx="1578156" cy="1578156"/>
          </a:xfrm>
          <a:prstGeom prst="rect">
            <a:avLst/>
          </a:prstGeom>
        </p:spPr>
      </p:pic>
      <p:pic>
        <p:nvPicPr>
          <p:cNvPr id="12" name="Picture 11"/>
          <p:cNvPicPr>
            <a:picLocks noChangeAspect="1"/>
          </p:cNvPicPr>
          <p:nvPr/>
        </p:nvPicPr>
        <p:blipFill>
          <a:blip r:embed="rId4"/>
          <a:stretch>
            <a:fillRect/>
          </a:stretch>
        </p:blipFill>
        <p:spPr>
          <a:xfrm>
            <a:off x="7457812" y="4792439"/>
            <a:ext cx="4035629" cy="1873685"/>
          </a:xfrm>
          <a:prstGeom prst="rect">
            <a:avLst/>
          </a:prstGeom>
        </p:spPr>
      </p:pic>
      <p:pic>
        <p:nvPicPr>
          <p:cNvPr id="13" name="Picture 12"/>
          <p:cNvPicPr>
            <a:picLocks noChangeAspect="1"/>
          </p:cNvPicPr>
          <p:nvPr/>
        </p:nvPicPr>
        <p:blipFill>
          <a:blip r:embed="rId5"/>
          <a:stretch>
            <a:fillRect/>
          </a:stretch>
        </p:blipFill>
        <p:spPr>
          <a:xfrm>
            <a:off x="2604384" y="5240176"/>
            <a:ext cx="2115320" cy="1408981"/>
          </a:xfrm>
          <a:prstGeom prst="rect">
            <a:avLst/>
          </a:prstGeom>
        </p:spPr>
      </p:pic>
      <p:pic>
        <p:nvPicPr>
          <p:cNvPr id="14" name="Picture 13"/>
          <p:cNvPicPr>
            <a:picLocks noChangeAspect="1"/>
          </p:cNvPicPr>
          <p:nvPr/>
        </p:nvPicPr>
        <p:blipFill>
          <a:blip r:embed="rId6"/>
          <a:stretch>
            <a:fillRect/>
          </a:stretch>
        </p:blipFill>
        <p:spPr>
          <a:xfrm>
            <a:off x="4794127" y="5405236"/>
            <a:ext cx="2589262" cy="1078859"/>
          </a:xfrm>
          <a:prstGeom prst="rect">
            <a:avLst/>
          </a:prstGeom>
        </p:spPr>
      </p:pic>
    </p:spTree>
    <p:extLst>
      <p:ext uri="{BB962C8B-B14F-4D97-AF65-F5344CB8AC3E}">
        <p14:creationId xmlns:p14="http://schemas.microsoft.com/office/powerpoint/2010/main" val="1592885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20401650">
            <a:off x="-53884" y="335560"/>
            <a:ext cx="1660326" cy="369332"/>
          </a:xfrm>
          <a:prstGeom prst="rect">
            <a:avLst/>
          </a:prstGeom>
          <a:noFill/>
        </p:spPr>
        <p:txBody>
          <a:bodyPr wrap="none" rtlCol="0">
            <a:spAutoFit/>
          </a:bodyPr>
          <a:lstStyle/>
          <a:p>
            <a:r>
              <a:rPr lang="en-US" b="1" dirty="0">
                <a:latin typeface="Elephant" panose="02020904090505020303" pitchFamily="18" charset="0"/>
                <a:cs typeface="Aharoni" panose="02010803020104030203" pitchFamily="2" charset="-79"/>
              </a:rPr>
              <a:t>ABOUT ME</a:t>
            </a:r>
          </a:p>
        </p:txBody>
      </p:sp>
      <p:sp>
        <p:nvSpPr>
          <p:cNvPr id="7" name="TextBox 6"/>
          <p:cNvSpPr txBox="1"/>
          <p:nvPr/>
        </p:nvSpPr>
        <p:spPr>
          <a:xfrm>
            <a:off x="1619590" y="520226"/>
            <a:ext cx="9177556" cy="1938992"/>
          </a:xfrm>
          <a:prstGeom prst="rect">
            <a:avLst/>
          </a:prstGeom>
          <a:noFill/>
        </p:spPr>
        <p:txBody>
          <a:bodyPr wrap="square" rtlCol="0">
            <a:spAutoFit/>
          </a:bodyPr>
          <a:lstStyle/>
          <a:p>
            <a:r>
              <a:rPr lang="en-US" sz="2400" dirty="0">
                <a:latin typeface="Steelfish Rg" panose="020B0608020202040504" pitchFamily="34" charset="0"/>
              </a:rPr>
              <a:t>“I got into making videos, I’d say around sophomore year of high school. I got really into it because I was taking a video production class throughout high school and it became a big hobby for me. Making videos inside and outside of school, I was learning the basics of shooting and editing video. I used this skill after high school at SVA (School Of Visual Arts) for a year, where I took film and video as a major. I made many different video projects and I learned a lot in that one year. For this presentation, I will present the processes of making the previous projects I’ve made in the past.</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743" y="3233256"/>
            <a:ext cx="3210187" cy="3210187"/>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5991" y="2945725"/>
            <a:ext cx="2611913" cy="146718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5991" y="4705291"/>
            <a:ext cx="2607228" cy="1738152"/>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117" y="2945725"/>
            <a:ext cx="2969703" cy="1670458"/>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949" y="4668877"/>
            <a:ext cx="3415716" cy="1921340"/>
          </a:xfrm>
          <a:prstGeom prst="rect">
            <a:avLst/>
          </a:prstGeom>
        </p:spPr>
      </p:pic>
    </p:spTree>
    <p:extLst>
      <p:ext uri="{BB962C8B-B14F-4D97-AF65-F5344CB8AC3E}">
        <p14:creationId xmlns:p14="http://schemas.microsoft.com/office/powerpoint/2010/main" val="430500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66078" y="318781"/>
            <a:ext cx="6149130" cy="923330"/>
          </a:xfrm>
          <a:prstGeom prst="rect">
            <a:avLst/>
          </a:prstGeom>
          <a:noFill/>
        </p:spPr>
        <p:txBody>
          <a:bodyPr wrap="square" rtlCol="0">
            <a:spAutoFit/>
          </a:bodyPr>
          <a:lstStyle/>
          <a:p>
            <a:pPr algn="ctr"/>
            <a:r>
              <a:rPr lang="en-US" sz="5400" dirty="0">
                <a:latin typeface="Steelfish Outline" panose="020B0608020202040504" pitchFamily="34" charset="0"/>
              </a:rPr>
              <a:t>Types Of Video</a:t>
            </a:r>
          </a:p>
        </p:txBody>
      </p:sp>
      <p:sp>
        <p:nvSpPr>
          <p:cNvPr id="3" name="TextBox 2"/>
          <p:cNvSpPr txBox="1"/>
          <p:nvPr/>
        </p:nvSpPr>
        <p:spPr>
          <a:xfrm>
            <a:off x="3221373" y="1088222"/>
            <a:ext cx="5438540" cy="307777"/>
          </a:xfrm>
          <a:prstGeom prst="rect">
            <a:avLst/>
          </a:prstGeom>
          <a:noFill/>
        </p:spPr>
        <p:txBody>
          <a:bodyPr wrap="none" rtlCol="0">
            <a:spAutoFit/>
          </a:bodyPr>
          <a:lstStyle/>
          <a:p>
            <a:r>
              <a:rPr lang="en-US" sz="1400" dirty="0"/>
              <a:t>I’ll present the following and talk about the process behind these videos</a:t>
            </a:r>
          </a:p>
        </p:txBody>
      </p:sp>
      <p:pic>
        <p:nvPicPr>
          <p:cNvPr id="4" name="Picture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378" y="1871287"/>
            <a:ext cx="2658375" cy="1495335"/>
          </a:xfrm>
          <a:prstGeom prst="rect">
            <a:avLst/>
          </a:prstGeom>
        </p:spPr>
      </p:pic>
      <p:pic>
        <p:nvPicPr>
          <p:cNvPr id="5" name="Picture 4">
            <a:hlinkClick r:id="rId2"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378" y="3520510"/>
            <a:ext cx="2658375" cy="1495336"/>
          </a:xfrm>
          <a:prstGeom prst="rect">
            <a:avLst/>
          </a:prstGeom>
        </p:spPr>
      </p:pic>
      <p:pic>
        <p:nvPicPr>
          <p:cNvPr id="6" name="Picture 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15208" y="1912184"/>
            <a:ext cx="1992387" cy="2988580"/>
          </a:xfrm>
          <a:prstGeom prst="rect">
            <a:avLst/>
          </a:prstGeom>
        </p:spPr>
      </p:pic>
      <p:pic>
        <p:nvPicPr>
          <p:cNvPr id="7" name="Picture 6">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0421" y="2758930"/>
            <a:ext cx="3719119" cy="2092004"/>
          </a:xfrm>
          <a:prstGeom prst="rect">
            <a:avLst/>
          </a:prstGeom>
        </p:spPr>
      </p:pic>
      <p:sp>
        <p:nvSpPr>
          <p:cNvPr id="8" name="TextBox 7"/>
          <p:cNvSpPr txBox="1"/>
          <p:nvPr/>
        </p:nvSpPr>
        <p:spPr>
          <a:xfrm>
            <a:off x="1237387" y="5194881"/>
            <a:ext cx="1436355" cy="369332"/>
          </a:xfrm>
          <a:prstGeom prst="rect">
            <a:avLst/>
          </a:prstGeom>
          <a:noFill/>
        </p:spPr>
        <p:txBody>
          <a:bodyPr wrap="none" rtlCol="0">
            <a:spAutoFit/>
          </a:bodyPr>
          <a:lstStyle/>
          <a:p>
            <a:r>
              <a:rPr lang="en-US" dirty="0">
                <a:latin typeface="Plantagenet Cherokee" panose="02020602070100000000" pitchFamily="18" charset="0"/>
                <a:hlinkClick r:id="rId2" action="ppaction://hlinksldjump"/>
              </a:rPr>
              <a:t>Music Video</a:t>
            </a:r>
            <a:endParaRPr lang="en-US" dirty="0">
              <a:latin typeface="Plantagenet Cherokee" panose="02020602070100000000" pitchFamily="18" charset="0"/>
            </a:endParaRPr>
          </a:p>
        </p:txBody>
      </p:sp>
      <p:sp>
        <p:nvSpPr>
          <p:cNvPr id="10" name="TextBox 9"/>
          <p:cNvSpPr txBox="1"/>
          <p:nvPr/>
        </p:nvSpPr>
        <p:spPr>
          <a:xfrm>
            <a:off x="5071639" y="5194881"/>
            <a:ext cx="2156681" cy="369332"/>
          </a:xfrm>
          <a:prstGeom prst="rect">
            <a:avLst/>
          </a:prstGeom>
          <a:noFill/>
        </p:spPr>
        <p:txBody>
          <a:bodyPr wrap="none" rtlCol="0">
            <a:spAutoFit/>
          </a:bodyPr>
          <a:lstStyle/>
          <a:p>
            <a:r>
              <a:rPr lang="en-US" dirty="0">
                <a:latin typeface="Plantagenet Cherokee" panose="02020602070100000000" pitchFamily="18" charset="0"/>
                <a:hlinkClick r:id="rId7" action="ppaction://hlinksldjump"/>
              </a:rPr>
              <a:t>Promotional Video</a:t>
            </a:r>
            <a:endParaRPr lang="en-US" dirty="0">
              <a:latin typeface="Plantagenet Cherokee" panose="02020602070100000000" pitchFamily="18" charset="0"/>
            </a:endParaRPr>
          </a:p>
        </p:txBody>
      </p:sp>
      <p:sp>
        <p:nvSpPr>
          <p:cNvPr id="11" name="TextBox 10"/>
          <p:cNvSpPr txBox="1"/>
          <p:nvPr/>
        </p:nvSpPr>
        <p:spPr>
          <a:xfrm>
            <a:off x="9293223" y="5194881"/>
            <a:ext cx="1263231" cy="369332"/>
          </a:xfrm>
          <a:prstGeom prst="rect">
            <a:avLst/>
          </a:prstGeom>
          <a:noFill/>
        </p:spPr>
        <p:txBody>
          <a:bodyPr wrap="none" rtlCol="0">
            <a:spAutoFit/>
          </a:bodyPr>
          <a:lstStyle/>
          <a:p>
            <a:r>
              <a:rPr lang="en-US" dirty="0">
                <a:latin typeface="Plantagenet Cherokee" panose="02020602070100000000" pitchFamily="18" charset="0"/>
                <a:hlinkClick r:id="rId5" action="ppaction://hlinksldjump"/>
              </a:rPr>
              <a:t>Short Film</a:t>
            </a:r>
            <a:endParaRPr lang="en-US" dirty="0">
              <a:latin typeface="Plantagenet Cherokee" panose="02020602070100000000" pitchFamily="18" charset="0"/>
            </a:endParaRPr>
          </a:p>
        </p:txBody>
      </p:sp>
    </p:spTree>
    <p:extLst>
      <p:ext uri="{BB962C8B-B14F-4D97-AF65-F5344CB8AC3E}">
        <p14:creationId xmlns:p14="http://schemas.microsoft.com/office/powerpoint/2010/main" val="665319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23001" y="117446"/>
            <a:ext cx="2658100" cy="923330"/>
          </a:xfrm>
          <a:prstGeom prst="rect">
            <a:avLst/>
          </a:prstGeom>
          <a:noFill/>
        </p:spPr>
        <p:txBody>
          <a:bodyPr wrap="none" rtlCol="0">
            <a:spAutoFit/>
          </a:bodyPr>
          <a:lstStyle/>
          <a:p>
            <a:r>
              <a:rPr lang="en-US" sz="5400" dirty="0">
                <a:latin typeface="Steelfish Outline" panose="020B0608020202040504" pitchFamily="34" charset="0"/>
              </a:rPr>
              <a:t>MUSIC VIDEO</a:t>
            </a:r>
          </a:p>
        </p:txBody>
      </p:sp>
      <p:sp>
        <p:nvSpPr>
          <p:cNvPr id="3" name="TextBox 2"/>
          <p:cNvSpPr txBox="1"/>
          <p:nvPr/>
        </p:nvSpPr>
        <p:spPr>
          <a:xfrm>
            <a:off x="453006" y="1451295"/>
            <a:ext cx="5419288" cy="923330"/>
          </a:xfrm>
          <a:prstGeom prst="rect">
            <a:avLst/>
          </a:prstGeom>
          <a:noFill/>
        </p:spPr>
        <p:txBody>
          <a:bodyPr wrap="square" rtlCol="0">
            <a:spAutoFit/>
          </a:bodyPr>
          <a:lstStyle/>
          <a:p>
            <a:r>
              <a:rPr lang="en-US" dirty="0"/>
              <a:t>Making music videos are probably my favorite type videos that I like to take part in, just because you can make a song really come to life with a music video.  </a:t>
            </a:r>
          </a:p>
        </p:txBody>
      </p:sp>
      <p:sp>
        <p:nvSpPr>
          <p:cNvPr id="4" name="TextBox 3"/>
          <p:cNvSpPr txBox="1"/>
          <p:nvPr/>
        </p:nvSpPr>
        <p:spPr>
          <a:xfrm>
            <a:off x="6242808" y="2853655"/>
            <a:ext cx="5419288" cy="1384995"/>
          </a:xfrm>
          <a:prstGeom prst="rect">
            <a:avLst/>
          </a:prstGeom>
          <a:noFill/>
        </p:spPr>
        <p:txBody>
          <a:bodyPr wrap="square" rtlCol="0">
            <a:spAutoFit/>
          </a:bodyPr>
          <a:lstStyle/>
          <a:p>
            <a:r>
              <a:rPr lang="en-US" sz="1400" dirty="0"/>
              <a:t>Depending on the type of video, everything can vary based on what the video needs and what the budget is on the video. High budget music videos may include big sets and crew members, rented equipment, set locations, superior props, etc. And low budget music videos can simply be a person shooting the video with their own equipment and getting creative with what they have or what they can get. </a:t>
            </a:r>
          </a:p>
        </p:txBody>
      </p:sp>
      <p:sp>
        <p:nvSpPr>
          <p:cNvPr id="5" name="TextBox 4"/>
          <p:cNvSpPr txBox="1"/>
          <p:nvPr/>
        </p:nvSpPr>
        <p:spPr>
          <a:xfrm>
            <a:off x="453006" y="4942514"/>
            <a:ext cx="5419288" cy="1200329"/>
          </a:xfrm>
          <a:prstGeom prst="rect">
            <a:avLst/>
          </a:prstGeom>
          <a:noFill/>
        </p:spPr>
        <p:txBody>
          <a:bodyPr wrap="square" rtlCol="0">
            <a:spAutoFit/>
          </a:bodyPr>
          <a:lstStyle/>
          <a:p>
            <a:r>
              <a:rPr lang="en-US" dirty="0"/>
              <a:t>Being a college student, I usually used my own equipment or rented some equipment. I also always had my friends around to help and work as a crew or team for videos.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2294" y="1111969"/>
            <a:ext cx="2847966" cy="160198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0260" y="1097129"/>
            <a:ext cx="2900727" cy="163165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2485" y="2728788"/>
            <a:ext cx="2685972" cy="1510859"/>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105" y="2614457"/>
            <a:ext cx="3092480" cy="173952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78457" y="4703605"/>
            <a:ext cx="2870897" cy="161488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03669" y="4703605"/>
            <a:ext cx="2758427" cy="1551615"/>
          </a:xfrm>
          <a:prstGeom prst="rect">
            <a:avLst/>
          </a:prstGeom>
        </p:spPr>
      </p:pic>
      <p:pic>
        <p:nvPicPr>
          <p:cNvPr id="1026" name="Picture 2" descr="http://cdn.mysitemyway.com/etc-mysitemyway/icons/legacy-previews/icons-256/black-white-pearls-icons-media/000004-black-white-pearl-icon-media-a-media24-arrows-seek-forward.png">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080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23001" y="117446"/>
            <a:ext cx="2658100" cy="923330"/>
          </a:xfrm>
          <a:prstGeom prst="rect">
            <a:avLst/>
          </a:prstGeom>
          <a:noFill/>
        </p:spPr>
        <p:txBody>
          <a:bodyPr wrap="none" rtlCol="0">
            <a:spAutoFit/>
          </a:bodyPr>
          <a:lstStyle/>
          <a:p>
            <a:r>
              <a:rPr lang="en-US" sz="5400" dirty="0">
                <a:latin typeface="Steelfish Outline" panose="020B0608020202040504" pitchFamily="34" charset="0"/>
              </a:rPr>
              <a:t>MUSIC VIDEO</a:t>
            </a:r>
          </a:p>
        </p:txBody>
      </p:sp>
      <p:sp>
        <p:nvSpPr>
          <p:cNvPr id="3" name="TextBox 2"/>
          <p:cNvSpPr txBox="1"/>
          <p:nvPr/>
        </p:nvSpPr>
        <p:spPr>
          <a:xfrm>
            <a:off x="3988359" y="1040776"/>
            <a:ext cx="4127384" cy="4801314"/>
          </a:xfrm>
          <a:prstGeom prst="rect">
            <a:avLst/>
          </a:prstGeom>
          <a:noFill/>
        </p:spPr>
        <p:txBody>
          <a:bodyPr wrap="square" rtlCol="0">
            <a:spAutoFit/>
          </a:bodyPr>
          <a:lstStyle/>
          <a:p>
            <a:pPr algn="ctr"/>
            <a:r>
              <a:rPr lang="en-US" dirty="0"/>
              <a:t>For the pre-production stage for music videos, I usually make a </a:t>
            </a:r>
            <a:r>
              <a:rPr lang="en-US" dirty="0" err="1"/>
              <a:t>shotlist</a:t>
            </a:r>
            <a:r>
              <a:rPr lang="en-US" dirty="0"/>
              <a:t>. It’s a list of shots and details that helps you plan and organize how you want the shots to come out when shooting. It also can help when editing all the footage. Other types music videos like high budget music videos most of the time have organized video treatments for the pre-production. Video treatments summarize what the video is going to be and look like in specific details. The treatments are settled with the producers and directors to estimate budgets and figure what is needed and the treatments can be presented as a </a:t>
            </a:r>
            <a:r>
              <a:rPr lang="en-US" dirty="0" err="1"/>
              <a:t>powerpoints</a:t>
            </a:r>
            <a:r>
              <a:rPr lang="en-US" dirty="0"/>
              <a:t> or other formats.</a:t>
            </a:r>
          </a:p>
        </p:txBody>
      </p:sp>
      <p:pic>
        <p:nvPicPr>
          <p:cNvPr id="4" name="Picture 3"/>
          <p:cNvPicPr>
            <a:picLocks noChangeAspect="1"/>
          </p:cNvPicPr>
          <p:nvPr/>
        </p:nvPicPr>
        <p:blipFill>
          <a:blip r:embed="rId2"/>
          <a:stretch>
            <a:fillRect/>
          </a:stretch>
        </p:blipFill>
        <p:spPr>
          <a:xfrm>
            <a:off x="263683" y="989669"/>
            <a:ext cx="3357355" cy="4626528"/>
          </a:xfrm>
          <a:prstGeom prst="rect">
            <a:avLst/>
          </a:prstGeom>
        </p:spPr>
      </p:pic>
      <p:pic>
        <p:nvPicPr>
          <p:cNvPr id="5" name="Picture 4"/>
          <p:cNvPicPr>
            <a:picLocks noChangeAspect="1"/>
          </p:cNvPicPr>
          <p:nvPr/>
        </p:nvPicPr>
        <p:blipFill>
          <a:blip r:embed="rId3"/>
          <a:stretch>
            <a:fillRect/>
          </a:stretch>
        </p:blipFill>
        <p:spPr>
          <a:xfrm>
            <a:off x="8340450" y="1040776"/>
            <a:ext cx="3305737" cy="2336743"/>
          </a:xfrm>
          <a:prstGeom prst="rect">
            <a:avLst/>
          </a:prstGeom>
        </p:spPr>
      </p:pic>
      <p:pic>
        <p:nvPicPr>
          <p:cNvPr id="6" name="Picture 5"/>
          <p:cNvPicPr>
            <a:picLocks noChangeAspect="1"/>
          </p:cNvPicPr>
          <p:nvPr/>
        </p:nvPicPr>
        <p:blipFill>
          <a:blip r:embed="rId4"/>
          <a:stretch>
            <a:fillRect/>
          </a:stretch>
        </p:blipFill>
        <p:spPr>
          <a:xfrm>
            <a:off x="8340450" y="3622063"/>
            <a:ext cx="3560954" cy="1994134"/>
          </a:xfrm>
          <a:prstGeom prst="rect">
            <a:avLst/>
          </a:prstGeom>
        </p:spPr>
      </p:pic>
      <p:pic>
        <p:nvPicPr>
          <p:cNvPr id="7" name="Picture 2" descr="http://cdn.mysitemyway.com/etc-mysitemyway/icons/legacy-previews/icons-256/black-white-pearls-icons-media/000004-black-white-pearl-icon-media-a-media24-arrows-seek-forward.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cdn.mysitemyway.com/etc-mysitemyway/icons/legacy-previews/icons-256/black-white-pearls-icons-media/000004-black-white-pearl-icon-media-a-media24-arrows-seek-forward.png">
            <a:hlinkClick r:id="rId7"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32344" y="-150732"/>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886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31155" y="0"/>
            <a:ext cx="3292125" cy="1457070"/>
          </a:xfrm>
          <a:prstGeom prst="rect">
            <a:avLst/>
          </a:prstGeom>
        </p:spPr>
      </p:pic>
      <p:sp>
        <p:nvSpPr>
          <p:cNvPr id="3" name="TextBox 2"/>
          <p:cNvSpPr txBox="1"/>
          <p:nvPr/>
        </p:nvSpPr>
        <p:spPr>
          <a:xfrm>
            <a:off x="5528345" y="1272404"/>
            <a:ext cx="6098796" cy="2308324"/>
          </a:xfrm>
          <a:prstGeom prst="rect">
            <a:avLst/>
          </a:prstGeom>
          <a:noFill/>
        </p:spPr>
        <p:txBody>
          <a:bodyPr wrap="square" rtlCol="0">
            <a:spAutoFit/>
          </a:bodyPr>
          <a:lstStyle/>
          <a:p>
            <a:r>
              <a:rPr lang="en-US" dirty="0"/>
              <a:t>For post-production, editing is a whole other aspect when it comes to video. Learning a video editing software may be challenging but when it is understood it will get the job done. For music videos, effects can be used based on the purpose of the music video. I have fun adding cool effects and using these different programs to edit such as Premiere Pro, Final Cut, or After Effects. But rendering and exporting can be a hassle sometimes based on the file sizes and hardware that is used. </a:t>
            </a:r>
          </a:p>
        </p:txBody>
      </p:sp>
      <p:pic>
        <p:nvPicPr>
          <p:cNvPr id="4" name="Picture 3"/>
          <p:cNvPicPr>
            <a:picLocks noChangeAspect="1"/>
          </p:cNvPicPr>
          <p:nvPr/>
        </p:nvPicPr>
        <p:blipFill>
          <a:blip r:embed="rId3"/>
          <a:stretch>
            <a:fillRect/>
          </a:stretch>
        </p:blipFill>
        <p:spPr>
          <a:xfrm flipH="1">
            <a:off x="195743" y="1272404"/>
            <a:ext cx="2242657" cy="1681993"/>
          </a:xfrm>
          <a:prstGeom prst="rect">
            <a:avLst/>
          </a:prstGeom>
        </p:spPr>
      </p:pic>
      <p:pic>
        <p:nvPicPr>
          <p:cNvPr id="5" name="Picture 4"/>
          <p:cNvPicPr>
            <a:picLocks noChangeAspect="1"/>
          </p:cNvPicPr>
          <p:nvPr/>
        </p:nvPicPr>
        <p:blipFill>
          <a:blip r:embed="rId4"/>
          <a:stretch>
            <a:fillRect/>
          </a:stretch>
        </p:blipFill>
        <p:spPr>
          <a:xfrm>
            <a:off x="5825731" y="5035162"/>
            <a:ext cx="5474239" cy="1378220"/>
          </a:xfrm>
          <a:prstGeom prst="rect">
            <a:avLst/>
          </a:prstGeom>
        </p:spPr>
      </p:pic>
      <p:pic>
        <p:nvPicPr>
          <p:cNvPr id="6" name="Picture 5"/>
          <p:cNvPicPr>
            <a:picLocks noChangeAspect="1"/>
          </p:cNvPicPr>
          <p:nvPr/>
        </p:nvPicPr>
        <p:blipFill>
          <a:blip r:embed="rId5"/>
          <a:stretch>
            <a:fillRect/>
          </a:stretch>
        </p:blipFill>
        <p:spPr>
          <a:xfrm>
            <a:off x="2869035" y="4917520"/>
            <a:ext cx="2659310" cy="1495862"/>
          </a:xfrm>
          <a:prstGeom prst="rect">
            <a:avLst/>
          </a:prstGeom>
        </p:spPr>
      </p:pic>
      <p:pic>
        <p:nvPicPr>
          <p:cNvPr id="7" name="Picture 6"/>
          <p:cNvPicPr>
            <a:picLocks noChangeAspect="1"/>
          </p:cNvPicPr>
          <p:nvPr/>
        </p:nvPicPr>
        <p:blipFill>
          <a:blip r:embed="rId6"/>
          <a:stretch>
            <a:fillRect/>
          </a:stretch>
        </p:blipFill>
        <p:spPr>
          <a:xfrm>
            <a:off x="2707608" y="1347186"/>
            <a:ext cx="2551529" cy="1532427"/>
          </a:xfrm>
          <a:prstGeom prst="rect">
            <a:avLst/>
          </a:prstGeom>
        </p:spPr>
      </p:pic>
      <p:pic>
        <p:nvPicPr>
          <p:cNvPr id="8" name="Picture 7"/>
          <p:cNvPicPr>
            <a:picLocks noChangeAspect="1"/>
          </p:cNvPicPr>
          <p:nvPr/>
        </p:nvPicPr>
        <p:blipFill>
          <a:blip r:embed="rId7"/>
          <a:stretch>
            <a:fillRect/>
          </a:stretch>
        </p:blipFill>
        <p:spPr>
          <a:xfrm>
            <a:off x="1317071" y="3028208"/>
            <a:ext cx="3094606" cy="1740716"/>
          </a:xfrm>
          <a:prstGeom prst="rect">
            <a:avLst/>
          </a:prstGeom>
        </p:spPr>
      </p:pic>
      <p:pic>
        <p:nvPicPr>
          <p:cNvPr id="9" name="Picture 8"/>
          <p:cNvPicPr>
            <a:picLocks noChangeAspect="1"/>
          </p:cNvPicPr>
          <p:nvPr/>
        </p:nvPicPr>
        <p:blipFill>
          <a:blip r:embed="rId8"/>
          <a:stretch>
            <a:fillRect/>
          </a:stretch>
        </p:blipFill>
        <p:spPr>
          <a:xfrm>
            <a:off x="299288" y="4917519"/>
            <a:ext cx="2272361" cy="1365023"/>
          </a:xfrm>
          <a:prstGeom prst="rect">
            <a:avLst/>
          </a:prstGeom>
        </p:spPr>
      </p:pic>
      <p:pic>
        <p:nvPicPr>
          <p:cNvPr id="10" name="Picture 2" descr="http://cdn.mysitemyway.com/etc-mysitemyway/icons/legacy-previews/icons-256/black-white-pearls-icons-media/000004-black-white-pearl-icon-media-a-media24-arrows-seek-forward.png">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cdn.mysitemyway.com/etc-mysitemyway/icons/legacy-previews/icons-256/black-white-pearls-icons-media/000004-black-white-pearl-icon-media-a-media24-arrows-seek-forward.png">
            <a:hlinkClick r:id="rId11"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800000">
            <a:off x="32344" y="-150732"/>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226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stretch>
            <a:fillRect/>
          </a:stretch>
        </p:blipFill>
        <p:spPr>
          <a:xfrm>
            <a:off x="4189878" y="-93069"/>
            <a:ext cx="3292125" cy="1457070"/>
          </a:xfrm>
          <a:prstGeom prst="rect">
            <a:avLst/>
          </a:prstGeom>
        </p:spPr>
      </p:pic>
      <p:pic>
        <p:nvPicPr>
          <p:cNvPr id="5" name="LjjCN9z7R_s">
            <a:hlinkClick r:id="" action="ppaction://media"/>
          </p:cNvPr>
          <p:cNvPicPr>
            <a:picLocks noRot="1" noChangeAspect="1"/>
          </p:cNvPicPr>
          <p:nvPr>
            <a:videoFile r:link="rId1"/>
          </p:nvPr>
        </p:nvPicPr>
        <p:blipFill>
          <a:blip r:embed="rId7"/>
          <a:stretch>
            <a:fillRect/>
          </a:stretch>
        </p:blipFill>
        <p:spPr>
          <a:xfrm>
            <a:off x="866440" y="1364001"/>
            <a:ext cx="3048000" cy="2286000"/>
          </a:xfrm>
          <a:prstGeom prst="rect">
            <a:avLst/>
          </a:prstGeom>
        </p:spPr>
      </p:pic>
      <p:pic>
        <p:nvPicPr>
          <p:cNvPr id="6" name="ZRi3Q_svxXk">
            <a:hlinkClick r:id="" action="ppaction://media"/>
          </p:cNvPr>
          <p:cNvPicPr>
            <a:picLocks noRot="1" noChangeAspect="1"/>
          </p:cNvPicPr>
          <p:nvPr>
            <a:videoFile r:link="rId2"/>
          </p:nvPr>
        </p:nvPicPr>
        <p:blipFill>
          <a:blip r:embed="rId7"/>
          <a:stretch>
            <a:fillRect/>
          </a:stretch>
        </p:blipFill>
        <p:spPr>
          <a:xfrm>
            <a:off x="4489297" y="1364001"/>
            <a:ext cx="3048000" cy="2286000"/>
          </a:xfrm>
          <a:prstGeom prst="rect">
            <a:avLst/>
          </a:prstGeom>
        </p:spPr>
      </p:pic>
      <p:pic>
        <p:nvPicPr>
          <p:cNvPr id="7" name="N-ywyrKFqEo">
            <a:hlinkClick r:id="" action="ppaction://media"/>
          </p:cNvPr>
          <p:cNvPicPr>
            <a:picLocks noRot="1" noChangeAspect="1"/>
          </p:cNvPicPr>
          <p:nvPr>
            <a:videoFile r:link="rId3"/>
          </p:nvPr>
        </p:nvPicPr>
        <p:blipFill>
          <a:blip r:embed="rId7"/>
          <a:stretch>
            <a:fillRect/>
          </a:stretch>
        </p:blipFill>
        <p:spPr>
          <a:xfrm>
            <a:off x="8112154" y="1263333"/>
            <a:ext cx="3048000" cy="2286000"/>
          </a:xfrm>
          <a:prstGeom prst="rect">
            <a:avLst/>
          </a:prstGeom>
        </p:spPr>
      </p:pic>
      <p:pic>
        <p:nvPicPr>
          <p:cNvPr id="9" name="Fwq9wQgVXzg">
            <a:hlinkClick r:id="" action="ppaction://media"/>
          </p:cNvPr>
          <p:cNvPicPr>
            <a:picLocks noRot="1" noChangeAspect="1"/>
          </p:cNvPicPr>
          <p:nvPr>
            <a:videoFile r:link="rId4"/>
          </p:nvPr>
        </p:nvPicPr>
        <p:blipFill>
          <a:blip r:embed="rId7"/>
          <a:stretch>
            <a:fillRect/>
          </a:stretch>
        </p:blipFill>
        <p:spPr>
          <a:xfrm>
            <a:off x="4311940" y="3964071"/>
            <a:ext cx="3048000" cy="2286000"/>
          </a:xfrm>
          <a:prstGeom prst="rect">
            <a:avLst/>
          </a:prstGeom>
        </p:spPr>
      </p:pic>
      <p:sp>
        <p:nvSpPr>
          <p:cNvPr id="10" name="TextBox 9"/>
          <p:cNvSpPr txBox="1"/>
          <p:nvPr/>
        </p:nvSpPr>
        <p:spPr>
          <a:xfrm>
            <a:off x="7482003" y="360727"/>
            <a:ext cx="3350725" cy="369332"/>
          </a:xfrm>
          <a:prstGeom prst="rect">
            <a:avLst/>
          </a:prstGeom>
          <a:noFill/>
        </p:spPr>
        <p:txBody>
          <a:bodyPr wrap="none" rtlCol="0">
            <a:spAutoFit/>
          </a:bodyPr>
          <a:lstStyle/>
          <a:p>
            <a:r>
              <a:rPr lang="en-US" dirty="0"/>
              <a:t>Some music videos from the past</a:t>
            </a:r>
          </a:p>
        </p:txBody>
      </p:sp>
      <p:pic>
        <p:nvPicPr>
          <p:cNvPr id="3" name="Picture 2">
            <a:hlinkClick r:id="rId8" action="ppaction://hlinksldjump"/>
          </p:cNvPr>
          <p:cNvPicPr>
            <a:picLocks noChangeAspect="1"/>
          </p:cNvPicPr>
          <p:nvPr/>
        </p:nvPicPr>
        <p:blipFill>
          <a:blip r:embed="rId9"/>
          <a:stretch>
            <a:fillRect/>
          </a:stretch>
        </p:blipFill>
        <p:spPr>
          <a:xfrm>
            <a:off x="11090245" y="189102"/>
            <a:ext cx="892728" cy="892728"/>
          </a:xfrm>
          <a:prstGeom prst="rect">
            <a:avLst/>
          </a:prstGeom>
        </p:spPr>
      </p:pic>
    </p:spTree>
    <p:extLst>
      <p:ext uri="{BB962C8B-B14F-4D97-AF65-F5344CB8AC3E}">
        <p14:creationId xmlns:p14="http://schemas.microsoft.com/office/powerpoint/2010/main" val="1517120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9"/>
                                        </p:tgtEl>
                                      </p:cBhvr>
                                    </p:cmd>
                                  </p:childTnLst>
                                </p:cTn>
                              </p:par>
                            </p:childTnLst>
                          </p:cTn>
                        </p:par>
                      </p:childTnLst>
                    </p:cTn>
                  </p:par>
                </p:childTnLst>
              </p:cTn>
              <p:nextCondLst>
                <p:cond evt="onClick" delay="0">
                  <p:tgtEl>
                    <p:spTgt spid="9"/>
                  </p:tgtEl>
                </p:cond>
              </p:nextCondLst>
            </p:seq>
            <p:video>
              <p:cMediaNode vol="80000">
                <p:cTn id="25" fill="hold" display="0">
                  <p:stCondLst>
                    <p:cond delay="indefinite"/>
                  </p:st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1785" y="109057"/>
            <a:ext cx="2292615" cy="584775"/>
          </a:xfrm>
          <a:prstGeom prst="rect">
            <a:avLst/>
          </a:prstGeom>
          <a:noFill/>
        </p:spPr>
        <p:txBody>
          <a:bodyPr wrap="none" rtlCol="0">
            <a:spAutoFit/>
          </a:bodyPr>
          <a:lstStyle/>
          <a:p>
            <a:r>
              <a:rPr lang="en-US" sz="3200" dirty="0">
                <a:latin typeface="Steelfish Outline" panose="020B0608020202040504" pitchFamily="34" charset="0"/>
              </a:rPr>
              <a:t>Promotional Video</a:t>
            </a:r>
          </a:p>
        </p:txBody>
      </p:sp>
      <p:sp>
        <p:nvSpPr>
          <p:cNvPr id="3" name="TextBox 2"/>
          <p:cNvSpPr txBox="1"/>
          <p:nvPr/>
        </p:nvSpPr>
        <p:spPr>
          <a:xfrm>
            <a:off x="536896" y="693832"/>
            <a:ext cx="4957894" cy="2700369"/>
          </a:xfrm>
          <a:prstGeom prst="rect">
            <a:avLst/>
          </a:prstGeom>
          <a:noFill/>
        </p:spPr>
        <p:txBody>
          <a:bodyPr wrap="square" rtlCol="0">
            <a:spAutoFit/>
          </a:bodyPr>
          <a:lstStyle/>
          <a:p>
            <a:r>
              <a:rPr lang="en-US" sz="2400" b="1" dirty="0">
                <a:latin typeface="Steelfish Rg" panose="020B0608020202040504" pitchFamily="34" charset="0"/>
              </a:rPr>
              <a:t>The promotional videos that I have made in the past are more like mini commercials. They were short videos promoting clothing or music. These videos were cool to do and it didn’t take much pre-production to shoot. I chose a rooftop as a location for one video because the lighting was perfect towards the </a:t>
            </a:r>
            <a:r>
              <a:rPr lang="en-US" sz="2400" b="1" dirty="0" err="1">
                <a:latin typeface="Steelfish Rg" panose="020B0608020202040504" pitchFamily="34" charset="0"/>
              </a:rPr>
              <a:t>tshirts</a:t>
            </a:r>
            <a:r>
              <a:rPr lang="en-US" sz="2400" b="1" dirty="0">
                <a:latin typeface="Steelfish Rg" panose="020B0608020202040504" pitchFamily="34" charset="0"/>
              </a:rPr>
              <a:t>. For these types of promotional videos, you definitely would want </a:t>
            </a:r>
            <a:r>
              <a:rPr lang="en-US" sz="2400" b="1" dirty="0" err="1">
                <a:latin typeface="Steelfish Rg" panose="020B0608020202040504" pitchFamily="34" charset="0"/>
              </a:rPr>
              <a:t>atleast</a:t>
            </a:r>
            <a:r>
              <a:rPr lang="en-US" sz="2400" b="1" dirty="0">
                <a:latin typeface="Steelfish Rg" panose="020B0608020202040504" pitchFamily="34" charset="0"/>
              </a:rPr>
              <a:t> one good shot of the subject that you are promoting. </a:t>
            </a:r>
          </a:p>
        </p:txBody>
      </p:sp>
      <p:sp>
        <p:nvSpPr>
          <p:cNvPr id="4" name="TextBox 3"/>
          <p:cNvSpPr txBox="1"/>
          <p:nvPr/>
        </p:nvSpPr>
        <p:spPr>
          <a:xfrm>
            <a:off x="6477700" y="3958548"/>
            <a:ext cx="4957894" cy="1938992"/>
          </a:xfrm>
          <a:prstGeom prst="rect">
            <a:avLst/>
          </a:prstGeom>
          <a:noFill/>
        </p:spPr>
        <p:txBody>
          <a:bodyPr wrap="square" rtlCol="0">
            <a:spAutoFit/>
          </a:bodyPr>
          <a:lstStyle/>
          <a:p>
            <a:r>
              <a:rPr lang="en-US" sz="2400" b="1" dirty="0">
                <a:latin typeface="Steelfish Rg" panose="020B0608020202040504" pitchFamily="34" charset="0"/>
              </a:rPr>
              <a:t>I had much fun shooting the videos where I shot in abandoned hospitals, dark alley ways in the city, trains, etc. Editing the videos were cool too. Other types of promotional videos can be very simple or complex, the commercials you see on </a:t>
            </a:r>
            <a:r>
              <a:rPr lang="en-US" sz="2400" b="1" dirty="0" err="1">
                <a:latin typeface="Steelfish Rg" panose="020B0608020202040504" pitchFamily="34" charset="0"/>
              </a:rPr>
              <a:t>tv</a:t>
            </a:r>
            <a:r>
              <a:rPr lang="en-US" sz="2400" b="1" dirty="0">
                <a:latin typeface="Steelfish Rg" panose="020B0608020202040504" pitchFamily="34" charset="0"/>
              </a:rPr>
              <a:t> can be considered as promotional videos.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9375" y="828210"/>
            <a:ext cx="2970049" cy="167065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8932" y="1928413"/>
            <a:ext cx="3400337" cy="191269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896" y="3498209"/>
            <a:ext cx="3342201" cy="187998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6361" y="4591925"/>
            <a:ext cx="3551339" cy="1997628"/>
          </a:xfrm>
          <a:prstGeom prst="rect">
            <a:avLst/>
          </a:prstGeom>
        </p:spPr>
      </p:pic>
      <p:pic>
        <p:nvPicPr>
          <p:cNvPr id="9" name="Picture 2" descr="http://cdn.mysitemyway.com/etc-mysitemyway/icons/legacy-previews/icons-256/black-white-pearls-icons-media/000004-black-white-pearl-icon-media-a-media24-arrows-seek-forward.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92374" y="-38608"/>
            <a:ext cx="1079384" cy="107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981348"/>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Retrospect</Template>
  <TotalTime>5595</TotalTime>
  <Words>1025</Words>
  <Application>Microsoft Office PowerPoint</Application>
  <PresentationFormat>Widescreen</PresentationFormat>
  <Paragraphs>38</Paragraphs>
  <Slides>14</Slides>
  <Notes>0</Notes>
  <HiddenSlides>0</HiddenSlides>
  <MMClips>11</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14</vt:i4>
      </vt:variant>
    </vt:vector>
  </HeadingPairs>
  <TitlesOfParts>
    <vt:vector size="26" baseType="lpstr">
      <vt:lpstr>Aharoni</vt:lpstr>
      <vt:lpstr>Arial</vt:lpstr>
      <vt:lpstr>Calibri</vt:lpstr>
      <vt:lpstr>Calibri Light</vt:lpstr>
      <vt:lpstr>Elephant</vt:lpstr>
      <vt:lpstr>Plantagenet Cherokee</vt:lpstr>
      <vt:lpstr>Steelfish Outline</vt:lpstr>
      <vt:lpstr>Steelfish Rg</vt:lpstr>
      <vt:lpstr>1_Office Theme</vt:lpstr>
      <vt:lpstr>Office Theme</vt:lpstr>
      <vt:lpstr>2_Office Theme</vt:lpstr>
      <vt:lpstr>3_Office Theme</vt:lpstr>
      <vt:lpstr>My Experience with  Video Production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Experience with  Film Production</dc:title>
  <dc:creator>M.J</dc:creator>
  <cp:lastModifiedBy>M.J</cp:lastModifiedBy>
  <cp:revision>53</cp:revision>
  <dcterms:created xsi:type="dcterms:W3CDTF">2016-12-07T23:30:57Z</dcterms:created>
  <dcterms:modified xsi:type="dcterms:W3CDTF">2016-12-12T19:01:30Z</dcterms:modified>
</cp:coreProperties>
</file>