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29" r:id="rId1"/>
  </p:sldMasterIdLst>
  <p:sldIdLst>
    <p:sldId id="256" r:id="rId2"/>
    <p:sldId id="272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1"/>
    <p:restoredTop sz="94640"/>
  </p:normalViewPr>
  <p:slideViewPr>
    <p:cSldViewPr snapToGrid="0" snapToObjects="1">
      <p:cViewPr>
        <p:scale>
          <a:sx n="82" d="100"/>
          <a:sy n="82" d="100"/>
        </p:scale>
        <p:origin x="172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8ABE3C1-DBE1-495D-B57B-2849774B866A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D6E9DEC-419B-4CC5-A080-3B06BD5A8291}" type="datetimeFigureOut">
              <a:rPr lang="en-US" smtClean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83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slide" Target="slide3.xml"/><Relationship Id="rId1" Type="http://schemas.openxmlformats.org/officeDocument/2006/relationships/slideLayout" Target="../slideLayouts/slideLayout4.xml"/><Relationship Id="rId2" Type="http://schemas.microsoft.com/office/2011/relationships/webextension" Target="../webextensions/webextension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slide" Target="slide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microsoft.com/office/2011/relationships/webextension" Target="../webextensions/webextension2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11/relationships/webextension" Target="../webextensions/webextension4.xml"/><Relationship Id="rId5" Type="http://schemas.openxmlformats.org/officeDocument/2006/relationships/image" Target="../media/image14.png"/><Relationship Id="rId6" Type="http://schemas.openxmlformats.org/officeDocument/2006/relationships/slide" Target="slide3.xml"/><Relationship Id="rId1" Type="http://schemas.openxmlformats.org/officeDocument/2006/relationships/slideLayout" Target="../slideLayouts/slideLayout4.xml"/><Relationship Id="rId2" Type="http://schemas.microsoft.com/office/2011/relationships/webextension" Target="../webextensions/webextension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b/b1/Loading_icon.gif" TargetMode="External"/><Relationship Id="rId4" Type="http://schemas.openxmlformats.org/officeDocument/2006/relationships/hyperlink" Target="http://www.ecowin.org/aulas/resources/tables/asciitable.jpg" TargetMode="External"/><Relationship Id="rId5" Type="http://schemas.openxmlformats.org/officeDocument/2006/relationships/hyperlink" Target="http://www.happynewyear2015wishess.com/wp-content/uploads/2016/02/unicode.png" TargetMode="External"/><Relationship Id="rId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_CSPbzitPL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4" Type="http://schemas.openxmlformats.org/officeDocument/2006/relationships/slide" Target="slide12.xml"/><Relationship Id="rId5" Type="http://schemas.openxmlformats.org/officeDocument/2006/relationships/slide" Target="slide14.xml"/><Relationship Id="rId6" Type="http://schemas.openxmlformats.org/officeDocument/2006/relationships/slide" Target="slide3.xml"/><Relationship Id="rId1" Type="http://schemas.openxmlformats.org/officeDocument/2006/relationships/slideLayout" Target="../slideLayouts/slideLayout5.xml"/><Relationship Id="rId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" Target="slide3.xm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Multimedia?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Brad </a:t>
            </a:r>
            <a:r>
              <a:rPr lang="en-US" dirty="0" err="1" smtClean="0"/>
              <a:t>Brozek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Bitmap vs vector graphics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BITMAP FILE TYPES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965192" cy="3341572"/>
          </a:xfrm>
        </p:spPr>
        <p:txBody>
          <a:bodyPr/>
          <a:lstStyle/>
          <a:p>
            <a:r>
              <a:rPr lang="en-US" dirty="0" smtClean="0"/>
              <a:t>.GIF (</a:t>
            </a:r>
            <a:r>
              <a:rPr lang="en-US" b="1" dirty="0"/>
              <a:t>G</a:t>
            </a:r>
            <a:r>
              <a:rPr lang="en-US" dirty="0" smtClean="0"/>
              <a:t>raphics </a:t>
            </a:r>
            <a:r>
              <a:rPr lang="en-US" b="1" dirty="0" smtClean="0"/>
              <a:t>I</a:t>
            </a:r>
            <a:r>
              <a:rPr lang="en-US" dirty="0" smtClean="0"/>
              <a:t>nterchange </a:t>
            </a:r>
            <a:r>
              <a:rPr lang="en-US" b="1" dirty="0" smtClean="0"/>
              <a:t>F</a:t>
            </a:r>
            <a:r>
              <a:rPr lang="en-US" dirty="0" smtClean="0"/>
              <a:t>ormat)</a:t>
            </a:r>
          </a:p>
          <a:p>
            <a:r>
              <a:rPr lang="en-US" dirty="0"/>
              <a:t>.</a:t>
            </a:r>
            <a:r>
              <a:rPr lang="en-US" dirty="0" smtClean="0"/>
              <a:t>JPEG (</a:t>
            </a:r>
            <a:r>
              <a:rPr lang="en-US" b="1" dirty="0" smtClean="0"/>
              <a:t>J</a:t>
            </a:r>
            <a:r>
              <a:rPr lang="en-US" dirty="0" smtClean="0"/>
              <a:t>oint </a:t>
            </a:r>
            <a:r>
              <a:rPr lang="en-US" b="1" dirty="0" smtClean="0"/>
              <a:t>P</a:t>
            </a:r>
            <a:r>
              <a:rPr lang="en-US" dirty="0" smtClean="0"/>
              <a:t>hotographic </a:t>
            </a:r>
            <a:r>
              <a:rPr lang="en-US" b="1" dirty="0" smtClean="0"/>
              <a:t>E</a:t>
            </a:r>
            <a:r>
              <a:rPr lang="en-US" dirty="0" smtClean="0"/>
              <a:t>xperts </a:t>
            </a:r>
            <a:r>
              <a:rPr lang="en-US" b="1" dirty="0" smtClean="0"/>
              <a:t>G</a:t>
            </a:r>
            <a:r>
              <a:rPr lang="en-US" dirty="0" smtClean="0"/>
              <a:t>roup)</a:t>
            </a:r>
          </a:p>
          <a:p>
            <a:r>
              <a:rPr lang="en-US" dirty="0" smtClean="0"/>
              <a:t>.PNG (</a:t>
            </a:r>
            <a:r>
              <a:rPr lang="en-US" b="1" dirty="0" smtClean="0"/>
              <a:t>P</a:t>
            </a:r>
            <a:r>
              <a:rPr lang="en-US" dirty="0" smtClean="0"/>
              <a:t>ortable </a:t>
            </a:r>
            <a:r>
              <a:rPr lang="en-US" b="1" dirty="0" smtClean="0"/>
              <a:t>N</a:t>
            </a:r>
            <a:r>
              <a:rPr lang="en-US" dirty="0" smtClean="0"/>
              <a:t>etwork </a:t>
            </a:r>
            <a:r>
              <a:rPr lang="en-US" b="1" dirty="0" smtClean="0"/>
              <a:t>G</a:t>
            </a:r>
            <a:r>
              <a:rPr lang="en-US" dirty="0" smtClean="0"/>
              <a:t>raphics)</a:t>
            </a:r>
          </a:p>
          <a:p>
            <a:r>
              <a:rPr lang="en-US" dirty="0" smtClean="0"/>
              <a:t>.TIFF (</a:t>
            </a:r>
            <a:r>
              <a:rPr lang="en-US" b="1" dirty="0" smtClean="0"/>
              <a:t>T</a:t>
            </a:r>
            <a:r>
              <a:rPr lang="en-US" dirty="0" smtClean="0"/>
              <a:t>ag </a:t>
            </a:r>
            <a:r>
              <a:rPr lang="en-US" b="1" dirty="0" smtClean="0"/>
              <a:t>I</a:t>
            </a:r>
            <a:r>
              <a:rPr lang="en-US" dirty="0" smtClean="0"/>
              <a:t>mage </a:t>
            </a:r>
            <a:r>
              <a:rPr lang="en-US" b="1" dirty="0" smtClean="0"/>
              <a:t>F</a:t>
            </a:r>
            <a:r>
              <a:rPr lang="en-US" dirty="0" smtClean="0"/>
              <a:t>ile </a:t>
            </a:r>
            <a:r>
              <a:rPr lang="en-US" b="1" dirty="0" smtClean="0"/>
              <a:t>F</a:t>
            </a:r>
            <a:r>
              <a:rPr lang="en-US" dirty="0" smtClean="0"/>
              <a:t>ormat)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VECTOR FILE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.SVG (</a:t>
            </a:r>
            <a:r>
              <a:rPr lang="en-US" b="1" dirty="0" smtClean="0"/>
              <a:t>S</a:t>
            </a:r>
            <a:r>
              <a:rPr lang="en-US" dirty="0" smtClean="0"/>
              <a:t>calable </a:t>
            </a:r>
            <a:r>
              <a:rPr lang="en-US" b="1" dirty="0" smtClean="0"/>
              <a:t>V</a:t>
            </a:r>
            <a:r>
              <a:rPr lang="en-US" dirty="0" smtClean="0"/>
              <a:t>ector </a:t>
            </a:r>
            <a:r>
              <a:rPr lang="en-US" b="1" dirty="0" smtClean="0"/>
              <a:t>G</a:t>
            </a:r>
            <a:r>
              <a:rPr lang="en-US" dirty="0" smtClean="0"/>
              <a:t>raphics)</a:t>
            </a:r>
          </a:p>
          <a:p>
            <a:r>
              <a:rPr lang="en-US" dirty="0" smtClean="0"/>
              <a:t>.PDF (</a:t>
            </a:r>
            <a:r>
              <a:rPr lang="en-US" b="1" dirty="0"/>
              <a:t>P</a:t>
            </a:r>
            <a:r>
              <a:rPr lang="en-US" dirty="0" smtClean="0"/>
              <a:t>ortable </a:t>
            </a:r>
            <a:r>
              <a:rPr lang="en-US" b="1" dirty="0"/>
              <a:t>D</a:t>
            </a:r>
            <a:r>
              <a:rPr lang="en-US" dirty="0" smtClean="0"/>
              <a:t>ocument </a:t>
            </a:r>
            <a:r>
              <a:rPr lang="en-US" b="1" dirty="0"/>
              <a:t>F</a:t>
            </a:r>
            <a:r>
              <a:rPr lang="en-US" dirty="0" smtClean="0"/>
              <a:t>ormat)</a:t>
            </a:r>
          </a:p>
          <a:p>
            <a:r>
              <a:rPr lang="en-US" dirty="0" smtClean="0"/>
              <a:t>.AI (</a:t>
            </a:r>
            <a:r>
              <a:rPr lang="en-US" b="1" dirty="0"/>
              <a:t>A</a:t>
            </a:r>
            <a:r>
              <a:rPr lang="en-US" dirty="0" smtClean="0"/>
              <a:t>dobe </a:t>
            </a:r>
            <a:r>
              <a:rPr lang="en-US" b="1" dirty="0" smtClean="0"/>
              <a:t>I</a:t>
            </a:r>
            <a:r>
              <a:rPr lang="en-US" dirty="0" smtClean="0"/>
              <a:t>llustrator </a:t>
            </a:r>
            <a:r>
              <a:rPr lang="en-US" b="1" dirty="0"/>
              <a:t>A</a:t>
            </a:r>
            <a:r>
              <a:rPr lang="en-US" dirty="0" smtClean="0"/>
              <a:t>rtwork)</a:t>
            </a:r>
          </a:p>
          <a:p>
            <a:r>
              <a:rPr lang="en-US" dirty="0" smtClean="0"/>
              <a:t>.EPS (</a:t>
            </a:r>
            <a:r>
              <a:rPr lang="en-US" b="1" dirty="0"/>
              <a:t>E</a:t>
            </a:r>
            <a:r>
              <a:rPr lang="en-US" dirty="0" smtClean="0"/>
              <a:t>ncapsulated </a:t>
            </a:r>
            <a:r>
              <a:rPr lang="en-US" b="1" dirty="0" smtClean="0"/>
              <a:t>P</a:t>
            </a:r>
            <a:r>
              <a:rPr lang="en-US" dirty="0" smtClean="0"/>
              <a:t>ost</a:t>
            </a:r>
            <a:r>
              <a:rPr lang="en-US" b="1" dirty="0" smtClean="0"/>
              <a:t>S</a:t>
            </a:r>
            <a:r>
              <a:rPr lang="en-US" dirty="0" smtClean="0"/>
              <a:t>cript)</a:t>
            </a:r>
            <a:endParaRPr lang="en-US" dirty="0"/>
          </a:p>
        </p:txBody>
      </p:sp>
      <p:sp>
        <p:nvSpPr>
          <p:cNvPr id="7" name="Up Arrow 6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Sound is one of the most sensational elements of multimedia </a:t>
            </a:r>
          </a:p>
          <a:p>
            <a:r>
              <a:rPr lang="en-US" dirty="0" smtClean="0"/>
              <a:t>Sound is created when vibrations are sent through the air moving back and forth creating a sound wave</a:t>
            </a:r>
          </a:p>
          <a:p>
            <a:r>
              <a:rPr lang="en-US" dirty="0" smtClean="0"/>
              <a:t>Sound is measured in </a:t>
            </a:r>
            <a:r>
              <a:rPr lang="en-US" i="1" dirty="0" smtClean="0"/>
              <a:t>decibels</a:t>
            </a:r>
            <a:r>
              <a:rPr lang="en-US" dirty="0" smtClean="0"/>
              <a:t> </a:t>
            </a:r>
          </a:p>
          <a:p>
            <a:r>
              <a:rPr lang="en-US" dirty="0" smtClean="0"/>
              <a:t>Frequency is the pitch and tone of the sound or how fast the sound wave vibrates </a:t>
            </a:r>
          </a:p>
          <a:p>
            <a:r>
              <a:rPr lang="en-US" dirty="0" smtClean="0"/>
              <a:t>As humans the ear can only hear in the range of 20Hz to around 20kHz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989320" y="2278251"/>
            <a:ext cx="4754880" cy="40233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FREQUENCY &amp; SOUNDWAVES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7" name="Add-in 6" title="Web Video Player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5579394"/>
                  </p:ext>
                </p:extLst>
              </p:nvPr>
            </p:nvGraphicFramePr>
            <p:xfrm>
              <a:off x="5989320" y="2882375"/>
              <a:ext cx="4743256" cy="3628153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Add-in 6" title="Web Video Player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89320" y="2882375"/>
                <a:ext cx="4743256" cy="3628153"/>
              </a:xfrm>
              <a:prstGeom prst="rect">
                <a:avLst/>
              </a:prstGeom>
            </p:spPr>
          </p:pic>
        </mc:Fallback>
      </mc:AlternateContent>
      <p:sp>
        <p:nvSpPr>
          <p:cNvPr id="9" name="Up Arrow 8">
            <a:hlinkClick r:id="rId4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84" y="4590070"/>
            <a:ext cx="3436965" cy="22679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867" y="4256868"/>
            <a:ext cx="5908133" cy="300413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Animation is what you just saw, that little subtle transition between slides</a:t>
            </a:r>
          </a:p>
          <a:p>
            <a:r>
              <a:rPr lang="en-US" dirty="0"/>
              <a:t>A</a:t>
            </a:r>
            <a:r>
              <a:rPr lang="en-US" dirty="0" smtClean="0"/>
              <a:t>nimation </a:t>
            </a:r>
            <a:r>
              <a:rPr lang="en-US" dirty="0"/>
              <a:t>can show that the system is loading or ready for </a:t>
            </a:r>
            <a:r>
              <a:rPr lang="en-US" dirty="0" smtClean="0"/>
              <a:t>input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It can provide context to objects like the blue circle on the left that it is getting small or that it’s moving away from the camera</a:t>
            </a:r>
          </a:p>
          <a:p>
            <a:r>
              <a:rPr lang="en-US" dirty="0" smtClean="0"/>
              <a:t>Remember flipbooks? Drawing on multiple sheets of paper and watching drawings come to life this is how </a:t>
            </a:r>
            <a:r>
              <a:rPr lang="en-US" dirty="0"/>
              <a:t>D</a:t>
            </a:r>
            <a:r>
              <a:rPr lang="en-US" dirty="0" smtClean="0"/>
              <a:t>isney used to make his first animations drawing multiple images on paper and taking photos of each frame</a:t>
            </a:r>
          </a:p>
        </p:txBody>
      </p:sp>
      <p:sp>
        <p:nvSpPr>
          <p:cNvPr id="11" name="Up Arrow 10">
            <a:hlinkClick r:id="rId4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67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Disney Animation </a:t>
            </a:r>
            <a:endParaRPr lang="en-US" dirty="0"/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4" name="Content Placeholder 3" title="Web Video Player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91592429"/>
                  </p:ext>
                </p:extLst>
              </p:nvPr>
            </p:nvGraphicFramePr>
            <p:xfrm>
              <a:off x="1024128" y="2084832"/>
              <a:ext cx="9720262" cy="439346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Content Placeholder 3" title="Web Video Player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4128" y="2084832"/>
                <a:ext cx="9720262" cy="43934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9834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Arial"/>
                <a:cs typeface="Arial"/>
              </a:rPr>
              <a:t>Is the most powerful and engaging  of all the multimedia venues</a:t>
            </a:r>
            <a:r>
              <a:rPr lang="en-US" sz="2400" dirty="0" smtClean="0">
                <a:latin typeface="Arial"/>
                <a:cs typeface="Arial"/>
              </a:rPr>
              <a:t>.</a:t>
            </a:r>
          </a:p>
          <a:p>
            <a:r>
              <a:rPr lang="en-US" sz="2400" dirty="0" smtClean="0"/>
              <a:t>It can be a full experience like a movie or even many </a:t>
            </a:r>
            <a:r>
              <a:rPr lang="en-US" sz="2400" dirty="0" err="1" smtClean="0"/>
              <a:t>Youtube</a:t>
            </a:r>
            <a:r>
              <a:rPr lang="en-US" sz="2400" dirty="0" smtClean="0"/>
              <a:t> videos</a:t>
            </a:r>
          </a:p>
          <a:p>
            <a:r>
              <a:rPr lang="en-US" sz="2400" dirty="0" smtClean="0"/>
              <a:t>Video done right can make its audience feel many emotions as the plot plays out</a:t>
            </a:r>
          </a:p>
          <a:p>
            <a:r>
              <a:rPr lang="en-US" sz="2400" dirty="0" smtClean="0"/>
              <a:t>It can also be a pivotal tool for getting a view across a mass market just think of political ad campaigns or those ASPCA video ads you see on </a:t>
            </a:r>
            <a:r>
              <a:rPr lang="en-US" sz="2400" dirty="0" err="1" smtClean="0"/>
              <a:t>tv</a:t>
            </a:r>
            <a:r>
              <a:rPr lang="en-US" sz="2400" dirty="0" smtClean="0"/>
              <a:t>, to make you feel sympathy for the animals in the video</a:t>
            </a:r>
            <a:endParaRPr lang="en-US" sz="2400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9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Campaigns </a:t>
            </a:r>
            <a:endParaRPr lang="en-US" dirty="0"/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10" name="Content Placeholder 9" title="Web Video Player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826889142"/>
                  </p:ext>
                </p:extLst>
              </p:nvPr>
            </p:nvGraphicFramePr>
            <p:xfrm>
              <a:off x="5989638" y="2286000"/>
              <a:ext cx="4754562" cy="4022725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10" name="Content Placeholder 9" title="Web Video Player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89638" y="2286000"/>
                <a:ext cx="4754562" cy="40227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9" name="Content Placeholder 8" title="Web Video Player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846669508"/>
                  </p:ext>
                </p:extLst>
              </p:nvPr>
            </p:nvGraphicFramePr>
            <p:xfrm>
              <a:off x="1023938" y="2286000"/>
              <a:ext cx="4754562" cy="4022725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Content Placeholder 8" title="Web Video Player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23938" y="2286000"/>
                <a:ext cx="4754562" cy="4022725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/>
          <p:cNvSpPr txBox="1"/>
          <p:nvPr/>
        </p:nvSpPr>
        <p:spPr>
          <a:xfrm>
            <a:off x="2647647" y="1718234"/>
            <a:ext cx="150714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ASPCA AD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2084" y="1718234"/>
            <a:ext cx="1767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911 SPEACH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Up Arrow 13">
            <a:hlinkClick r:id="rId6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ASPCA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video is supposed to get you to want to donate to the cause</a:t>
            </a:r>
          </a:p>
          <a:p>
            <a:r>
              <a:rPr lang="en-US" dirty="0" smtClean="0"/>
              <a:t>Using your emotions and trying to manipulate them in order to get you to donate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911 SPEACH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This video is supposed to make you feel proud </a:t>
            </a:r>
          </a:p>
          <a:p>
            <a:r>
              <a:rPr lang="en-US" dirty="0" smtClean="0"/>
              <a:t>In the same way the ASPCA video wants you to donate this video want you to stand up for your county in a time sadness </a:t>
            </a:r>
            <a:endParaRPr lang="en-US" dirty="0"/>
          </a:p>
        </p:txBody>
      </p:sp>
      <p:sp>
        <p:nvSpPr>
          <p:cNvPr id="7" name="Up Arrow 6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Vaughn, </a:t>
            </a:r>
            <a:r>
              <a:rPr lang="en-US" dirty="0" err="1"/>
              <a:t>Tay</a:t>
            </a:r>
            <a:r>
              <a:rPr lang="en-US" dirty="0"/>
              <a:t>. </a:t>
            </a:r>
            <a:r>
              <a:rPr lang="en-US" i="1" dirty="0">
                <a:latin typeface="Arial"/>
                <a:cs typeface="Arial"/>
              </a:rPr>
              <a:t>Multimedia: Making It Work, Ninth Edition</a:t>
            </a:r>
            <a:r>
              <a:rPr lang="en-US" dirty="0"/>
              <a:t>. USA: </a:t>
            </a:r>
            <a:r>
              <a:rPr lang="en-US" dirty="0" err="1"/>
              <a:t>Cenveo</a:t>
            </a:r>
            <a:r>
              <a:rPr lang="en-US" dirty="0"/>
              <a:t> Publishing Services, 2014. </a:t>
            </a:r>
            <a:r>
              <a:rPr lang="en-US" dirty="0" smtClean="0"/>
              <a:t>Print</a:t>
            </a:r>
          </a:p>
          <a:p>
            <a:r>
              <a:rPr lang="en-US" dirty="0"/>
              <a:t>adminofthissite's channel</a:t>
            </a:r>
            <a:r>
              <a:rPr lang="en-US" dirty="0" smtClean="0"/>
              <a:t>. “</a:t>
            </a:r>
            <a:r>
              <a:rPr lang="en-US" dirty="0"/>
              <a:t>20Hz to 20kHz (Human Audio Spectrum)</a:t>
            </a:r>
            <a:r>
              <a:rPr lang="en-US" dirty="0" smtClean="0"/>
              <a:t>” </a:t>
            </a:r>
            <a:r>
              <a:rPr lang="en-US" dirty="0" err="1"/>
              <a:t>Youtube.com</a:t>
            </a:r>
            <a:r>
              <a:rPr lang="en-US" dirty="0"/>
              <a:t>. </a:t>
            </a: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=qNf9nzvnd1k</a:t>
            </a:r>
            <a:endParaRPr lang="en-US" dirty="0" smtClean="0"/>
          </a:p>
          <a:p>
            <a:r>
              <a:rPr lang="en-US" dirty="0" err="1" smtClean="0"/>
              <a:t>ConspiracyWorld</a:t>
            </a:r>
            <a:r>
              <a:rPr lang="en-US" dirty="0" smtClean="0"/>
              <a:t>. “</a:t>
            </a:r>
            <a:r>
              <a:rPr lang="en-US" dirty="0"/>
              <a:t>Sept. 20, 2001 - Bush Declares War on </a:t>
            </a:r>
            <a:r>
              <a:rPr lang="en-US" dirty="0" smtClean="0"/>
              <a:t>Terror” </a:t>
            </a:r>
            <a:r>
              <a:rPr lang="en-US" dirty="0" err="1" smtClean="0"/>
              <a:t>Youtube.com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https://www.youtube.com/watch?v=_</a:t>
            </a:r>
            <a:r>
              <a:rPr lang="en-US" dirty="0" smtClean="0">
                <a:hlinkClick r:id="rId2"/>
              </a:rPr>
              <a:t>CSPbzitPL8</a:t>
            </a:r>
            <a:endParaRPr lang="en-US" dirty="0" smtClean="0"/>
          </a:p>
          <a:p>
            <a:r>
              <a:rPr lang="en-US" dirty="0" err="1" smtClean="0"/>
              <a:t>werbehr</a:t>
            </a:r>
            <a:r>
              <a:rPr lang="en-US" dirty="0" smtClean="0"/>
              <a:t>. “ASPCA” </a:t>
            </a:r>
            <a:r>
              <a:rPr lang="en-US" dirty="0" err="1"/>
              <a:t>Youtube.com</a:t>
            </a:r>
            <a:r>
              <a:rPr lang="en-US" dirty="0"/>
              <a:t>.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=Iu_JqNdp2As</a:t>
            </a:r>
          </a:p>
          <a:p>
            <a:r>
              <a:rPr lang="en-US" dirty="0" smtClean="0"/>
              <a:t>Blue </a:t>
            </a:r>
            <a:r>
              <a:rPr lang="en-US" dirty="0"/>
              <a:t>circle animation </a:t>
            </a:r>
            <a:r>
              <a:rPr lang="en-US" dirty="0" smtClean="0"/>
              <a:t>by: </a:t>
            </a:r>
            <a:r>
              <a:rPr lang="en-US" dirty="0"/>
              <a:t>http://</a:t>
            </a:r>
            <a:r>
              <a:rPr lang="en-US" dirty="0" err="1"/>
              <a:t>blog.stephenpetrany.com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-content/uploads/2015/01/</a:t>
            </a:r>
            <a:r>
              <a:rPr lang="en-US" dirty="0" err="1"/>
              <a:t>Paper_disc.gif</a:t>
            </a:r>
            <a:endParaRPr lang="en-US" dirty="0"/>
          </a:p>
          <a:p>
            <a:r>
              <a:rPr lang="en-US" dirty="0"/>
              <a:t>Loading gif </a:t>
            </a:r>
            <a:r>
              <a:rPr lang="en-US" dirty="0" smtClean="0"/>
              <a:t>by: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upload.wikimedia.org/wikipedia/commons/b/b1/Loading_icon.gif</a:t>
            </a:r>
            <a:endParaRPr lang="en-US" dirty="0" smtClean="0"/>
          </a:p>
          <a:p>
            <a:r>
              <a:rPr lang="en-US" dirty="0"/>
              <a:t>ASCII table by: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www.ecowin.org/aulas/resources/tables/asciitable.jpg</a:t>
            </a:r>
            <a:endParaRPr lang="en-US" dirty="0" smtClean="0"/>
          </a:p>
          <a:p>
            <a:r>
              <a:rPr lang="en-US" dirty="0"/>
              <a:t>Unicode table by: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www.happynewyear2015wishess.com/wp-content/uploads/2016/02/unicode.png</a:t>
            </a:r>
            <a:endParaRPr lang="en-US" dirty="0" smtClean="0"/>
          </a:p>
          <a:p>
            <a:r>
              <a:rPr lang="en-US" dirty="0" smtClean="0"/>
              <a:t>Steve Little. “</a:t>
            </a:r>
            <a:r>
              <a:rPr lang="en-US" dirty="0"/>
              <a:t>The Animation Process From </a:t>
            </a:r>
            <a:r>
              <a:rPr lang="en-US" dirty="0" smtClean="0"/>
              <a:t>1938” </a:t>
            </a:r>
            <a:r>
              <a:rPr lang="en-US" dirty="0" err="1" smtClean="0"/>
              <a:t>Youtube.com</a:t>
            </a:r>
            <a:r>
              <a:rPr lang="en-US" dirty="0" smtClean="0"/>
              <a:t> https</a:t>
            </a:r>
            <a:r>
              <a:rPr lang="en-US" dirty="0"/>
              <a:t>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=M2ORkIrHUbg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Up Arrow 3">
            <a:hlinkClick r:id="rId6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Multimedia is any combination of text, art, sound, animation, and video shown to you by any electronic or digital means</a:t>
            </a:r>
          </a:p>
          <a:p>
            <a:r>
              <a:rPr lang="en-US" dirty="0" smtClean="0"/>
              <a:t>Multi media sounds todays world your phone is essentially a tool to give you multimedia</a:t>
            </a:r>
          </a:p>
          <a:p>
            <a:r>
              <a:rPr lang="en-US" dirty="0" smtClean="0"/>
              <a:t>The way you touch a button on your screen and it changes color slightly to show that you have clicked it is multimedia that you probably don</a:t>
            </a:r>
            <a:r>
              <a:rPr lang="uk-UA" dirty="0" smtClean="0"/>
              <a:t>’</a:t>
            </a:r>
            <a:r>
              <a:rPr lang="en-US" dirty="0" smtClean="0"/>
              <a:t>t even realize for what it is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41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Multimedia?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035258"/>
            <a:ext cx="8408630" cy="8229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FIVE BUILDING BLOCKS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3181041"/>
            <a:ext cx="4754880" cy="33415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" action="ppaction://hlinkshowjump?jump=nextslide"/>
              </a:rPr>
              <a:t>Text</a:t>
            </a:r>
            <a:endParaRPr lang="en-US" sz="2400" dirty="0" smtClean="0"/>
          </a:p>
          <a:p>
            <a:r>
              <a:rPr lang="en-US" sz="2400" dirty="0" smtClean="0">
                <a:hlinkClick r:id="rId2" action="ppaction://hlinksldjump"/>
              </a:rPr>
              <a:t>Images</a:t>
            </a:r>
            <a:endParaRPr lang="en-US" sz="2400" dirty="0" smtClean="0"/>
          </a:p>
          <a:p>
            <a:r>
              <a:rPr lang="en-US" sz="2400" dirty="0" smtClean="0">
                <a:hlinkClick r:id="rId3" action="ppaction://hlinksldjump"/>
              </a:rPr>
              <a:t>Audio</a:t>
            </a:r>
            <a:endParaRPr lang="en-US" sz="2400" dirty="0" smtClean="0"/>
          </a:p>
          <a:p>
            <a:r>
              <a:rPr lang="en-US" sz="2400" dirty="0" smtClean="0">
                <a:hlinkClick r:id="rId4" action="ppaction://hlinksldjump"/>
              </a:rPr>
              <a:t>Animation</a:t>
            </a:r>
            <a:endParaRPr lang="en-US" sz="2400" dirty="0" smtClean="0"/>
          </a:p>
          <a:p>
            <a:r>
              <a:rPr lang="en-US" sz="2400" dirty="0" smtClean="0">
                <a:hlinkClick r:id="rId5" action="ppaction://hlinksldjump"/>
              </a:rPr>
              <a:t>Video</a:t>
            </a:r>
            <a:endParaRPr lang="en-US" sz="2400" dirty="0"/>
          </a:p>
        </p:txBody>
      </p:sp>
      <p:sp>
        <p:nvSpPr>
          <p:cNvPr id="8" name="Up Arrow 7">
            <a:hlinkClick r:id="rId6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46796" y="257345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Slide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21138" y="569717"/>
            <a:ext cx="192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Return to This Page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92275" y="245567"/>
            <a:ext cx="114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2616" y="2734219"/>
            <a:ext cx="3105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CLICK A CATEGORY TO LEARN!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2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is the letters and symbols we use to communicate</a:t>
            </a:r>
          </a:p>
          <a:p>
            <a:r>
              <a:rPr lang="en-US" dirty="0" smtClean="0"/>
              <a:t>They are used everywhere books, newspapers, TV commercials and many many more places</a:t>
            </a:r>
          </a:p>
          <a:p>
            <a:r>
              <a:rPr lang="en-US" dirty="0" smtClean="0"/>
              <a:t>Text gives people the exact meaning they want to convey to their audience</a:t>
            </a:r>
          </a:p>
          <a:p>
            <a:endParaRPr lang="en-US" dirty="0"/>
          </a:p>
        </p:txBody>
      </p:sp>
      <p:sp>
        <p:nvSpPr>
          <p:cNvPr id="12" name="Up Arrow 11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 about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been said that reading on a computer screen takes </a:t>
            </a:r>
            <a:r>
              <a:rPr lang="en-US" i="1" dirty="0" smtClean="0"/>
              <a:t>longer</a:t>
            </a:r>
            <a:r>
              <a:rPr lang="en-US" dirty="0" smtClean="0"/>
              <a:t> than reading text on paper</a:t>
            </a:r>
          </a:p>
          <a:p>
            <a:r>
              <a:rPr lang="en-US" dirty="0" smtClean="0"/>
              <a:t>When two letters are combined they are called </a:t>
            </a:r>
            <a:r>
              <a:rPr lang="en-US" i="1" dirty="0" smtClean="0"/>
              <a:t>ligatures,</a:t>
            </a:r>
            <a:r>
              <a:rPr lang="en-US" dirty="0" smtClean="0"/>
              <a:t> they where used in handwritten to speed up the process writing commonly seen in cursive fonts</a:t>
            </a:r>
          </a:p>
          <a:p>
            <a:r>
              <a:rPr lang="en-US" dirty="0" smtClean="0"/>
              <a:t>Text can show emotion by its case and emphasis. When reading “</a:t>
            </a:r>
            <a:r>
              <a:rPr lang="en-US" b="1" dirty="0" smtClean="0"/>
              <a:t>HEY</a:t>
            </a:r>
            <a:r>
              <a:rPr lang="en-US" dirty="0" smtClean="0"/>
              <a:t>” compared to “hey” the bolded uppercase hey seems louder more assertive than the lowercase one</a:t>
            </a:r>
          </a:p>
          <a:p>
            <a:r>
              <a:rPr lang="en-US" dirty="0" smtClean="0"/>
              <a:t>Ever wonder what those little hashes on letters are called? Well they are </a:t>
            </a:r>
            <a:r>
              <a:rPr lang="en-US" dirty="0" err="1" smtClean="0"/>
              <a:t>sarif</a:t>
            </a:r>
            <a:r>
              <a:rPr lang="en-US" dirty="0" err="1"/>
              <a:t>s</a:t>
            </a:r>
            <a:r>
              <a:rPr lang="en-US" dirty="0" smtClean="0"/>
              <a:t> and letters without them are called sans serif fonts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64764" y="5207819"/>
            <a:ext cx="6335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charset="0"/>
                <a:ea typeface="Times New Roman" charset="0"/>
                <a:cs typeface="Times New Roman" charset="0"/>
              </a:rPr>
              <a:t>I </a:t>
            </a:r>
            <a:endParaRPr lang="en-US" sz="6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8271" y="5212111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charset="0"/>
                <a:ea typeface="Times New Roman" charset="0"/>
                <a:cs typeface="Times New Roman" charset="0"/>
              </a:rPr>
              <a:t>G</a:t>
            </a:r>
            <a:endParaRPr lang="en-US" sz="6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499019" y="5435514"/>
            <a:ext cx="125835" cy="1258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99019" y="5915533"/>
            <a:ext cx="125835" cy="1258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405943" y="5561349"/>
            <a:ext cx="125835" cy="1258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80108" y="5654422"/>
            <a:ext cx="125835" cy="1258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endCxn id="8" idx="4"/>
          </p:cNvCxnSpPr>
          <p:nvPr/>
        </p:nvCxnSpPr>
        <p:spPr>
          <a:xfrm flipV="1">
            <a:off x="1957892" y="5687184"/>
            <a:ext cx="510969" cy="450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9" idx="3"/>
          </p:cNvCxnSpPr>
          <p:nvPr/>
        </p:nvCxnSpPr>
        <p:spPr>
          <a:xfrm flipV="1">
            <a:off x="1960365" y="5761829"/>
            <a:ext cx="338171" cy="3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7" idx="5"/>
          </p:cNvCxnSpPr>
          <p:nvPr/>
        </p:nvCxnSpPr>
        <p:spPr>
          <a:xfrm flipH="1" flipV="1">
            <a:off x="1606426" y="6022940"/>
            <a:ext cx="353939" cy="117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6" idx="6"/>
          </p:cNvCxnSpPr>
          <p:nvPr/>
        </p:nvCxnSpPr>
        <p:spPr>
          <a:xfrm flipH="1" flipV="1">
            <a:off x="1624854" y="5498432"/>
            <a:ext cx="335511" cy="6415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17740" y="605287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Serif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307988" y="5310807"/>
            <a:ext cx="3529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32" name="TextBox 31"/>
          <p:cNvSpPr txBox="1"/>
          <p:nvPr/>
        </p:nvSpPr>
        <p:spPr>
          <a:xfrm>
            <a:off x="3708744" y="5310807"/>
            <a:ext cx="7777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G</a:t>
            </a:r>
            <a:endParaRPr lang="en-US" sz="6000" dirty="0"/>
          </a:p>
        </p:txBody>
      </p:sp>
      <p:sp>
        <p:nvSpPr>
          <p:cNvPr id="33" name="TextBox 32"/>
          <p:cNvSpPr txBox="1"/>
          <p:nvPr/>
        </p:nvSpPr>
        <p:spPr>
          <a:xfrm>
            <a:off x="3272686" y="6052320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Sans Serif</a:t>
            </a:r>
            <a:endParaRPr lang="en-US"/>
          </a:p>
        </p:txBody>
      </p:sp>
      <p:sp>
        <p:nvSpPr>
          <p:cNvPr id="37" name="Up Arrow 36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Up Arrow 37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 Arrow 38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Sets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ASCII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A</a:t>
            </a:r>
            <a:r>
              <a:rPr lang="en-US" dirty="0" smtClean="0"/>
              <a:t>merican </a:t>
            </a:r>
            <a:r>
              <a:rPr lang="en-US" b="1" dirty="0" smtClean="0"/>
              <a:t>S</a:t>
            </a:r>
            <a:r>
              <a:rPr lang="en-US" dirty="0" smtClean="0"/>
              <a:t>tandard </a:t>
            </a:r>
            <a:r>
              <a:rPr lang="en-US" b="1" dirty="0" smtClean="0"/>
              <a:t>C</a:t>
            </a:r>
            <a:r>
              <a:rPr lang="en-US" dirty="0" smtClean="0"/>
              <a:t>ode for </a:t>
            </a:r>
            <a:r>
              <a:rPr lang="en-US" b="1" dirty="0" smtClean="0"/>
              <a:t>I</a:t>
            </a:r>
            <a:r>
              <a:rPr lang="en-US" dirty="0" smtClean="0"/>
              <a:t>nformation </a:t>
            </a:r>
            <a:r>
              <a:rPr lang="en-US" b="1" dirty="0" smtClean="0"/>
              <a:t>I</a:t>
            </a:r>
            <a:r>
              <a:rPr lang="en-US" dirty="0" smtClean="0"/>
              <a:t>nterchange</a:t>
            </a:r>
          </a:p>
          <a:p>
            <a:r>
              <a:rPr lang="en-US" dirty="0" smtClean="0"/>
              <a:t>Was first made to standardize analog teletype communications </a:t>
            </a:r>
          </a:p>
          <a:p>
            <a:r>
              <a:rPr lang="en-US" dirty="0" smtClean="0"/>
              <a:t>Each code would represent a symbol or letter in the </a:t>
            </a:r>
            <a:r>
              <a:rPr lang="en-US" dirty="0"/>
              <a:t>E</a:t>
            </a:r>
            <a:r>
              <a:rPr lang="en-US" dirty="0" smtClean="0"/>
              <a:t>nglish alphabet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ASCII TABLE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518" y="2967038"/>
            <a:ext cx="4728802" cy="3341687"/>
          </a:xfrm>
        </p:spPr>
      </p:pic>
      <p:sp>
        <p:nvSpPr>
          <p:cNvPr id="11" name="Up Arrow 10">
            <a:hlinkClick r:id="rId3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Sets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Unicode was created because it was impossible to account for all the different characters in different languages with ASCII</a:t>
            </a:r>
          </a:p>
          <a:p>
            <a:r>
              <a:rPr lang="en-US" dirty="0" smtClean="0"/>
              <a:t>The original program consisted of over 65,000 characters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UNICODE CHART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3298871"/>
            <a:ext cx="4754562" cy="2678021"/>
          </a:xfrm>
        </p:spPr>
      </p:pic>
      <p:sp>
        <p:nvSpPr>
          <p:cNvPr id="12" name="Up Arrow 11">
            <a:hlinkClick r:id="rId3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2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 misconception about images is that they are photographs but images consist of any visual on the screen such as:</a:t>
            </a:r>
          </a:p>
          <a:p>
            <a:r>
              <a:rPr lang="en-US" dirty="0" smtClean="0"/>
              <a:t>Bitmaps</a:t>
            </a:r>
          </a:p>
          <a:p>
            <a:r>
              <a:rPr lang="en-US" dirty="0"/>
              <a:t>V</a:t>
            </a:r>
            <a:r>
              <a:rPr lang="en-US" dirty="0" smtClean="0"/>
              <a:t>ector graphics</a:t>
            </a:r>
          </a:p>
          <a:p>
            <a:r>
              <a:rPr lang="en-US" dirty="0" smtClean="0"/>
              <a:t>3D renderings</a:t>
            </a:r>
          </a:p>
          <a:p>
            <a:r>
              <a:rPr lang="en-US" dirty="0"/>
              <a:t>C</a:t>
            </a:r>
            <a:r>
              <a:rPr lang="en-US" dirty="0" smtClean="0"/>
              <a:t>lickable icons and buttons (like in this presentation)</a:t>
            </a:r>
          </a:p>
          <a:p>
            <a:r>
              <a:rPr lang="en-US" dirty="0" smtClean="0"/>
              <a:t>Images can be very powerful tools on websites and print media for drawing attention to them</a:t>
            </a:r>
            <a:endParaRPr lang="en-US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Bitmap vs vector graphics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BITMAP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Made up of many pixels on a rectangular grid by pixel screens</a:t>
            </a:r>
          </a:p>
          <a:p>
            <a:r>
              <a:rPr lang="en-US" dirty="0" smtClean="0"/>
              <a:t>Looses quality as zoomed in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VECTOR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Made up of mathematical equations</a:t>
            </a:r>
          </a:p>
          <a:p>
            <a:r>
              <a:rPr lang="en-US" dirty="0" smtClean="0"/>
              <a:t>Scalable to any size without resolution lose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20" y="4215655"/>
            <a:ext cx="2622252" cy="245052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11746" y="4572000"/>
            <a:ext cx="549840" cy="474876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884" y="4215655"/>
            <a:ext cx="1654227" cy="14280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16" y="4215655"/>
            <a:ext cx="2615649" cy="24505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45679" y="4572000"/>
            <a:ext cx="549840" cy="474876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777" y="4215655"/>
            <a:ext cx="1922316" cy="1503006"/>
          </a:xfrm>
          <a:prstGeom prst="rect">
            <a:avLst/>
          </a:prstGeom>
        </p:spPr>
      </p:pic>
      <p:sp>
        <p:nvSpPr>
          <p:cNvPr id="14" name="Up Arrow 13">
            <a:hlinkClick r:id="rId6" action="ppaction://hlinksldjump"/>
          </p:cNvPr>
          <p:cNvSpPr/>
          <p:nvPr/>
        </p:nvSpPr>
        <p:spPr>
          <a:xfrm>
            <a:off x="6032947" y="87720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>
            <a:hlinkClick r:id="" action="ppaction://hlinkshowjump?jump=nextslide"/>
          </p:cNvPr>
          <p:cNvSpPr/>
          <p:nvPr/>
        </p:nvSpPr>
        <p:spPr>
          <a:xfrm rot="5400000">
            <a:off x="11141729" y="187685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>
            <a:hlinkClick r:id="" action="ppaction://hlinkshowjump?jump=previousslide"/>
          </p:cNvPr>
          <p:cNvSpPr/>
          <p:nvPr/>
        </p:nvSpPr>
        <p:spPr>
          <a:xfrm rot="16200000">
            <a:off x="924165" y="187684"/>
            <a:ext cx="697423" cy="497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3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webextensions/_rels/webextension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webextensions/_rels/webextension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webextensions/_rels/webextension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webextensions/webextension1.xml><?xml version="1.0" encoding="utf-8"?>
<we:webextension xmlns:we="http://schemas.microsoft.com/office/webextensions/webextension/2010/11" id="{57BF4AAD-8E76-CF41-B2FC-B88F8D3F8CA7}">
  <we:reference id="wa104221182" version="1.2.0.2" store="en-US" storeType="OMEX"/>
  <we:alternateReferences>
    <we:reference id="WA104221182" version="1.2.0.2" store="WA104221182" storeType="OMEX"/>
  </we:alternateReferences>
  <we:properties>
    <we:property name="vid" value="&quot;https://www.youtube.com/watch?v=qNf9nzvnd1k&quot;"/>
  </we:properties>
  <we:bindings/>
  <we:snapshot xmlns:r="http://schemas.openxmlformats.org/officeDocument/2006/relationships" r:embed="rId1"/>
</we:webextension>
</file>

<file path=ppt/webextensions/webextension2.xml><?xml version="1.0" encoding="utf-8"?>
<we:webextension xmlns:we="http://schemas.microsoft.com/office/webextensions/webextension/2010/11" id="{2F52BD2C-FA18-004B-A71E-C4A8837DE3E2}">
  <we:reference id="wa104221182" version="1.2.0.2" store="en-US" storeType="OMEX"/>
  <we:alternateReferences>
    <we:reference id="WA104221182" version="1.2.0.2" store="WA104221182" storeType="OMEX"/>
  </we:alternateReferences>
  <we:properties>
    <we:property name="vid" value="&quot;https://www.youtube.com/watch?v=M2ORkIrHUbg&quot;"/>
  </we:properties>
  <we:bindings/>
  <we:snapshot xmlns:r="http://schemas.openxmlformats.org/officeDocument/2006/relationships" r:embed="rId1"/>
</we:webextension>
</file>

<file path=ppt/webextensions/webextension3.xml><?xml version="1.0" encoding="utf-8"?>
<we:webextension xmlns:we="http://schemas.microsoft.com/office/webextensions/webextension/2010/11" id="{8F67AB3C-0FF7-1341-85A7-30FFF3FC4BA7}">
  <we:reference id="wa104221182" version="1.2.0.2" store="en-US" storeType="OMEX"/>
  <we:alternateReferences>
    <we:reference id="WA104221182" version="1.2.0.2" store="WA104221182" storeType="OMEX"/>
  </we:alternateReferences>
  <we:properties>
    <we:property name="vid" value="&quot;https://www.youtube.com/watch?v=x7OCgMPX2mE&quot;"/>
  </we:properties>
  <we:bindings/>
  <we:snapshot xmlns:r="http://schemas.openxmlformats.org/officeDocument/2006/relationships" r:embed="rId1"/>
</we:webextension>
</file>

<file path=ppt/webextensions/webextension4.xml><?xml version="1.0" encoding="utf-8"?>
<we:webextension xmlns:we="http://schemas.microsoft.com/office/webextensions/webextension/2010/11" id="{DE12A722-F12E-A942-B8C1-275BED335BE5}">
  <we:reference id="wa104221182" version="1.2.0.2" store="en-US" storeType="OMEX"/>
  <we:alternateReferences>
    <we:reference id="WA104221182" version="1.2.0.2" store="WA104221182" storeType="OMEX"/>
  </we:alternateReferences>
  <we:properties>
    <we:property name="vid" value="&quot;https://www.youtube.com/watch?v=Iu_JqNdp2As&quot;"/>
  </we:properties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1528</TotalTime>
  <Words>905</Words>
  <Application>Microsoft Macintosh PowerPoint</Application>
  <PresentationFormat>Widescreen</PresentationFormat>
  <Paragraphs>106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Times New Roman</vt:lpstr>
      <vt:lpstr>Tw Cen MT</vt:lpstr>
      <vt:lpstr>Tw Cen MT Condensed</vt:lpstr>
      <vt:lpstr>Wingdings 3</vt:lpstr>
      <vt:lpstr>Arial</vt:lpstr>
      <vt:lpstr>Integral</vt:lpstr>
      <vt:lpstr>What Is Multimedia? </vt:lpstr>
      <vt:lpstr>Multimedia</vt:lpstr>
      <vt:lpstr>What Is Multimedia?</vt:lpstr>
      <vt:lpstr>TEXT</vt:lpstr>
      <vt:lpstr>Fun Facts about text</vt:lpstr>
      <vt:lpstr>Character Sets </vt:lpstr>
      <vt:lpstr>Character Sets</vt:lpstr>
      <vt:lpstr>Images</vt:lpstr>
      <vt:lpstr>Bitmap vs vector graphics </vt:lpstr>
      <vt:lpstr>Bitmap vs vector graphics </vt:lpstr>
      <vt:lpstr>AUDIO</vt:lpstr>
      <vt:lpstr>Animation </vt:lpstr>
      <vt:lpstr>Disney Animation </vt:lpstr>
      <vt:lpstr>Video</vt:lpstr>
      <vt:lpstr>Ad Campaigns </vt:lpstr>
      <vt:lpstr>VIDEO</vt:lpstr>
      <vt:lpstr>Sources 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MultiMedia? </dc:title>
  <dc:creator>Brozek,Bradley</dc:creator>
  <cp:lastModifiedBy>Brozek,Bradley</cp:lastModifiedBy>
  <cp:revision>31</cp:revision>
  <dcterms:created xsi:type="dcterms:W3CDTF">2016-11-13T18:44:57Z</dcterms:created>
  <dcterms:modified xsi:type="dcterms:W3CDTF">2016-11-15T16:30:17Z</dcterms:modified>
</cp:coreProperties>
</file>