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74" r:id="rId6"/>
    <p:sldId id="275" r:id="rId7"/>
    <p:sldId id="261" r:id="rId8"/>
    <p:sldId id="259" r:id="rId9"/>
    <p:sldId id="262" r:id="rId10"/>
    <p:sldId id="263" r:id="rId11"/>
    <p:sldId id="264" r:id="rId12"/>
    <p:sldId id="266" r:id="rId13"/>
    <p:sldId id="276" r:id="rId14"/>
    <p:sldId id="267" r:id="rId15"/>
    <p:sldId id="268" r:id="rId16"/>
    <p:sldId id="269" r:id="rId17"/>
    <p:sldId id="277" r:id="rId18"/>
    <p:sldId id="278" r:id="rId19"/>
    <p:sldId id="270" r:id="rId20"/>
    <p:sldId id="27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751F"/>
    <a:srgbClr val="5D61FF"/>
    <a:srgbClr val="373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696"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2FB5B1F-D8F6-4891-AB73-FC4A50F1BC98}"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279523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FB5B1F-D8F6-4891-AB73-FC4A50F1BC98}"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1030805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FB5B1F-D8F6-4891-AB73-FC4A50F1BC98}"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94923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FB5B1F-D8F6-4891-AB73-FC4A50F1BC98}"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1534664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2FB5B1F-D8F6-4891-AB73-FC4A50F1BC98}"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896578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2FB5B1F-D8F6-4891-AB73-FC4A50F1BC98}"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3406664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FB5B1F-D8F6-4891-AB73-FC4A50F1BC98}" type="datetimeFigureOut">
              <a:rPr lang="en-US" smtClean="0"/>
              <a:t>12/8/2016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2082198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2FB5B1F-D8F6-4891-AB73-FC4A50F1BC98}" type="datetimeFigureOut">
              <a:rPr lang="en-US" smtClean="0"/>
              <a:t>12/8/2016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2522863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FB5B1F-D8F6-4891-AB73-FC4A50F1BC98}" type="datetimeFigureOut">
              <a:rPr lang="en-US" smtClean="0"/>
              <a:t>12/8/2016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1085672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FB5B1F-D8F6-4891-AB73-FC4A50F1BC98}"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3795487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FB5B1F-D8F6-4891-AB73-FC4A50F1BC98}"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7050DA-0373-4C63-9C96-47938BA52665}" type="slidenum">
              <a:rPr lang="en-US" smtClean="0"/>
              <a:t>‹#›</a:t>
            </a:fld>
            <a:endParaRPr lang="en-US"/>
          </a:p>
        </p:txBody>
      </p:sp>
    </p:spTree>
    <p:extLst>
      <p:ext uri="{BB962C8B-B14F-4D97-AF65-F5344CB8AC3E}">
        <p14:creationId xmlns:p14="http://schemas.microsoft.com/office/powerpoint/2010/main" val="3479035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FB5B1F-D8F6-4891-AB73-FC4A50F1BC98}" type="datetimeFigureOut">
              <a:rPr lang="en-US" smtClean="0"/>
              <a:t>12/8/2016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7050DA-0373-4C63-9C96-47938BA52665}" type="slidenum">
              <a:rPr lang="en-US" smtClean="0"/>
              <a:t>‹#›</a:t>
            </a:fld>
            <a:endParaRPr lang="en-US"/>
          </a:p>
        </p:txBody>
      </p:sp>
    </p:spTree>
    <p:extLst>
      <p:ext uri="{BB962C8B-B14F-4D97-AF65-F5344CB8AC3E}">
        <p14:creationId xmlns:p14="http://schemas.microsoft.com/office/powerpoint/2010/main" val="26429281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OV"/><Relationship Id="rId1" Type="http://schemas.microsoft.com/office/2007/relationships/media" Target="../media/media2.MOV"/><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OV"/><Relationship Id="rId1" Type="http://schemas.microsoft.com/office/2007/relationships/media" Target="../media/media3.MOV"/><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4.MOV"/><Relationship Id="rId1" Type="http://schemas.microsoft.com/office/2007/relationships/media" Target="../media/media4.MOV"/><Relationship Id="rId5" Type="http://schemas.openxmlformats.org/officeDocument/2006/relationships/image" Target="../media/image6.png"/><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hyperlink" Target="https://en.wikipedia.org/wiki/Pitch_(filmmaking)" TargetMode="External"/><Relationship Id="rId2" Type="http://schemas.openxmlformats.org/officeDocument/2006/relationships/hyperlink" Target="http://io9.gizmodo.com/why-do-so-many-tv-shows-get-greenlit-but-then-never-1681405688" TargetMode="External"/><Relationship Id="rId1" Type="http://schemas.openxmlformats.org/officeDocument/2006/relationships/slideLayout" Target="../slideLayouts/slideLayout6.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bg1"/>
                </a:solidFill>
                <a:latin typeface="Courier New" panose="02070309020205020404" pitchFamily="49" charset="0"/>
                <a:cs typeface="Courier New" panose="02070309020205020404" pitchFamily="49" charset="0"/>
              </a:rPr>
              <a:t>Project 2</a:t>
            </a:r>
          </a:p>
        </p:txBody>
      </p:sp>
      <p:sp>
        <p:nvSpPr>
          <p:cNvPr id="3" name="Subtitle 2"/>
          <p:cNvSpPr>
            <a:spLocks noGrp="1"/>
          </p:cNvSpPr>
          <p:nvPr>
            <p:ph type="subTitle" idx="1"/>
          </p:nvPr>
        </p:nvSpPr>
        <p:spPr/>
        <p:txBody>
          <a:bodyPr/>
          <a:lstStyle/>
          <a:p>
            <a:r>
              <a:rPr lang="en-US" dirty="0">
                <a:solidFill>
                  <a:schemeClr val="bg1"/>
                </a:solidFill>
                <a:latin typeface="Courier New" panose="02070309020205020404" pitchFamily="49" charset="0"/>
                <a:cs typeface="Courier New" panose="02070309020205020404" pitchFamily="49" charset="0"/>
              </a:rPr>
              <a:t>By Alex Compta </a:t>
            </a:r>
          </a:p>
        </p:txBody>
      </p:sp>
      <p:sp>
        <p:nvSpPr>
          <p:cNvPr id="4" name="Action Button: Forward or Next 3">
            <a:hlinkClick r:id="" action="ppaction://hlinkshowjump?jump=nextslide" highlightClick="1"/>
          </p:cNvPr>
          <p:cNvSpPr/>
          <p:nvPr/>
        </p:nvSpPr>
        <p:spPr>
          <a:xfrm>
            <a:off x="10121900" y="5257800"/>
            <a:ext cx="1362456" cy="758952"/>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5376826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Pitching a Script  </a:t>
            </a:r>
          </a:p>
        </p:txBody>
      </p:sp>
      <p:sp>
        <p:nvSpPr>
          <p:cNvPr id="4" name="TextBox 3"/>
          <p:cNvSpPr txBox="1"/>
          <p:nvPr/>
        </p:nvSpPr>
        <p:spPr>
          <a:xfrm>
            <a:off x="939800" y="1690688"/>
            <a:ext cx="10541000" cy="341632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Pitch meetings aren’t all expressing the content in your script. Creating a production package would also be helpful to convince a Network or Studio to pick up your project. A production package typically contains the budgeting plans for your project and other production details.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Action Button: Home 7">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8084808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Production</a:t>
            </a:r>
          </a:p>
        </p:txBody>
      </p:sp>
      <p:sp>
        <p:nvSpPr>
          <p:cNvPr id="4" name="TextBox 3"/>
          <p:cNvSpPr txBox="1"/>
          <p:nvPr/>
        </p:nvSpPr>
        <p:spPr>
          <a:xfrm>
            <a:off x="939800" y="1690688"/>
            <a:ext cx="10541000" cy="341632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If a Network picks up the script and gives it the greenlight and orders a full-fledge </a:t>
            </a:r>
            <a:r>
              <a:rPr lang="en-US" dirty="0" err="1">
                <a:solidFill>
                  <a:schemeClr val="bg1"/>
                </a:solidFill>
                <a:latin typeface="Courier New" panose="02070309020205020404" pitchFamily="49" charset="0"/>
                <a:cs typeface="Courier New" panose="02070309020205020404" pitchFamily="49" charset="0"/>
              </a:rPr>
              <a:t>pilt</a:t>
            </a:r>
            <a:r>
              <a:rPr lang="en-US" dirty="0">
                <a:solidFill>
                  <a:schemeClr val="bg1"/>
                </a:solidFill>
                <a:latin typeface="Courier New" panose="02070309020205020404" pitchFamily="49" charset="0"/>
                <a:cs typeface="Courier New" panose="02070309020205020404" pitchFamily="49" charset="0"/>
              </a:rPr>
              <a:t>, the process of production actually starts. During this period is when a project comes to life, from writing the rest of the episodes and casting to the final touches on editing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8" name="Action Button: Home 7">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111550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9800" y="365125"/>
            <a:ext cx="10515600" cy="1325563"/>
          </a:xfrm>
        </p:spPr>
        <p:txBody>
          <a:bodyPr/>
          <a:lstStyle/>
          <a:p>
            <a:r>
              <a:rPr lang="en-US" dirty="0">
                <a:solidFill>
                  <a:schemeClr val="bg1"/>
                </a:solidFill>
                <a:latin typeface="Courier New" panose="02070309020205020404" pitchFamily="49" charset="0"/>
                <a:cs typeface="Courier New" panose="02070309020205020404" pitchFamily="49" charset="0"/>
              </a:rPr>
              <a:t>Production </a:t>
            </a:r>
          </a:p>
        </p:txBody>
      </p:sp>
      <p:sp>
        <p:nvSpPr>
          <p:cNvPr id="4" name="TextBox 3"/>
          <p:cNvSpPr txBox="1"/>
          <p:nvPr/>
        </p:nvSpPr>
        <p:spPr>
          <a:xfrm>
            <a:off x="939800" y="1690688"/>
            <a:ext cx="10541000" cy="4524315"/>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The first steps of production are hiring staff writers and casting actors. Staff writers are typically only for television shows because of the need or 12 different scripts, and thus 12 different stories. Writing for television is a collective process, all of the writers the producers hired get into a room and all write the scripts for the show together. Casting actors can be a tricky task, producers have to cast actors with enough of a following so people will be interested in the show. During this time a Crew and Director will also be brought on.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775116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9800" y="365125"/>
            <a:ext cx="10515600" cy="1325563"/>
          </a:xfrm>
        </p:spPr>
        <p:txBody>
          <a:bodyPr/>
          <a:lstStyle/>
          <a:p>
            <a:r>
              <a:rPr lang="en-US" dirty="0">
                <a:solidFill>
                  <a:schemeClr val="bg1"/>
                </a:solidFill>
                <a:latin typeface="Courier New" panose="02070309020205020404" pitchFamily="49" charset="0"/>
                <a:cs typeface="Courier New" panose="02070309020205020404" pitchFamily="49" charset="0"/>
              </a:rPr>
              <a:t>Production </a:t>
            </a:r>
          </a:p>
        </p:txBody>
      </p:sp>
      <p:sp>
        <p:nvSpPr>
          <p:cNvPr id="4" name="TextBox 3"/>
          <p:cNvSpPr txBox="1"/>
          <p:nvPr/>
        </p:nvSpPr>
        <p:spPr>
          <a:xfrm>
            <a:off x="939800" y="1690688"/>
            <a:ext cx="10541000" cy="3970318"/>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Filming and then editing are the next steps in production. With all the actors, the crew, the director, and producers finally on set the script comes to life. However, what is filmed in the final version of the pilot may not be what was in the original script. Networks will sometimes change points of dialogue, add, take away, and or reshape characters. After all filming is complete the editor steps in, taking all the footage and  mixing it together to create the finished product.  </a:t>
            </a:r>
          </a:p>
          <a:p>
            <a:pPr marL="285750" indent="-285750">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98635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Production </a:t>
            </a:r>
          </a:p>
        </p:txBody>
      </p:sp>
      <p:sp>
        <p:nvSpPr>
          <p:cNvPr id="4" name="TextBox 3"/>
          <p:cNvSpPr txBox="1"/>
          <p:nvPr/>
        </p:nvSpPr>
        <p:spPr>
          <a:xfrm>
            <a:off x="939800" y="1690688"/>
            <a:ext cx="10541000"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Finally the advertisements for the shows start. The Network will run commercials prompting it’s newest program. Internet ads may start popping up trying to convince people to tune in. Lastly, some of the main cast may appear on talk shows and other programs to promote their new projects.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Action Button: Home 7">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2002786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Techniques For Filming </a:t>
            </a:r>
          </a:p>
        </p:txBody>
      </p:sp>
      <p:sp>
        <p:nvSpPr>
          <p:cNvPr id="4" name="TextBox 3"/>
          <p:cNvSpPr txBox="1"/>
          <p:nvPr/>
        </p:nvSpPr>
        <p:spPr>
          <a:xfrm>
            <a:off x="939800" y="1690688"/>
            <a:ext cx="5050183" cy="4247317"/>
          </a:xfrm>
          <a:prstGeom prst="rect">
            <a:avLst/>
          </a:prstGeom>
          <a:noFill/>
        </p:spPr>
        <p:txBody>
          <a:bodyPr wrap="square" rtlCol="0">
            <a:spAutoFit/>
          </a:bodyPr>
          <a:lstStyle/>
          <a:p>
            <a:pPr marL="285750" indent="-285750">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High and Low angles are the most effective for conveying power/weakness. Things filmed at a high angle shot (top) appear weak and small. Things filmed at a low angle shot appear big and powerful  </a:t>
            </a: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8" name="Action Button: Home 7">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205053" y="1209464"/>
            <a:ext cx="2491412" cy="271835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201982" y="3703946"/>
            <a:ext cx="2497554" cy="2718354"/>
          </a:xfrm>
          <a:prstGeom prst="rect">
            <a:avLst/>
          </a:prstGeom>
        </p:spPr>
      </p:pic>
    </p:spTree>
    <p:extLst>
      <p:ext uri="{BB962C8B-B14F-4D97-AF65-F5344CB8AC3E}">
        <p14:creationId xmlns:p14="http://schemas.microsoft.com/office/powerpoint/2010/main" val="12769896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Techniques For Filming </a:t>
            </a:r>
          </a:p>
        </p:txBody>
      </p:sp>
      <p:sp>
        <p:nvSpPr>
          <p:cNvPr id="4" name="TextBox 3"/>
          <p:cNvSpPr txBox="1"/>
          <p:nvPr/>
        </p:nvSpPr>
        <p:spPr>
          <a:xfrm>
            <a:off x="939800" y="1690688"/>
            <a:ext cx="4069522" cy="313932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A </a:t>
            </a:r>
            <a:r>
              <a:rPr lang="en-US" b="1" dirty="0">
                <a:solidFill>
                  <a:schemeClr val="bg1"/>
                </a:solidFill>
                <a:latin typeface="Courier New" panose="02070309020205020404" pitchFamily="49" charset="0"/>
                <a:cs typeface="Courier New" panose="02070309020205020404" pitchFamily="49" charset="0"/>
              </a:rPr>
              <a:t>Pan</a:t>
            </a:r>
            <a:r>
              <a:rPr lang="en-US" dirty="0">
                <a:solidFill>
                  <a:schemeClr val="bg1"/>
                </a:solidFill>
                <a:latin typeface="Courier New" panose="02070309020205020404" pitchFamily="49" charset="0"/>
                <a:cs typeface="Courier New" panose="02070309020205020404" pitchFamily="49" charset="0"/>
              </a:rPr>
              <a:t> is when the camera rotates on a fixed position horizontally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3" name="IMG_046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916475" y="1378227"/>
            <a:ext cx="3857625" cy="5479774"/>
          </a:xfrm>
          <a:prstGeom prst="rect">
            <a:avLst/>
          </a:prstGeom>
        </p:spPr>
      </p:pic>
    </p:spTree>
    <p:extLst>
      <p:ext uri="{BB962C8B-B14F-4D97-AF65-F5344CB8AC3E}">
        <p14:creationId xmlns:p14="http://schemas.microsoft.com/office/powerpoint/2010/main" val="21183753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Techniques For Filming </a:t>
            </a:r>
          </a:p>
        </p:txBody>
      </p:sp>
      <p:sp>
        <p:nvSpPr>
          <p:cNvPr id="4" name="TextBox 3"/>
          <p:cNvSpPr txBox="1"/>
          <p:nvPr/>
        </p:nvSpPr>
        <p:spPr>
          <a:xfrm>
            <a:off x="939800" y="1690688"/>
            <a:ext cx="4069522" cy="286232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A </a:t>
            </a:r>
            <a:r>
              <a:rPr lang="en-US" b="1" dirty="0">
                <a:solidFill>
                  <a:schemeClr val="bg1"/>
                </a:solidFill>
                <a:latin typeface="Courier New" panose="02070309020205020404" pitchFamily="49" charset="0"/>
                <a:cs typeface="Courier New" panose="02070309020205020404" pitchFamily="49" charset="0"/>
              </a:rPr>
              <a:t>Tilt</a:t>
            </a:r>
            <a:r>
              <a:rPr lang="en-US" dirty="0">
                <a:solidFill>
                  <a:schemeClr val="bg1"/>
                </a:solidFill>
                <a:latin typeface="Courier New" panose="02070309020205020404" pitchFamily="49" charset="0"/>
                <a:cs typeface="Courier New" panose="02070309020205020404" pitchFamily="49" charset="0"/>
              </a:rPr>
              <a:t> is when the camera moves vertically while on a fixed position</a:t>
            </a: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5" name="IMG_046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889972" y="1325217"/>
            <a:ext cx="3857625" cy="5532783"/>
          </a:xfrm>
          <a:prstGeom prst="rect">
            <a:avLst/>
          </a:prstGeom>
        </p:spPr>
      </p:pic>
    </p:spTree>
    <p:extLst>
      <p:ext uri="{BB962C8B-B14F-4D97-AF65-F5344CB8AC3E}">
        <p14:creationId xmlns:p14="http://schemas.microsoft.com/office/powerpoint/2010/main" val="18863725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Techniques For Filming </a:t>
            </a:r>
          </a:p>
        </p:txBody>
      </p:sp>
      <p:sp>
        <p:nvSpPr>
          <p:cNvPr id="4" name="TextBox 3"/>
          <p:cNvSpPr txBox="1"/>
          <p:nvPr/>
        </p:nvSpPr>
        <p:spPr>
          <a:xfrm>
            <a:off x="939800" y="1690688"/>
            <a:ext cx="4069522"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A </a:t>
            </a:r>
            <a:r>
              <a:rPr lang="en-US" b="1" dirty="0">
                <a:solidFill>
                  <a:schemeClr val="bg1"/>
                </a:solidFill>
                <a:latin typeface="Courier New" panose="02070309020205020404" pitchFamily="49" charset="0"/>
                <a:cs typeface="Courier New" panose="02070309020205020404" pitchFamily="49" charset="0"/>
              </a:rPr>
              <a:t>Zoom</a:t>
            </a:r>
            <a:r>
              <a:rPr lang="en-US" dirty="0">
                <a:solidFill>
                  <a:schemeClr val="bg1"/>
                </a:solidFill>
                <a:latin typeface="Courier New" panose="02070309020205020404" pitchFamily="49" charset="0"/>
                <a:cs typeface="Courier New" panose="02070309020205020404" pitchFamily="49" charset="0"/>
              </a:rPr>
              <a:t> is when the camera either gets closer to the subject thus making it appear larger, or when the camera moves away from an object making it appear smaller.</a:t>
            </a: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3" name="IMG_046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810457" y="1494735"/>
            <a:ext cx="3857625" cy="4817165"/>
          </a:xfrm>
          <a:prstGeom prst="rect">
            <a:avLst/>
          </a:prstGeom>
        </p:spPr>
      </p:pic>
    </p:spTree>
    <p:extLst>
      <p:ext uri="{BB962C8B-B14F-4D97-AF65-F5344CB8AC3E}">
        <p14:creationId xmlns:p14="http://schemas.microsoft.com/office/powerpoint/2010/main" val="33864654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Techniques For Filming </a:t>
            </a:r>
          </a:p>
        </p:txBody>
      </p:sp>
      <p:sp>
        <p:nvSpPr>
          <p:cNvPr id="4" name="TextBox 3"/>
          <p:cNvSpPr txBox="1"/>
          <p:nvPr/>
        </p:nvSpPr>
        <p:spPr>
          <a:xfrm>
            <a:off x="939800" y="1690688"/>
            <a:ext cx="4358341"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A </a:t>
            </a:r>
            <a:r>
              <a:rPr lang="en-US" b="1" dirty="0">
                <a:solidFill>
                  <a:schemeClr val="bg1"/>
                </a:solidFill>
                <a:latin typeface="Courier New" panose="02070309020205020404" pitchFamily="49" charset="0"/>
                <a:cs typeface="Courier New" panose="02070309020205020404" pitchFamily="49" charset="0"/>
              </a:rPr>
              <a:t>Dolly Shot</a:t>
            </a:r>
            <a:r>
              <a:rPr lang="en-US" dirty="0">
                <a:solidFill>
                  <a:schemeClr val="bg1"/>
                </a:solidFill>
                <a:latin typeface="Courier New" panose="02070309020205020404" pitchFamily="49" charset="0"/>
                <a:cs typeface="Courier New" panose="02070309020205020404" pitchFamily="49" charset="0"/>
              </a:rPr>
              <a:t> is when the camera is fixed on a track, or dolly, which allows the camera to move horizontally  without rotating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Action Button: Home 7">
            <a:hlinkClick r:id="rId4"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3" name="IMG_046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85332" y="1408086"/>
            <a:ext cx="3858768" cy="5449914"/>
          </a:xfrm>
          <a:prstGeom prst="rect">
            <a:avLst/>
          </a:prstGeom>
        </p:spPr>
      </p:pic>
    </p:spTree>
    <p:extLst>
      <p:ext uri="{BB962C8B-B14F-4D97-AF65-F5344CB8AC3E}">
        <p14:creationId xmlns:p14="http://schemas.microsoft.com/office/powerpoint/2010/main" val="2131402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Home Page </a:t>
            </a:r>
          </a:p>
        </p:txBody>
      </p:sp>
      <p:sp>
        <p:nvSpPr>
          <p:cNvPr id="4" name="TextBox 3"/>
          <p:cNvSpPr txBox="1"/>
          <p:nvPr/>
        </p:nvSpPr>
        <p:spPr>
          <a:xfrm>
            <a:off x="939800" y="1690688"/>
            <a:ext cx="10541000" cy="2585323"/>
          </a:xfrm>
          <a:prstGeom prst="rect">
            <a:avLst/>
          </a:prstGeom>
          <a:noFill/>
        </p:spPr>
        <p:txBody>
          <a:bodyPr wrap="square" rtlCol="0">
            <a:spAutoFit/>
          </a:bodyPr>
          <a:lstStyle/>
          <a:p>
            <a:pPr marL="285750" indent="-285750" algn="ctr">
              <a:buFont typeface="Arial" panose="020B0604020202020204" pitchFamily="34" charset="0"/>
              <a:buChar char="•"/>
            </a:pPr>
            <a:r>
              <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hlinkClick r:id="rId2" action="ppaction://hlinksldjump"/>
              </a:rPr>
              <a:t>Script writing </a:t>
            </a:r>
            <a:endPar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r>
              <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hlinkClick r:id="rId3" action="ppaction://hlinksldjump"/>
              </a:rPr>
              <a:t>Pitching a Script</a:t>
            </a: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marL="285750" indent="-285750" algn="ctr">
              <a:buFont typeface="Arial" panose="020B0604020202020204" pitchFamily="34" charset="0"/>
              <a:buChar char="•"/>
            </a:pPr>
            <a:r>
              <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hlinkClick r:id="rId4" action="ppaction://hlinksldjump"/>
              </a:rPr>
              <a:t>Production</a:t>
            </a:r>
            <a:endPar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r>
              <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hlinkClick r:id="rId5" action="ppaction://hlinksldjump"/>
              </a:rPr>
              <a:t>Techniques for filming</a:t>
            </a:r>
            <a:endPar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marL="285750" indent="-285750" algn="ctr">
              <a:buFont typeface="Arial" panose="020B0604020202020204" pitchFamily="34" charset="0"/>
              <a:buChar char="•"/>
            </a:pPr>
            <a:r>
              <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hlinkClick r:id="rId6" action="ppaction://hlinksldjump"/>
              </a:rPr>
              <a:t>References/Credit  </a:t>
            </a:r>
            <a:endParaRPr lang="en-US" b="1" dirty="0">
              <a:ln w="9525">
                <a:solidFill>
                  <a:schemeClr val="bg1"/>
                </a:solidFill>
                <a:prstDash val="solid"/>
              </a:ln>
              <a:effectLst>
                <a:outerShdw blurRad="12700" dist="38100" dir="2700000" algn="tl" rotWithShape="0">
                  <a:schemeClr val="bg1">
                    <a:lumMod val="50000"/>
                  </a:schemeClr>
                </a:outerShdw>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0718196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References/ Credit </a:t>
            </a:r>
          </a:p>
        </p:txBody>
      </p:sp>
      <p:sp>
        <p:nvSpPr>
          <p:cNvPr id="4" name="TextBox 3"/>
          <p:cNvSpPr txBox="1"/>
          <p:nvPr/>
        </p:nvSpPr>
        <p:spPr>
          <a:xfrm>
            <a:off x="939800" y="1690688"/>
            <a:ext cx="10414000" cy="3139321"/>
          </a:xfrm>
          <a:prstGeom prst="rect">
            <a:avLst/>
          </a:prstGeom>
          <a:noFill/>
        </p:spPr>
        <p:txBody>
          <a:bodyPr wrap="square" rtlCol="0">
            <a:spAutoFit/>
          </a:bodyPr>
          <a:lstStyle/>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References: </a:t>
            </a:r>
            <a:r>
              <a:rPr lang="en-US" dirty="0">
                <a:solidFill>
                  <a:schemeClr val="bg1"/>
                </a:solidFill>
                <a:latin typeface="Courier New" panose="02070309020205020404" pitchFamily="49" charset="0"/>
                <a:cs typeface="Courier New" panose="02070309020205020404" pitchFamily="49" charset="0"/>
                <a:hlinkClick r:id="rId2"/>
              </a:rPr>
              <a:t>http://io9.gizmodo.com/why-do-so-many-tv-shows-get-greenlit-but-then-never-1681405688</a:t>
            </a:r>
            <a:r>
              <a:rPr lang="en-US" dirty="0">
                <a:solidFill>
                  <a:schemeClr val="bg1"/>
                </a:solidFill>
                <a:latin typeface="Courier New" panose="02070309020205020404" pitchFamily="49" charset="0"/>
                <a:cs typeface="Courier New" panose="02070309020205020404" pitchFamily="49" charset="0"/>
              </a:rPr>
              <a:t>, </a:t>
            </a:r>
            <a:r>
              <a:rPr lang="en-US" dirty="0">
                <a:solidFill>
                  <a:schemeClr val="bg1"/>
                </a:solidFill>
                <a:latin typeface="Courier New" panose="02070309020205020404" pitchFamily="49" charset="0"/>
                <a:cs typeface="Courier New" panose="02070309020205020404" pitchFamily="49" charset="0"/>
                <a:hlinkClick r:id="rId3"/>
              </a:rPr>
              <a:t>https://en.wikipedia.org/wiki/Pitch_(filmmaking)</a:t>
            </a:r>
            <a:endParaRPr lang="en-US" dirty="0">
              <a:solidFill>
                <a:schemeClr val="bg1"/>
              </a:solidFill>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Credit: All pictures and videos self produced. </a:t>
            </a: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8" name="Action Button: Home 7">
            <a:hlinkClick r:id="rId4"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8667156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Script Writing </a:t>
            </a:r>
          </a:p>
        </p:txBody>
      </p:sp>
      <p:sp>
        <p:nvSpPr>
          <p:cNvPr id="4" name="TextBox 3"/>
          <p:cNvSpPr txBox="1"/>
          <p:nvPr/>
        </p:nvSpPr>
        <p:spPr>
          <a:xfrm>
            <a:off x="939800" y="1690688"/>
            <a:ext cx="10541000" cy="4247317"/>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Writing a script is the first step to getting a Television program or Movie made. The format of a Script is a very important aspect to this process. The people whose job is to look over scripts submitted to Networks or Studios have hundreds of scripts to look over a day, so if your script is submitted with an improper format, the script reader will not take the time out of their day to try and determine what you wrote and your hard work will go straight in the trash.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5" name="Action Button: Home 4">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5168090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Script Writing </a:t>
            </a:r>
          </a:p>
        </p:txBody>
      </p:sp>
      <p:sp>
        <p:nvSpPr>
          <p:cNvPr id="4" name="TextBox 3"/>
          <p:cNvSpPr txBox="1"/>
          <p:nvPr/>
        </p:nvSpPr>
        <p:spPr>
          <a:xfrm>
            <a:off x="939800" y="1690688"/>
            <a:ext cx="10541000" cy="3970318"/>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The first step in formatting is the most basic stuff. The font should be in Courier or Courier New, this is an industry standard, Courier and Courier New are fonts that are easy to pick up and read without any pauses to determine what a letter is. The font size should be something reasonable, not so small so reading is difficult, but not so big that too little information is on each page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146122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Script Writing </a:t>
            </a:r>
          </a:p>
        </p:txBody>
      </p:sp>
      <p:sp>
        <p:nvSpPr>
          <p:cNvPr id="4" name="TextBox 3"/>
          <p:cNvSpPr txBox="1"/>
          <p:nvPr/>
        </p:nvSpPr>
        <p:spPr>
          <a:xfrm>
            <a:off x="939800" y="1690688"/>
            <a:ext cx="10541000" cy="563231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The next piece of format is how to set up the setting of a scene. To set up a setting there is a specific line of text one must use. First you must establish either your scene’s setting is inside or out, if your setting is inside a structure put “INT.” standing for “INTERIOR", or “EXT” standing for “EXTIOROR”. Next comes just a short description of the setting, for Example “CLASSROOM” or “OPEN FIELD”. Finally, establish the time of day, “NIGHT”, “DAY”, “MORNING”, “DUSK”, anything really to give the reader a mental image of what’s going on. This process must be used </a:t>
            </a:r>
            <a:r>
              <a:rPr lang="en-US" b="1" dirty="0">
                <a:solidFill>
                  <a:schemeClr val="bg1"/>
                </a:solidFill>
                <a:latin typeface="Courier New" panose="02070309020205020404" pitchFamily="49" charset="0"/>
                <a:cs typeface="Courier New" panose="02070309020205020404" pitchFamily="49" charset="0"/>
              </a:rPr>
              <a:t>Every time</a:t>
            </a:r>
            <a:r>
              <a:rPr lang="en-US" dirty="0">
                <a:solidFill>
                  <a:schemeClr val="bg1"/>
                </a:solidFill>
                <a:latin typeface="Courier New" panose="02070309020205020404" pitchFamily="49" charset="0"/>
                <a:cs typeface="Courier New" panose="02070309020205020404" pitchFamily="49" charset="0"/>
              </a:rPr>
              <a:t> the setting in your script changes. This sentence also must be underlined and aligned to the left side of the page, as well as being all capitalized. </a:t>
            </a:r>
          </a:p>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Example: </a:t>
            </a:r>
            <a:r>
              <a:rPr lang="en-US" u="sng" dirty="0">
                <a:solidFill>
                  <a:schemeClr val="bg1"/>
                </a:solidFill>
                <a:latin typeface="Courier New" panose="02070309020205020404" pitchFamily="49" charset="0"/>
                <a:cs typeface="Courier New" panose="02070309020205020404" pitchFamily="49" charset="0"/>
              </a:rPr>
              <a:t>INT.CLASSROOM.NIGHT.</a:t>
            </a:r>
            <a:r>
              <a:rPr lang="en-US" dirty="0">
                <a:solidFill>
                  <a:schemeClr val="bg1"/>
                </a:solidFill>
                <a:latin typeface="Courier New" panose="02070309020205020404" pitchFamily="49" charset="0"/>
                <a:cs typeface="Courier New" panose="02070309020205020404" pitchFamily="49" charset="0"/>
              </a:rPr>
              <a:t>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9418409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Script Writing </a:t>
            </a:r>
          </a:p>
        </p:txBody>
      </p:sp>
      <p:sp>
        <p:nvSpPr>
          <p:cNvPr id="4" name="TextBox 3"/>
          <p:cNvSpPr txBox="1"/>
          <p:nvPr/>
        </p:nvSpPr>
        <p:spPr>
          <a:xfrm>
            <a:off x="939800" y="1690688"/>
            <a:ext cx="10541000" cy="3970318"/>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Writing action or detail is the easiest thing about screenplay writing, simply set the text to align to the left side of the page and write any actions your characters are preforming or any details about the setting you would like to include as to give the reader a stronger mental image of your script. Lastly, when going from action to dialogue there should be a line of blank text to keep the script a little spread out and easier to read   </a:t>
            </a: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893509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Script Writing </a:t>
            </a:r>
          </a:p>
        </p:txBody>
      </p:sp>
      <p:sp>
        <p:nvSpPr>
          <p:cNvPr id="4" name="TextBox 3"/>
          <p:cNvSpPr txBox="1"/>
          <p:nvPr/>
        </p:nvSpPr>
        <p:spPr>
          <a:xfrm>
            <a:off x="939800" y="1690688"/>
            <a:ext cx="10541000" cy="618630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There are also specific formatting guidelines to writing dialogue. The text must be centered in the screen, and the character’s name must be capitalized, the actual words spoken by a character must be typed directly below their name(hit enter after typing the name and then start typing the dialogue). Their must be a line of blank text when switching between 2 characters speaking. If you wish to specify the way a character says a line of dialogue, simply put the expression in parenthesis next to the characters name. If the character is speaking from a narrative standpoint put V.O. in parenthesis next to their name. </a:t>
            </a:r>
          </a:p>
          <a:p>
            <a:pPr marL="285750" indent="-285750" algn="ctr">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Example: </a:t>
            </a: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MAN(HAPPILY)</a:t>
            </a:r>
          </a:p>
          <a:p>
            <a:pPr algn="ctr"/>
            <a:r>
              <a:rPr lang="en-US" dirty="0">
                <a:solidFill>
                  <a:schemeClr val="bg1"/>
                </a:solidFill>
                <a:latin typeface="Courier New" panose="02070309020205020404" pitchFamily="49" charset="0"/>
                <a:cs typeface="Courier New" panose="02070309020205020404" pitchFamily="49" charset="0"/>
              </a:rPr>
              <a:t>Hello!</a:t>
            </a:r>
          </a:p>
          <a:p>
            <a:r>
              <a:rPr lang="en-US" dirty="0">
                <a:solidFill>
                  <a:schemeClr val="bg1"/>
                </a:solidFill>
                <a:latin typeface="Courier New" panose="02070309020205020404" pitchFamily="49" charset="0"/>
                <a:cs typeface="Courier New" panose="02070309020205020404" pitchFamily="49" charset="0"/>
              </a:rPr>
              <a:t>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Action Button: Home 7">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6847610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Pitching a Script  </a:t>
            </a:r>
          </a:p>
        </p:txBody>
      </p:sp>
      <p:sp>
        <p:nvSpPr>
          <p:cNvPr id="4" name="TextBox 3"/>
          <p:cNvSpPr txBox="1"/>
          <p:nvPr/>
        </p:nvSpPr>
        <p:spPr>
          <a:xfrm>
            <a:off x="939800" y="1690688"/>
            <a:ext cx="10541000" cy="4524315"/>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Once your script is complete and you’re sure you have the next big blockbuster in your hands you have to pitch it to a Television Network or Film Studio. A pitch is typically a meeting or series of meetings with the Executives at these places of business to try to get them to help finance and distribute your project (granted you aren’t making an independent film). When trying to get a Television show made you will need to pitch to a studio who will actually help you make it as well as the network to air it.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5" name="Action Button: Home 4">
            <a:hlinkClick r:id="rId2" action="ppaction://hlinksldjump" highlightClick="1"/>
          </p:cNvPr>
          <p:cNvSpPr/>
          <p:nvPr/>
        </p:nvSpPr>
        <p:spPr>
          <a:xfrm>
            <a:off x="10528300" y="365125"/>
            <a:ext cx="1409700" cy="1044575"/>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025210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675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Courier New" panose="02070309020205020404" pitchFamily="49" charset="0"/>
                <a:cs typeface="Courier New" panose="02070309020205020404" pitchFamily="49" charset="0"/>
              </a:rPr>
              <a:t>Pitching a Script  </a:t>
            </a:r>
          </a:p>
        </p:txBody>
      </p:sp>
      <p:sp>
        <p:nvSpPr>
          <p:cNvPr id="4" name="TextBox 3"/>
          <p:cNvSpPr txBox="1"/>
          <p:nvPr/>
        </p:nvSpPr>
        <p:spPr>
          <a:xfrm>
            <a:off x="939800" y="1690688"/>
            <a:ext cx="10541000" cy="480131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latin typeface="Courier New" panose="02070309020205020404" pitchFamily="49" charset="0"/>
                <a:cs typeface="Courier New" panose="02070309020205020404" pitchFamily="49" charset="0"/>
              </a:rPr>
              <a:t>Though a full script isn’t needed for a pitch, other information on your project will be necessary in seeing your project come to life. A verbal plot-synopsis of your project can also catch the attention of the Executives in a pitch. Making a pitch trailer is a good idea, a crudely (NOT TOO CRUDE) made trailer to actually show the Executives exactly what the feel of your show or movie is like. With movies having a storyboard pre-made would increase your chances of getting your project off the ground. When pitching a Television program make sure you also have more ideas for episodes and plot lines outside of your pilot script.   </a:t>
            </a: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endParaRPr lang="en-US" dirty="0">
              <a:solidFill>
                <a:schemeClr val="bg1"/>
              </a:solidFill>
              <a:latin typeface="Courier New" panose="02070309020205020404" pitchFamily="49" charset="0"/>
              <a:cs typeface="Courier New" panose="02070309020205020404" pitchFamily="49" charset="0"/>
            </a:endParaRPr>
          </a:p>
          <a:p>
            <a:pPr marL="285750" indent="-285750" algn="ctr">
              <a:buFont typeface="Arial" panose="020B0604020202020204" pitchFamily="34" charset="0"/>
              <a:buChar char="•"/>
            </a:pPr>
            <a:endParaRPr lang="en-US" dirty="0">
              <a:solidFill>
                <a:schemeClr val="bg1"/>
              </a:solidFill>
              <a:latin typeface="Courier New" panose="02070309020205020404" pitchFamily="49" charset="0"/>
              <a:cs typeface="Courier New" panose="02070309020205020404" pitchFamily="49" charset="0"/>
            </a:endParaRPr>
          </a:p>
          <a:p>
            <a:pPr algn="ctr"/>
            <a:endParaRPr lang="en-US" dirty="0">
              <a:solidFill>
                <a:schemeClr val="bg1"/>
              </a:solidFill>
              <a:latin typeface="Courier New" panose="02070309020205020404" pitchFamily="49" charset="0"/>
              <a:cs typeface="Courier New" panose="02070309020205020404" pitchFamily="49" charset="0"/>
            </a:endParaRPr>
          </a:p>
          <a:p>
            <a:pPr algn="ctr"/>
            <a:r>
              <a:rPr lang="en-US" dirty="0">
                <a:solidFill>
                  <a:schemeClr val="bg1"/>
                </a:solidFill>
                <a:latin typeface="Courier New" panose="02070309020205020404" pitchFamily="49" charset="0"/>
                <a:cs typeface="Courier New" panose="02070309020205020404" pitchFamily="49" charset="0"/>
              </a:rPr>
              <a:t> </a:t>
            </a:r>
          </a:p>
          <a:p>
            <a:pPr algn="ctr"/>
            <a:r>
              <a:rPr lang="en-US" dirty="0">
                <a:solidFill>
                  <a:schemeClr val="bg1"/>
                </a:solidFill>
                <a:latin typeface="Courier New" panose="02070309020205020404" pitchFamily="49" charset="0"/>
                <a:cs typeface="Courier New" panose="02070309020205020404" pitchFamily="49" charset="0"/>
              </a:rPr>
              <a:t> </a:t>
            </a:r>
          </a:p>
        </p:txBody>
      </p:sp>
      <p:sp>
        <p:nvSpPr>
          <p:cNvPr id="6" name="Action Button: Forward or Next 5">
            <a:hlinkClick r:id="" action="ppaction://hlinkshowjump?jump=nextslide" highlightClick="1"/>
          </p:cNvPr>
          <p:cNvSpPr/>
          <p:nvPr/>
        </p:nvSpPr>
        <p:spPr>
          <a:xfrm>
            <a:off x="10579100" y="5549900"/>
            <a:ext cx="1358900" cy="762000"/>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838200" y="5549900"/>
            <a:ext cx="1362456" cy="762000"/>
          </a:xfrm>
          <a:prstGeom prst="actionButtonBackPrevious">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46644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TotalTime>
  <Words>1402</Words>
  <Application>Microsoft Office PowerPoint</Application>
  <PresentationFormat>Widescreen</PresentationFormat>
  <Paragraphs>193</Paragraphs>
  <Slides>20</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Courier New</vt:lpstr>
      <vt:lpstr>Office Theme</vt:lpstr>
      <vt:lpstr>Project 2</vt:lpstr>
      <vt:lpstr>Home Page </vt:lpstr>
      <vt:lpstr>Script Writing </vt:lpstr>
      <vt:lpstr>Script Writing </vt:lpstr>
      <vt:lpstr>Script Writing </vt:lpstr>
      <vt:lpstr>Script Writing </vt:lpstr>
      <vt:lpstr>Script Writing </vt:lpstr>
      <vt:lpstr>Pitching a Script  </vt:lpstr>
      <vt:lpstr>Pitching a Script  </vt:lpstr>
      <vt:lpstr>Pitching a Script  </vt:lpstr>
      <vt:lpstr>Production</vt:lpstr>
      <vt:lpstr>Production </vt:lpstr>
      <vt:lpstr>Production </vt:lpstr>
      <vt:lpstr>Production </vt:lpstr>
      <vt:lpstr>Techniques For Filming </vt:lpstr>
      <vt:lpstr>Techniques For Filming </vt:lpstr>
      <vt:lpstr>Techniques For Filming </vt:lpstr>
      <vt:lpstr>Techniques For Filming </vt:lpstr>
      <vt:lpstr>Techniques For Filming </vt:lpstr>
      <vt:lpstr>References/ Credit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2</dc:title>
  <dc:creator>Compta, Alexander</dc:creator>
  <cp:lastModifiedBy>Alex Compta</cp:lastModifiedBy>
  <cp:revision>25</cp:revision>
  <dcterms:created xsi:type="dcterms:W3CDTF">2016-12-01T22:48:45Z</dcterms:created>
  <dcterms:modified xsi:type="dcterms:W3CDTF">2016-12-09T00:15:03Z</dcterms:modified>
</cp:coreProperties>
</file>