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7" r:id="rId19"/>
    <p:sldId id="273" r:id="rId20"/>
    <p:sldId id="274" r:id="rId21"/>
    <p:sldId id="275" r:id="rId22"/>
    <p:sldId id="276" r:id="rId23"/>
  </p:sldIdLst>
  <p:sldSz cx="9144000" cy="5143500" type="screen16x9"/>
  <p:notesSz cx="6858000" cy="9144000"/>
  <p:embeddedFontLst>
    <p:embeddedFont>
      <p:font typeface="Source Sans Pro" panose="020B0604020202020204" charset="0"/>
      <p:regular r:id="rId25"/>
      <p:bold r:id="rId26"/>
      <p:italic r:id="rId27"/>
      <p:boldItalic r:id="rId28"/>
    </p:embeddedFont>
    <p:embeddedFont>
      <p:font typeface="Syncopate" panose="020B0604020202020204" charset="0"/>
      <p:regular r:id="rId29"/>
      <p:bold r:id="rId30"/>
    </p:embeddedFont>
    <p:embeddedFont>
      <p:font typeface="Impact" panose="020B0806030902050204" pitchFamily="34" charset="0"/>
      <p:regular r:id="rId31"/>
    </p:embeddedFont>
    <p:embeddedFont>
      <p:font typeface="Raleway"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9" autoAdjust="0"/>
    <p:restoredTop sz="94660"/>
  </p:normalViewPr>
  <p:slideViewPr>
    <p:cSldViewPr>
      <p:cViewPr varScale="1">
        <p:scale>
          <a:sx n="107" d="100"/>
          <a:sy n="107" d="100"/>
        </p:scale>
        <p:origin x="120" y="48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99271721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Shape 55"/>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 name="Shape 5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REVIEW AND ADD IMAGES EVERYWHERE (MY IMAGES)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a:solidFill>
                  <a:schemeClr val="dk1"/>
                </a:solidFill>
              </a:rPr>
              <a:t>Add a standard vector picture and a zoomed invector picture</a:t>
            </a:r>
          </a:p>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Make a picture and attach a sound file to 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Put an example of an animation here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5" name="Shape 2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 name="Shape 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9" name="Shape 26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9" name="Shape 27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 name="Shape 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Add a standard bitmap picture and a zoomed in bitmap picture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p:nvPr/>
        </p:nvSpPr>
        <p:spPr>
          <a:xfrm>
            <a:off x="80700" y="2651100"/>
            <a:ext cx="8982600" cy="2411700"/>
          </a:xfrm>
          <a:prstGeom prst="rect">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11" name="Shape 11"/>
          <p:cNvSpPr txBox="1">
            <a:spLocks noGrp="1"/>
          </p:cNvSpPr>
          <p:nvPr>
            <p:ph type="ctrTitle"/>
          </p:nvPr>
        </p:nvSpPr>
        <p:spPr>
          <a:xfrm>
            <a:off x="485875" y="264475"/>
            <a:ext cx="8183700" cy="1473600"/>
          </a:xfrm>
          <a:prstGeom prst="rect">
            <a:avLst/>
          </a:prstGeom>
        </p:spPr>
        <p:txBody>
          <a:bodyPr lIns="91425" tIns="91425" rIns="91425" bIns="91425" anchor="b" anchorCtr="0"/>
          <a:lstStyle>
            <a:lvl1pPr lvl="0">
              <a:spcBef>
                <a:spcPts val="0"/>
              </a:spcBef>
              <a:buSzPct val="100000"/>
              <a:defRPr sz="4200"/>
            </a:lvl1pPr>
            <a:lvl2pPr lvl="1">
              <a:spcBef>
                <a:spcPts val="0"/>
              </a:spcBef>
              <a:buSzPct val="100000"/>
              <a:defRPr sz="4200"/>
            </a:lvl2pPr>
            <a:lvl3pPr lvl="2">
              <a:spcBef>
                <a:spcPts val="0"/>
              </a:spcBef>
              <a:buSzPct val="100000"/>
              <a:defRPr sz="4200"/>
            </a:lvl3pPr>
            <a:lvl4pPr lvl="3">
              <a:spcBef>
                <a:spcPts val="0"/>
              </a:spcBef>
              <a:buSzPct val="100000"/>
              <a:defRPr sz="4200"/>
            </a:lvl4pPr>
            <a:lvl5pPr lvl="4">
              <a:spcBef>
                <a:spcPts val="0"/>
              </a:spcBef>
              <a:buSzPct val="100000"/>
              <a:defRPr sz="4200"/>
            </a:lvl5pPr>
            <a:lvl6pPr lvl="5">
              <a:spcBef>
                <a:spcPts val="0"/>
              </a:spcBef>
              <a:buSzPct val="100000"/>
              <a:defRPr sz="4200"/>
            </a:lvl6pPr>
            <a:lvl7pPr lvl="6">
              <a:spcBef>
                <a:spcPts val="0"/>
              </a:spcBef>
              <a:buSzPct val="100000"/>
              <a:defRPr sz="4200"/>
            </a:lvl7pPr>
            <a:lvl8pPr lvl="7">
              <a:spcBef>
                <a:spcPts val="0"/>
              </a:spcBef>
              <a:buSzPct val="100000"/>
              <a:defRPr sz="4200"/>
            </a:lvl8pPr>
            <a:lvl9pPr lvl="8">
              <a:spcBef>
                <a:spcPts val="0"/>
              </a:spcBef>
              <a:buSzPct val="100000"/>
              <a:defRPr sz="4200"/>
            </a:lvl9pPr>
          </a:lstStyle>
          <a:p>
            <a:endParaRPr/>
          </a:p>
        </p:txBody>
      </p:sp>
      <p:sp>
        <p:nvSpPr>
          <p:cNvPr id="12" name="Shape 12"/>
          <p:cNvSpPr txBox="1">
            <a:spLocks noGrp="1"/>
          </p:cNvSpPr>
          <p:nvPr>
            <p:ph type="subTitle" idx="1"/>
          </p:nvPr>
        </p:nvSpPr>
        <p:spPr>
          <a:xfrm>
            <a:off x="485875" y="1738075"/>
            <a:ext cx="8183700" cy="861000"/>
          </a:xfrm>
          <a:prstGeom prst="rect">
            <a:avLst/>
          </a:prstGeom>
        </p:spPr>
        <p:txBody>
          <a:bodyPr lIns="91425" tIns="91425" rIns="91425" bIns="91425" anchor="t" anchorCtr="0"/>
          <a:lstStyle>
            <a:lvl1pPr lvl="0">
              <a:lnSpc>
                <a:spcPct val="100000"/>
              </a:lnSpc>
              <a:spcBef>
                <a:spcPts val="0"/>
              </a:spcBef>
              <a:spcAft>
                <a:spcPts val="0"/>
              </a:spcAft>
              <a:buSzPct val="100000"/>
              <a:buNone/>
              <a:defRPr sz="2400"/>
            </a:lvl1pPr>
            <a:lvl2pPr lvl="1">
              <a:lnSpc>
                <a:spcPct val="100000"/>
              </a:lnSpc>
              <a:spcBef>
                <a:spcPts val="0"/>
              </a:spcBef>
              <a:spcAft>
                <a:spcPts val="0"/>
              </a:spcAft>
              <a:buSzPct val="100000"/>
              <a:buNone/>
              <a:defRPr sz="2400"/>
            </a:lvl2pPr>
            <a:lvl3pPr lvl="2">
              <a:lnSpc>
                <a:spcPct val="100000"/>
              </a:lnSpc>
              <a:spcBef>
                <a:spcPts val="0"/>
              </a:spcBef>
              <a:spcAft>
                <a:spcPts val="0"/>
              </a:spcAft>
              <a:buSzPct val="100000"/>
              <a:buNone/>
              <a:defRPr sz="2400"/>
            </a:lvl3pPr>
            <a:lvl4pPr lvl="3">
              <a:lnSpc>
                <a:spcPct val="100000"/>
              </a:lnSpc>
              <a:spcBef>
                <a:spcPts val="0"/>
              </a:spcBef>
              <a:spcAft>
                <a:spcPts val="0"/>
              </a:spcAft>
              <a:buSzPct val="100000"/>
              <a:buNone/>
              <a:defRPr sz="2400"/>
            </a:lvl4pPr>
            <a:lvl5pPr lvl="4">
              <a:lnSpc>
                <a:spcPct val="100000"/>
              </a:lnSpc>
              <a:spcBef>
                <a:spcPts val="0"/>
              </a:spcBef>
              <a:spcAft>
                <a:spcPts val="0"/>
              </a:spcAft>
              <a:buSzPct val="100000"/>
              <a:buNone/>
              <a:defRPr sz="2400"/>
            </a:lvl5pPr>
            <a:lvl6pPr lvl="5">
              <a:lnSpc>
                <a:spcPct val="100000"/>
              </a:lnSpc>
              <a:spcBef>
                <a:spcPts val="0"/>
              </a:spcBef>
              <a:spcAft>
                <a:spcPts val="0"/>
              </a:spcAft>
              <a:buSzPct val="100000"/>
              <a:buNone/>
              <a:defRPr sz="2400"/>
            </a:lvl6pPr>
            <a:lvl7pPr lvl="6">
              <a:lnSpc>
                <a:spcPct val="100000"/>
              </a:lnSpc>
              <a:spcBef>
                <a:spcPts val="0"/>
              </a:spcBef>
              <a:spcAft>
                <a:spcPts val="0"/>
              </a:spcAft>
              <a:buSzPct val="100000"/>
              <a:buNone/>
              <a:defRPr sz="2400"/>
            </a:lvl7pPr>
            <a:lvl8pPr lvl="7">
              <a:lnSpc>
                <a:spcPct val="100000"/>
              </a:lnSpc>
              <a:spcBef>
                <a:spcPts val="0"/>
              </a:spcBef>
              <a:spcAft>
                <a:spcPts val="0"/>
              </a:spcAft>
              <a:buSzPct val="100000"/>
              <a:buNone/>
              <a:defRPr sz="2400"/>
            </a:lvl8pPr>
            <a:lvl9pPr lvl="8">
              <a:lnSpc>
                <a:spcPct val="100000"/>
              </a:lnSpc>
              <a:spcBef>
                <a:spcPts val="0"/>
              </a:spcBef>
              <a:spcAft>
                <a:spcPts val="0"/>
              </a:spcAft>
              <a:buSzPct val="100000"/>
              <a:buNone/>
              <a:defRPr sz="2400"/>
            </a:lvl9pPr>
          </a:lstStyle>
          <a:p>
            <a:endParaRPr/>
          </a:p>
        </p:txBody>
      </p:sp>
      <p:sp>
        <p:nvSpPr>
          <p:cNvPr id="13" name="Shape 13"/>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7"/>
        <p:cNvGrpSpPr/>
        <p:nvPr/>
      </p:nvGrpSpPr>
      <p:grpSpPr>
        <a:xfrm>
          <a:off x="0" y="0"/>
          <a:ext cx="0" cy="0"/>
          <a:chOff x="0" y="0"/>
          <a:chExt cx="0" cy="0"/>
        </a:xfrm>
      </p:grpSpPr>
      <p:sp>
        <p:nvSpPr>
          <p:cNvPr id="48" name="Shape 48"/>
          <p:cNvSpPr/>
          <p:nvPr/>
        </p:nvSpPr>
        <p:spPr>
          <a:xfrm>
            <a:off x="80700" y="2651100"/>
            <a:ext cx="8982600" cy="2411700"/>
          </a:xfrm>
          <a:prstGeom prst="rect">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49" name="Shape 49"/>
          <p:cNvSpPr txBox="1">
            <a:spLocks noGrp="1"/>
          </p:cNvSpPr>
          <p:nvPr>
            <p:ph type="title"/>
          </p:nvPr>
        </p:nvSpPr>
        <p:spPr>
          <a:xfrm>
            <a:off x="311700" y="743000"/>
            <a:ext cx="8520600" cy="2006400"/>
          </a:xfrm>
          <a:prstGeom prst="rect">
            <a:avLst/>
          </a:prstGeom>
        </p:spPr>
        <p:txBody>
          <a:bodyPr lIns="91425" tIns="91425" rIns="91425" bIns="91425" anchor="b" anchorCtr="0"/>
          <a:lstStyle>
            <a:lvl1pPr lvl="0" algn="ctr">
              <a:spcBef>
                <a:spcPts val="0"/>
              </a:spcBef>
              <a:buSzPct val="100000"/>
              <a:buFont typeface="Source Sans Pro"/>
              <a:defRPr sz="12000">
                <a:latin typeface="Source Sans Pro"/>
                <a:ea typeface="Source Sans Pro"/>
                <a:cs typeface="Source Sans Pro"/>
                <a:sym typeface="Source Sans Pro"/>
              </a:defRPr>
            </a:lvl1pPr>
            <a:lvl2pPr lvl="1" algn="ctr">
              <a:spcBef>
                <a:spcPts val="0"/>
              </a:spcBef>
              <a:buSzPct val="100000"/>
              <a:buFont typeface="Source Sans Pro"/>
              <a:defRPr sz="12000">
                <a:latin typeface="Source Sans Pro"/>
                <a:ea typeface="Source Sans Pro"/>
                <a:cs typeface="Source Sans Pro"/>
                <a:sym typeface="Source Sans Pro"/>
              </a:defRPr>
            </a:lvl2pPr>
            <a:lvl3pPr lvl="2" algn="ctr">
              <a:spcBef>
                <a:spcPts val="0"/>
              </a:spcBef>
              <a:buSzPct val="100000"/>
              <a:buFont typeface="Source Sans Pro"/>
              <a:defRPr sz="12000">
                <a:latin typeface="Source Sans Pro"/>
                <a:ea typeface="Source Sans Pro"/>
                <a:cs typeface="Source Sans Pro"/>
                <a:sym typeface="Source Sans Pro"/>
              </a:defRPr>
            </a:lvl3pPr>
            <a:lvl4pPr lvl="3" algn="ctr">
              <a:spcBef>
                <a:spcPts val="0"/>
              </a:spcBef>
              <a:buSzPct val="100000"/>
              <a:buFont typeface="Source Sans Pro"/>
              <a:defRPr sz="12000">
                <a:latin typeface="Source Sans Pro"/>
                <a:ea typeface="Source Sans Pro"/>
                <a:cs typeface="Source Sans Pro"/>
                <a:sym typeface="Source Sans Pro"/>
              </a:defRPr>
            </a:lvl4pPr>
            <a:lvl5pPr lvl="4" algn="ctr">
              <a:spcBef>
                <a:spcPts val="0"/>
              </a:spcBef>
              <a:buSzPct val="100000"/>
              <a:buFont typeface="Source Sans Pro"/>
              <a:defRPr sz="12000">
                <a:latin typeface="Source Sans Pro"/>
                <a:ea typeface="Source Sans Pro"/>
                <a:cs typeface="Source Sans Pro"/>
                <a:sym typeface="Source Sans Pro"/>
              </a:defRPr>
            </a:lvl5pPr>
            <a:lvl6pPr lvl="5" algn="ctr">
              <a:spcBef>
                <a:spcPts val="0"/>
              </a:spcBef>
              <a:buSzPct val="100000"/>
              <a:buFont typeface="Source Sans Pro"/>
              <a:defRPr sz="12000">
                <a:latin typeface="Source Sans Pro"/>
                <a:ea typeface="Source Sans Pro"/>
                <a:cs typeface="Source Sans Pro"/>
                <a:sym typeface="Source Sans Pro"/>
              </a:defRPr>
            </a:lvl6pPr>
            <a:lvl7pPr lvl="6" algn="ctr">
              <a:spcBef>
                <a:spcPts val="0"/>
              </a:spcBef>
              <a:buSzPct val="100000"/>
              <a:buFont typeface="Source Sans Pro"/>
              <a:defRPr sz="12000">
                <a:latin typeface="Source Sans Pro"/>
                <a:ea typeface="Source Sans Pro"/>
                <a:cs typeface="Source Sans Pro"/>
                <a:sym typeface="Source Sans Pro"/>
              </a:defRPr>
            </a:lvl7pPr>
            <a:lvl8pPr lvl="7" algn="ctr">
              <a:spcBef>
                <a:spcPts val="0"/>
              </a:spcBef>
              <a:buSzPct val="100000"/>
              <a:buFont typeface="Source Sans Pro"/>
              <a:defRPr sz="12000">
                <a:latin typeface="Source Sans Pro"/>
                <a:ea typeface="Source Sans Pro"/>
                <a:cs typeface="Source Sans Pro"/>
                <a:sym typeface="Source Sans Pro"/>
              </a:defRPr>
            </a:lvl8pPr>
            <a:lvl9pPr lvl="8" algn="ctr">
              <a:spcBef>
                <a:spcPts val="0"/>
              </a:spcBef>
              <a:buSzPct val="100000"/>
              <a:buFont typeface="Source Sans Pro"/>
              <a:defRPr sz="12000">
                <a:latin typeface="Source Sans Pro"/>
                <a:ea typeface="Source Sans Pro"/>
                <a:cs typeface="Source Sans Pro"/>
                <a:sym typeface="Source Sans Pro"/>
              </a:defRPr>
            </a:lvl9pPr>
          </a:lstStyle>
          <a:p>
            <a:endParaRPr/>
          </a:p>
        </p:txBody>
      </p:sp>
      <p:sp>
        <p:nvSpPr>
          <p:cNvPr id="50" name="Shape 50"/>
          <p:cNvSpPr txBox="1">
            <a:spLocks noGrp="1"/>
          </p:cNvSpPr>
          <p:nvPr>
            <p:ph type="body" idx="1"/>
          </p:nvPr>
        </p:nvSpPr>
        <p:spPr>
          <a:xfrm>
            <a:off x="311700" y="2845181"/>
            <a:ext cx="8520600" cy="1300800"/>
          </a:xfrm>
          <a:prstGeom prst="rect">
            <a:avLst/>
          </a:prstGeom>
        </p:spPr>
        <p:txBody>
          <a:bodyPr lIns="91425" tIns="91425" rIns="91425" bIns="91425" anchor="t" anchorCtr="0"/>
          <a:lstStyle>
            <a:lvl1pPr lvl="0" algn="ctr">
              <a:spcBef>
                <a:spcPts val="0"/>
              </a:spcBef>
              <a:buClr>
                <a:schemeClr val="lt1"/>
              </a:buClr>
              <a:defRPr>
                <a:solidFill>
                  <a:schemeClr val="lt1"/>
                </a:solidFill>
              </a:defRPr>
            </a:lvl1pPr>
            <a:lvl2pPr lvl="1" algn="ctr">
              <a:spcBef>
                <a:spcPts val="0"/>
              </a:spcBef>
              <a:buClr>
                <a:schemeClr val="lt1"/>
              </a:buClr>
              <a:defRPr>
                <a:solidFill>
                  <a:schemeClr val="lt1"/>
                </a:solidFill>
              </a:defRPr>
            </a:lvl2pPr>
            <a:lvl3pPr lvl="2" algn="ctr">
              <a:spcBef>
                <a:spcPts val="0"/>
              </a:spcBef>
              <a:buClr>
                <a:schemeClr val="lt1"/>
              </a:buClr>
              <a:defRPr>
                <a:solidFill>
                  <a:schemeClr val="lt1"/>
                </a:solidFill>
              </a:defRPr>
            </a:lvl3pPr>
            <a:lvl4pPr lvl="3" algn="ctr">
              <a:spcBef>
                <a:spcPts val="0"/>
              </a:spcBef>
              <a:buClr>
                <a:schemeClr val="lt1"/>
              </a:buClr>
              <a:defRPr>
                <a:solidFill>
                  <a:schemeClr val="lt1"/>
                </a:solidFill>
              </a:defRPr>
            </a:lvl4pPr>
            <a:lvl5pPr lvl="4" algn="ctr">
              <a:spcBef>
                <a:spcPts val="0"/>
              </a:spcBef>
              <a:buClr>
                <a:schemeClr val="lt1"/>
              </a:buClr>
              <a:defRPr>
                <a:solidFill>
                  <a:schemeClr val="lt1"/>
                </a:solidFill>
              </a:defRPr>
            </a:lvl5pPr>
            <a:lvl6pPr lvl="5" algn="ctr">
              <a:spcBef>
                <a:spcPts val="0"/>
              </a:spcBef>
              <a:buClr>
                <a:schemeClr val="lt1"/>
              </a:buClr>
              <a:defRPr>
                <a:solidFill>
                  <a:schemeClr val="lt1"/>
                </a:solidFill>
              </a:defRPr>
            </a:lvl6pPr>
            <a:lvl7pPr lvl="6" algn="ctr">
              <a:spcBef>
                <a:spcPts val="0"/>
              </a:spcBef>
              <a:buClr>
                <a:schemeClr val="lt1"/>
              </a:buClr>
              <a:defRPr>
                <a:solidFill>
                  <a:schemeClr val="lt1"/>
                </a:solidFill>
              </a:defRPr>
            </a:lvl7pPr>
            <a:lvl8pPr lvl="7" algn="ctr">
              <a:spcBef>
                <a:spcPts val="0"/>
              </a:spcBef>
              <a:buClr>
                <a:schemeClr val="lt1"/>
              </a:buClr>
              <a:defRPr>
                <a:solidFill>
                  <a:schemeClr val="lt1"/>
                </a:solidFill>
              </a:defRPr>
            </a:lvl8pPr>
            <a:lvl9pPr lvl="8" algn="ctr">
              <a:spcBef>
                <a:spcPts val="0"/>
              </a:spcBef>
              <a:buClr>
                <a:schemeClr val="lt1"/>
              </a:buClr>
              <a:defRPr>
                <a:solidFill>
                  <a:schemeClr val="lt1"/>
                </a:solidFill>
              </a:defRPr>
            </a:lvl9pPr>
          </a:lstStyle>
          <a:p>
            <a:endParaRPr/>
          </a:p>
        </p:txBody>
      </p:sp>
      <p:sp>
        <p:nvSpPr>
          <p:cNvPr id="51" name="Shape 51"/>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2"/>
        <p:cNvGrpSpPr/>
        <p:nvPr/>
      </p:nvGrpSpPr>
      <p:grpSpPr>
        <a:xfrm>
          <a:off x="0" y="0"/>
          <a:ext cx="0" cy="0"/>
          <a:chOff x="0" y="0"/>
          <a:chExt cx="0" cy="0"/>
        </a:xfrm>
      </p:grpSpPr>
      <p:sp>
        <p:nvSpPr>
          <p:cNvPr id="53" name="Shape 53"/>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4"/>
        <p:cNvGrpSpPr/>
        <p:nvPr/>
      </p:nvGrpSpPr>
      <p:grpSpPr>
        <a:xfrm>
          <a:off x="0" y="0"/>
          <a:ext cx="0" cy="0"/>
          <a:chOff x="0" y="0"/>
          <a:chExt cx="0" cy="0"/>
        </a:xfrm>
      </p:grpSpPr>
      <p:sp>
        <p:nvSpPr>
          <p:cNvPr id="15" name="Shape 15"/>
          <p:cNvSpPr/>
          <p:nvPr/>
        </p:nvSpPr>
        <p:spPr>
          <a:xfrm>
            <a:off x="80700" y="2651100"/>
            <a:ext cx="8982600" cy="2411700"/>
          </a:xfrm>
          <a:prstGeom prst="rect">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16" name="Shape 16"/>
          <p:cNvSpPr txBox="1">
            <a:spLocks noGrp="1"/>
          </p:cNvSpPr>
          <p:nvPr>
            <p:ph type="title"/>
          </p:nvPr>
        </p:nvSpPr>
        <p:spPr>
          <a:xfrm>
            <a:off x="485875" y="1714500"/>
            <a:ext cx="8183700" cy="785700"/>
          </a:xfrm>
          <a:prstGeom prst="rect">
            <a:avLst/>
          </a:prstGeom>
        </p:spPr>
        <p:txBody>
          <a:bodyPr lIns="91425" tIns="91425" rIns="91425" bIns="91425" anchor="b" anchorCtr="0"/>
          <a:lstStyle>
            <a:lvl1pPr lvl="0">
              <a:spcBef>
                <a:spcPts val="0"/>
              </a:spcBef>
              <a:buSzPct val="100000"/>
              <a:defRPr sz="3600"/>
            </a:lvl1pPr>
            <a:lvl2pPr lvl="1">
              <a:spcBef>
                <a:spcPts val="0"/>
              </a:spcBef>
              <a:buSzPct val="100000"/>
              <a:defRPr sz="3600"/>
            </a:lvl2pPr>
            <a:lvl3pPr lvl="2">
              <a:spcBef>
                <a:spcPts val="0"/>
              </a:spcBef>
              <a:buSzPct val="100000"/>
              <a:defRPr sz="3600"/>
            </a:lvl3pPr>
            <a:lvl4pPr lvl="3">
              <a:spcBef>
                <a:spcPts val="0"/>
              </a:spcBef>
              <a:buSzPct val="100000"/>
              <a:defRPr sz="3600"/>
            </a:lvl4pPr>
            <a:lvl5pPr lvl="4">
              <a:spcBef>
                <a:spcPts val="0"/>
              </a:spcBef>
              <a:buSzPct val="100000"/>
              <a:defRPr sz="3600"/>
            </a:lvl5pPr>
            <a:lvl6pPr lvl="5">
              <a:spcBef>
                <a:spcPts val="0"/>
              </a:spcBef>
              <a:buSzPct val="100000"/>
              <a:defRPr sz="3600"/>
            </a:lvl6pPr>
            <a:lvl7pPr lvl="6">
              <a:spcBef>
                <a:spcPts val="0"/>
              </a:spcBef>
              <a:buSzPct val="100000"/>
              <a:defRPr sz="3600"/>
            </a:lvl7pPr>
            <a:lvl8pPr lvl="7">
              <a:spcBef>
                <a:spcPts val="0"/>
              </a:spcBef>
              <a:buSzPct val="100000"/>
              <a:defRPr sz="3600"/>
            </a:lvl8pPr>
            <a:lvl9pPr lvl="8">
              <a:spcBef>
                <a:spcPts val="0"/>
              </a:spcBef>
              <a:buSzPct val="100000"/>
              <a:defRPr sz="3600"/>
            </a:lvl9pPr>
          </a:lstStyle>
          <a:p>
            <a:endParaRPr/>
          </a:p>
        </p:txBody>
      </p:sp>
      <p:sp>
        <p:nvSpPr>
          <p:cNvPr id="17" name="Shape 17"/>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311700" y="445025"/>
            <a:ext cx="8520600" cy="623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0" name="Shape 20"/>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1" name="Shape 21"/>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311700" y="445025"/>
            <a:ext cx="8520600" cy="623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4" name="Shape 24"/>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5" name="Shape 25"/>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6" name="Shape 26"/>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311700" y="445025"/>
            <a:ext cx="8520600" cy="623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9" name="Shape 29"/>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2" name="Shape 32"/>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3" name="Shape 33"/>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2"/>
        </a:solidFill>
        <a:effectLst/>
      </p:bgPr>
    </p:bg>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90250" y="526350"/>
            <a:ext cx="5604000" cy="4090800"/>
          </a:xfrm>
          <a:prstGeom prst="rect">
            <a:avLst/>
          </a:prstGeom>
        </p:spPr>
        <p:txBody>
          <a:bodyPr lIns="91425" tIns="91425" rIns="91425" bIns="91425" anchor="ctr"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36" name="Shape 36"/>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7"/>
        <p:cNvGrpSpPr/>
        <p:nvPr/>
      </p:nvGrpSpPr>
      <p:grpSpPr>
        <a:xfrm>
          <a:off x="0" y="0"/>
          <a:ext cx="0" cy="0"/>
          <a:chOff x="0" y="0"/>
          <a:chExt cx="0" cy="0"/>
        </a:xfrm>
      </p:grpSpPr>
      <p:sp>
        <p:nvSpPr>
          <p:cNvPr id="38" name="Shape 38"/>
          <p:cNvSpPr/>
          <p:nvPr/>
        </p:nvSpPr>
        <p:spPr>
          <a:xfrm>
            <a:off x="4636800" y="80700"/>
            <a:ext cx="4426500" cy="4982100"/>
          </a:xfrm>
          <a:prstGeom prst="rect">
            <a:avLst/>
          </a:prstGeom>
          <a:solidFill>
            <a:schemeClr val="accent2"/>
          </a:solidFill>
          <a:ln>
            <a:noFill/>
          </a:ln>
        </p:spPr>
        <p:txBody>
          <a:bodyPr lIns="91425" tIns="91425" rIns="91425" bIns="91425" anchor="ctr" anchorCtr="0">
            <a:noAutofit/>
          </a:bodyPr>
          <a:lstStyle/>
          <a:p>
            <a:pPr lvl="0">
              <a:spcBef>
                <a:spcPts val="0"/>
              </a:spcBef>
              <a:buNone/>
            </a:pPr>
            <a:endParaRPr/>
          </a:p>
        </p:txBody>
      </p:sp>
      <p:cxnSp>
        <p:nvCxnSpPr>
          <p:cNvPr id="39" name="Shape 39"/>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40" name="Shape 40"/>
          <p:cNvSpPr txBox="1">
            <a:spLocks noGrp="1"/>
          </p:cNvSpPr>
          <p:nvPr>
            <p:ph type="title"/>
          </p:nvPr>
        </p:nvSpPr>
        <p:spPr>
          <a:xfrm>
            <a:off x="265500" y="1181700"/>
            <a:ext cx="4045200" cy="1533600"/>
          </a:xfrm>
          <a:prstGeom prst="rect">
            <a:avLst/>
          </a:prstGeom>
        </p:spPr>
        <p:txBody>
          <a:bodyPr lIns="91425" tIns="91425" rIns="91425" bIns="91425" anchor="b" anchorCtr="0"/>
          <a:lstStyle>
            <a:lvl1pPr lvl="0" algn="ctr">
              <a:spcBef>
                <a:spcPts val="0"/>
              </a:spcBef>
              <a:buSzPct val="100000"/>
              <a:defRPr sz="3800"/>
            </a:lvl1pPr>
            <a:lvl2pPr lvl="1" algn="ctr">
              <a:spcBef>
                <a:spcPts val="0"/>
              </a:spcBef>
              <a:buSzPct val="100000"/>
              <a:defRPr sz="3800"/>
            </a:lvl2pPr>
            <a:lvl3pPr lvl="2" algn="ctr">
              <a:spcBef>
                <a:spcPts val="0"/>
              </a:spcBef>
              <a:buSzPct val="100000"/>
              <a:defRPr sz="3800"/>
            </a:lvl3pPr>
            <a:lvl4pPr lvl="3" algn="ctr">
              <a:spcBef>
                <a:spcPts val="0"/>
              </a:spcBef>
              <a:buSzPct val="100000"/>
              <a:defRPr sz="3800"/>
            </a:lvl4pPr>
            <a:lvl5pPr lvl="4" algn="ctr">
              <a:spcBef>
                <a:spcPts val="0"/>
              </a:spcBef>
              <a:buSzPct val="100000"/>
              <a:defRPr sz="3800"/>
            </a:lvl5pPr>
            <a:lvl6pPr lvl="5" algn="ctr">
              <a:spcBef>
                <a:spcPts val="0"/>
              </a:spcBef>
              <a:buSzPct val="100000"/>
              <a:defRPr sz="3800"/>
            </a:lvl6pPr>
            <a:lvl7pPr lvl="6" algn="ctr">
              <a:spcBef>
                <a:spcPts val="0"/>
              </a:spcBef>
              <a:buSzPct val="100000"/>
              <a:defRPr sz="3800"/>
            </a:lvl7pPr>
            <a:lvl8pPr lvl="7" algn="ctr">
              <a:spcBef>
                <a:spcPts val="0"/>
              </a:spcBef>
              <a:buSzPct val="100000"/>
              <a:defRPr sz="3800"/>
            </a:lvl8pPr>
            <a:lvl9pPr lvl="8" algn="ctr">
              <a:spcBef>
                <a:spcPts val="0"/>
              </a:spcBef>
              <a:buSzPct val="100000"/>
              <a:defRPr sz="3800"/>
            </a:lvl9pPr>
          </a:lstStyle>
          <a:p>
            <a:endParaRPr/>
          </a:p>
        </p:txBody>
      </p:sp>
      <p:sp>
        <p:nvSpPr>
          <p:cNvPr id="41" name="Shape 41"/>
          <p:cNvSpPr txBox="1">
            <a:spLocks noGrp="1"/>
          </p:cNvSpPr>
          <p:nvPr>
            <p:ph type="subTitle" idx="1"/>
          </p:nvPr>
        </p:nvSpPr>
        <p:spPr>
          <a:xfrm>
            <a:off x="265500" y="2769000"/>
            <a:ext cx="4045200" cy="13455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42" name="Shape 42"/>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43" name="Shape 43"/>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4"/>
        <p:cNvGrpSpPr/>
        <p:nvPr/>
      </p:nvGrpSpPr>
      <p:grpSpPr>
        <a:xfrm>
          <a:off x="0" y="0"/>
          <a:ext cx="0" cy="0"/>
          <a:chOff x="0" y="0"/>
          <a:chExt cx="0" cy="0"/>
        </a:xfrm>
      </p:grpSpPr>
      <p:sp>
        <p:nvSpPr>
          <p:cNvPr id="45" name="Shape 45"/>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SzPct val="100000"/>
              <a:buNone/>
              <a:defRPr sz="2100"/>
            </a:lvl1pPr>
          </a:lstStyle>
          <a:p>
            <a:endParaRPr/>
          </a:p>
        </p:txBody>
      </p:sp>
      <p:sp>
        <p:nvSpPr>
          <p:cNvPr id="46" name="Shape 46"/>
          <p:cNvSpPr txBox="1">
            <a:spLocks noGrp="1"/>
          </p:cNvSpPr>
          <p:nvPr>
            <p:ph type="sldNum" idx="12"/>
          </p:nvPr>
        </p:nvSpPr>
        <p:spPr>
          <a:xfrm>
            <a:off x="8497999" y="4688758"/>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623400"/>
          </a:xfrm>
          <a:prstGeom prst="rect">
            <a:avLst/>
          </a:prstGeom>
          <a:noFill/>
          <a:ln>
            <a:noFill/>
          </a:ln>
        </p:spPr>
        <p:txBody>
          <a:bodyPr lIns="91425" tIns="91425" rIns="91425" bIns="91425" anchor="t" anchorCtr="0"/>
          <a:lstStyle>
            <a:lvl1pPr lvl="0">
              <a:spcBef>
                <a:spcPts val="0"/>
              </a:spcBef>
              <a:buClr>
                <a:schemeClr val="dk2"/>
              </a:buClr>
              <a:buSzPct val="100000"/>
              <a:buFont typeface="Raleway"/>
              <a:buNone/>
              <a:defRPr sz="3000" b="1">
                <a:solidFill>
                  <a:schemeClr val="dk2"/>
                </a:solidFill>
                <a:latin typeface="Raleway"/>
                <a:ea typeface="Raleway"/>
                <a:cs typeface="Raleway"/>
                <a:sym typeface="Raleway"/>
              </a:defRPr>
            </a:lvl1pPr>
            <a:lvl2pPr lvl="1">
              <a:spcBef>
                <a:spcPts val="0"/>
              </a:spcBef>
              <a:buClr>
                <a:schemeClr val="dk2"/>
              </a:buClr>
              <a:buSzPct val="100000"/>
              <a:buFont typeface="Raleway"/>
              <a:buNone/>
              <a:defRPr sz="3000" b="1">
                <a:solidFill>
                  <a:schemeClr val="dk2"/>
                </a:solidFill>
                <a:latin typeface="Raleway"/>
                <a:ea typeface="Raleway"/>
                <a:cs typeface="Raleway"/>
                <a:sym typeface="Raleway"/>
              </a:defRPr>
            </a:lvl2pPr>
            <a:lvl3pPr lvl="2">
              <a:spcBef>
                <a:spcPts val="0"/>
              </a:spcBef>
              <a:buClr>
                <a:schemeClr val="dk2"/>
              </a:buClr>
              <a:buSzPct val="100000"/>
              <a:buFont typeface="Raleway"/>
              <a:buNone/>
              <a:defRPr sz="3000" b="1">
                <a:solidFill>
                  <a:schemeClr val="dk2"/>
                </a:solidFill>
                <a:latin typeface="Raleway"/>
                <a:ea typeface="Raleway"/>
                <a:cs typeface="Raleway"/>
                <a:sym typeface="Raleway"/>
              </a:defRPr>
            </a:lvl3pPr>
            <a:lvl4pPr lvl="3">
              <a:spcBef>
                <a:spcPts val="0"/>
              </a:spcBef>
              <a:buClr>
                <a:schemeClr val="dk2"/>
              </a:buClr>
              <a:buSzPct val="100000"/>
              <a:buFont typeface="Raleway"/>
              <a:buNone/>
              <a:defRPr sz="3000" b="1">
                <a:solidFill>
                  <a:schemeClr val="dk2"/>
                </a:solidFill>
                <a:latin typeface="Raleway"/>
                <a:ea typeface="Raleway"/>
                <a:cs typeface="Raleway"/>
                <a:sym typeface="Raleway"/>
              </a:defRPr>
            </a:lvl4pPr>
            <a:lvl5pPr lvl="4">
              <a:spcBef>
                <a:spcPts val="0"/>
              </a:spcBef>
              <a:buClr>
                <a:schemeClr val="dk2"/>
              </a:buClr>
              <a:buSzPct val="100000"/>
              <a:buFont typeface="Raleway"/>
              <a:buNone/>
              <a:defRPr sz="3000" b="1">
                <a:solidFill>
                  <a:schemeClr val="dk2"/>
                </a:solidFill>
                <a:latin typeface="Raleway"/>
                <a:ea typeface="Raleway"/>
                <a:cs typeface="Raleway"/>
                <a:sym typeface="Raleway"/>
              </a:defRPr>
            </a:lvl5pPr>
            <a:lvl6pPr lvl="5">
              <a:spcBef>
                <a:spcPts val="0"/>
              </a:spcBef>
              <a:buClr>
                <a:schemeClr val="dk2"/>
              </a:buClr>
              <a:buSzPct val="100000"/>
              <a:buFont typeface="Raleway"/>
              <a:buNone/>
              <a:defRPr sz="3000" b="1">
                <a:solidFill>
                  <a:schemeClr val="dk2"/>
                </a:solidFill>
                <a:latin typeface="Raleway"/>
                <a:ea typeface="Raleway"/>
                <a:cs typeface="Raleway"/>
                <a:sym typeface="Raleway"/>
              </a:defRPr>
            </a:lvl6pPr>
            <a:lvl7pPr lvl="6">
              <a:spcBef>
                <a:spcPts val="0"/>
              </a:spcBef>
              <a:buClr>
                <a:schemeClr val="dk2"/>
              </a:buClr>
              <a:buSzPct val="100000"/>
              <a:buFont typeface="Raleway"/>
              <a:buNone/>
              <a:defRPr sz="3000" b="1">
                <a:solidFill>
                  <a:schemeClr val="dk2"/>
                </a:solidFill>
                <a:latin typeface="Raleway"/>
                <a:ea typeface="Raleway"/>
                <a:cs typeface="Raleway"/>
                <a:sym typeface="Raleway"/>
              </a:defRPr>
            </a:lvl7pPr>
            <a:lvl8pPr lvl="7">
              <a:spcBef>
                <a:spcPts val="0"/>
              </a:spcBef>
              <a:buClr>
                <a:schemeClr val="dk2"/>
              </a:buClr>
              <a:buSzPct val="100000"/>
              <a:buFont typeface="Raleway"/>
              <a:buNone/>
              <a:defRPr sz="3000" b="1">
                <a:solidFill>
                  <a:schemeClr val="dk2"/>
                </a:solidFill>
                <a:latin typeface="Raleway"/>
                <a:ea typeface="Raleway"/>
                <a:cs typeface="Raleway"/>
                <a:sym typeface="Raleway"/>
              </a:defRPr>
            </a:lvl8pPr>
            <a:lvl9pPr lvl="8">
              <a:spcBef>
                <a:spcPts val="0"/>
              </a:spcBef>
              <a:buClr>
                <a:schemeClr val="dk2"/>
              </a:buClr>
              <a:buSzPct val="100000"/>
              <a:buFont typeface="Raleway"/>
              <a:buNone/>
              <a:defRPr sz="3000" b="1">
                <a:solidFill>
                  <a:schemeClr val="dk2"/>
                </a:solidFill>
                <a:latin typeface="Raleway"/>
                <a:ea typeface="Raleway"/>
                <a:cs typeface="Raleway"/>
                <a:sym typeface="Raleway"/>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lt2"/>
              </a:buClr>
              <a:buSzPct val="100000"/>
              <a:buFont typeface="Source Sans Pro"/>
              <a:defRPr sz="1800">
                <a:solidFill>
                  <a:schemeClr val="lt2"/>
                </a:solidFill>
                <a:latin typeface="Source Sans Pro"/>
                <a:ea typeface="Source Sans Pro"/>
                <a:cs typeface="Source Sans Pro"/>
                <a:sym typeface="Source Sans Pro"/>
              </a:defRPr>
            </a:lvl1pPr>
            <a:lvl2pPr lvl="1">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2pPr>
            <a:lvl3pPr lvl="2">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3pPr>
            <a:lvl4pPr lvl="3">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4pPr>
            <a:lvl5pPr lvl="4">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5pPr>
            <a:lvl6pPr lvl="5">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6pPr>
            <a:lvl7pPr lvl="6">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7pPr>
            <a:lvl8pPr lvl="7">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8pPr>
            <a:lvl9pPr lvl="8">
              <a:lnSpc>
                <a:spcPct val="115000"/>
              </a:lnSpc>
              <a:spcBef>
                <a:spcPts val="0"/>
              </a:spcBef>
              <a:spcAft>
                <a:spcPts val="1600"/>
              </a:spcAft>
              <a:buClr>
                <a:schemeClr val="lt2"/>
              </a:buClr>
              <a:buFont typeface="Source Sans Pro"/>
              <a:defRPr>
                <a:solidFill>
                  <a:schemeClr val="lt2"/>
                </a:solidFill>
                <a:latin typeface="Source Sans Pro"/>
                <a:ea typeface="Source Sans Pro"/>
                <a:cs typeface="Source Sans Pro"/>
                <a:sym typeface="Source Sans Pro"/>
              </a:defRPr>
            </a:lvl9pPr>
          </a:lstStyle>
          <a:p>
            <a:endParaRPr/>
          </a:p>
        </p:txBody>
      </p:sp>
      <p:sp>
        <p:nvSpPr>
          <p:cNvPr id="8" name="Shape 8"/>
          <p:cNvSpPr txBox="1">
            <a:spLocks noGrp="1"/>
          </p:cNvSpPr>
          <p:nvPr>
            <p:ph type="sldNum" idx="12"/>
          </p:nvPr>
        </p:nvSpPr>
        <p:spPr>
          <a:xfrm>
            <a:off x="8497999" y="4688758"/>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lt2"/>
                </a:solidFill>
                <a:latin typeface="Source Sans Pro"/>
                <a:ea typeface="Source Sans Pro"/>
                <a:cs typeface="Source Sans Pro"/>
                <a:sym typeface="Source Sans Pro"/>
              </a:rPr>
              <a:t>‹#›</a:t>
            </a:fld>
            <a:endParaRPr lang="en" sz="1000">
              <a:solidFill>
                <a:schemeClr val="lt2"/>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emf"/><Relationship Id="rId5" Type="http://schemas.openxmlformats.org/officeDocument/2006/relationships/image" Target="../media/image1.emf"/><Relationship Id="rId4" Type="http://schemas.openxmlformats.org/officeDocument/2006/relationships/slide" Target="slide1.xml"/></Relationships>
</file>

<file path=ppt/slides/_rels/slide11.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1.xml"/><Relationship Id="rId5" Type="http://schemas.openxmlformats.org/officeDocument/2006/relationships/slide" Target="slide3.xml"/><Relationship Id="rId10" Type="http://schemas.openxmlformats.org/officeDocument/2006/relationships/audio" Target="../media/audio2.wav"/><Relationship Id="rId4" Type="http://schemas.openxmlformats.org/officeDocument/2006/relationships/notesSlide" Target="../notesSlides/notesSlide11.xml"/><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gif"/><Relationship Id="rId4" Type="http://schemas.openxmlformats.org/officeDocument/2006/relationships/slide" Target="slide1.xml"/></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7"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slide" Target="slide3.xml"/><Relationship Id="rId5" Type="http://schemas.openxmlformats.org/officeDocument/2006/relationships/image" Target="../media/image13.gif"/><Relationship Id="rId4" Type="http://schemas.openxmlformats.org/officeDocument/2006/relationships/image" Target="../media/image12.gif"/></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video" Target="https://www.youtube.com/embed/osesvfxYZy0" TargetMode="External"/><Relationship Id="rId6" Type="http://schemas.openxmlformats.org/officeDocument/2006/relationships/slide" Target="slide1.xml"/><Relationship Id="rId5" Type="http://schemas.openxmlformats.org/officeDocument/2006/relationships/slide" Target="slide3.xml"/><Relationship Id="rId4" Type="http://schemas.openxmlformats.org/officeDocument/2006/relationships/hyperlink" Target="https://www.youtube.com/watch?v=osesvfxYZy0"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slide" Target="slide1.xml"/><Relationship Id="rId5" Type="http://schemas.openxmlformats.org/officeDocument/2006/relationships/slide" Target="slide3.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16.png"/><Relationship Id="rId7"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22.xml.rels><?xml version="1.0" encoding="UTF-8" standalone="yes"?>
<Relationships xmlns="http://schemas.openxmlformats.org/package/2006/relationships"><Relationship Id="rId8" Type="http://schemas.openxmlformats.org/officeDocument/2006/relationships/hyperlink" Target="https://upload.wikimedia.org/wikipedia/commons/thumb/4/4a/Inkscape.logo.svg/500px-Inkscape.logo.svg.png" TargetMode="External"/><Relationship Id="rId13" Type="http://schemas.openxmlformats.org/officeDocument/2006/relationships/slide" Target="slide3.xml"/><Relationship Id="rId3" Type="http://schemas.openxmlformats.org/officeDocument/2006/relationships/hyperlink" Target="http://rvccmccs01.raritanval.edu/~scaruso/courseware/docs/project-1-information-3/" TargetMode="External"/><Relationship Id="rId7" Type="http://schemas.openxmlformats.org/officeDocument/2006/relationships/hyperlink" Target="http://ajournalofmusicalthings.com/wp-content/uploads/iTunes-logo-2.png" TargetMode="External"/><Relationship Id="rId12" Type="http://schemas.openxmlformats.org/officeDocument/2006/relationships/hyperlink" Target="http://i.imgur.com/fZMHgUM.gif"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hyperlink" Target="http://vectorlogofree.com/wp-content/uploads/2014/07/adobe-illustrator-vector-logo.png" TargetMode="External"/><Relationship Id="rId11" Type="http://schemas.openxmlformats.org/officeDocument/2006/relationships/hyperlink" Target="https://upload.wikimedia.org/wikipedia/commons/e/e3/Animhorse.gif" TargetMode="External"/><Relationship Id="rId5" Type="http://schemas.openxmlformats.org/officeDocument/2006/relationships/hyperlink" Target="http://logonoid.com/images/audacity-logo.png" TargetMode="External"/><Relationship Id="rId15" Type="http://schemas.openxmlformats.org/officeDocument/2006/relationships/image" Target="../media/image20.png"/><Relationship Id="rId10" Type="http://schemas.openxmlformats.org/officeDocument/2006/relationships/hyperlink" Target="https://archive.org/details/rickeyiallen_gmail_Fire" TargetMode="External"/><Relationship Id="rId4" Type="http://schemas.openxmlformats.org/officeDocument/2006/relationships/hyperlink" Target="https://www.youtube.com/watch?v=osesvfxYZy0" TargetMode="External"/><Relationship Id="rId9" Type="http://schemas.openxmlformats.org/officeDocument/2006/relationships/hyperlink" Target="https://archive.org/details/BennyHillYaketySax" TargetMode="External"/><Relationship Id="rId14" Type="http://schemas.openxmlformats.org/officeDocument/2006/relationships/slide" Target="slide1.xml"/></Relationships>
</file>

<file path=ppt/slides/_rels/slide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hyperlink" Target="#slide=id.g18fe4a4788_2_20"/><Relationship Id="rId18" Type="http://schemas.openxmlformats.org/officeDocument/2006/relationships/image" Target="../media/image5.emf"/><Relationship Id="rId3" Type="http://schemas.openxmlformats.org/officeDocument/2006/relationships/image" Target="../media/image1.emf"/><Relationship Id="rId7" Type="http://schemas.openxmlformats.org/officeDocument/2006/relationships/hyperlink" Target="#slide=id.g18fe4a4788_2_30"/><Relationship Id="rId12" Type="http://schemas.openxmlformats.org/officeDocument/2006/relationships/slide" Target="slide7.xml"/><Relationship Id="rId17" Type="http://schemas.openxmlformats.org/officeDocument/2006/relationships/image" Target="../media/image4.emf"/><Relationship Id="rId2" Type="http://schemas.openxmlformats.org/officeDocument/2006/relationships/notesSlide" Target="../notesSlides/notesSlide3.xml"/><Relationship Id="rId16" Type="http://schemas.openxmlformats.org/officeDocument/2006/relationships/slide" Target="slide1.xml"/><Relationship Id="rId20" Type="http://schemas.openxmlformats.org/officeDocument/2006/relationships/slide" Target="slide19.xml"/><Relationship Id="rId1" Type="http://schemas.openxmlformats.org/officeDocument/2006/relationships/slideLayout" Target="../slideLayouts/slideLayout3.xml"/><Relationship Id="rId6" Type="http://schemas.openxmlformats.org/officeDocument/2006/relationships/slide" Target="slide11.xml"/><Relationship Id="rId11" Type="http://schemas.openxmlformats.org/officeDocument/2006/relationships/hyperlink" Target="#slide=id.g18fe4a4788_2_40"/><Relationship Id="rId5" Type="http://schemas.openxmlformats.org/officeDocument/2006/relationships/hyperlink" Target="#slide=id.g18fe4a4788_2_10"/><Relationship Id="rId15" Type="http://schemas.openxmlformats.org/officeDocument/2006/relationships/image" Target="../media/image3.gif"/><Relationship Id="rId10" Type="http://schemas.openxmlformats.org/officeDocument/2006/relationships/slide" Target="slide13.xml"/><Relationship Id="rId19" Type="http://schemas.openxmlformats.org/officeDocument/2006/relationships/slide" Target="slide20.xml"/><Relationship Id="rId4" Type="http://schemas.openxmlformats.org/officeDocument/2006/relationships/slide" Target="slide4.xml"/><Relationship Id="rId9" Type="http://schemas.openxmlformats.org/officeDocument/2006/relationships/hyperlink" Target="#slide=id.g18fe4a4788_2_50"/><Relationship Id="rId1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1.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slide" Target="slide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emf"/><Relationship Id="rId5" Type="http://schemas.openxmlformats.org/officeDocument/2006/relationships/slide" Target="slide1.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slide" Target="slide1.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Shape 58"/>
          <p:cNvSpPr txBox="1">
            <a:spLocks noGrp="1"/>
          </p:cNvSpPr>
          <p:nvPr>
            <p:ph type="ctrTitle"/>
          </p:nvPr>
        </p:nvSpPr>
        <p:spPr>
          <a:xfrm>
            <a:off x="311708" y="820775"/>
            <a:ext cx="8520600" cy="2052600"/>
          </a:xfrm>
          <a:prstGeom prst="rect">
            <a:avLst/>
          </a:prstGeom>
        </p:spPr>
        <p:txBody>
          <a:bodyPr lIns="91425" tIns="91425" rIns="91425" bIns="91425" anchor="b" anchorCtr="0">
            <a:noAutofit/>
          </a:bodyPr>
          <a:lstStyle/>
          <a:p>
            <a:pPr lvl="0" algn="ctr">
              <a:spcBef>
                <a:spcPts val="0"/>
              </a:spcBef>
              <a:buNone/>
            </a:pPr>
            <a:r>
              <a:rPr lang="en">
                <a:latin typeface="Impact"/>
                <a:ea typeface="Impact"/>
                <a:cs typeface="Impact"/>
                <a:sym typeface="Impact"/>
              </a:rPr>
              <a:t>Multimedia </a:t>
            </a:r>
          </a:p>
          <a:p>
            <a:pPr lvl="0" algn="ctr" rtl="0">
              <a:spcBef>
                <a:spcPts val="0"/>
              </a:spcBef>
              <a:buNone/>
            </a:pPr>
            <a:r>
              <a:rPr lang="en">
                <a:latin typeface="Impact"/>
                <a:ea typeface="Impact"/>
                <a:cs typeface="Impact"/>
                <a:sym typeface="Impact"/>
              </a:rPr>
              <a:t>and it’s </a:t>
            </a:r>
          </a:p>
          <a:p>
            <a:pPr lvl="0" algn="ctr">
              <a:spcBef>
                <a:spcPts val="0"/>
              </a:spcBef>
              <a:buNone/>
            </a:pPr>
            <a:r>
              <a:rPr lang="en">
                <a:latin typeface="Impact"/>
                <a:ea typeface="Impact"/>
                <a:cs typeface="Impact"/>
                <a:sym typeface="Impact"/>
              </a:rPr>
              <a:t>building blocks</a:t>
            </a:r>
          </a:p>
        </p:txBody>
      </p:sp>
      <p:sp>
        <p:nvSpPr>
          <p:cNvPr id="59" name="Shape 59"/>
          <p:cNvSpPr txBox="1">
            <a:spLocks noGrp="1"/>
          </p:cNvSpPr>
          <p:nvPr>
            <p:ph type="subTitle" idx="1"/>
          </p:nvPr>
        </p:nvSpPr>
        <p:spPr>
          <a:xfrm>
            <a:off x="311700" y="3748525"/>
            <a:ext cx="8520600" cy="792600"/>
          </a:xfrm>
          <a:prstGeom prst="rect">
            <a:avLst/>
          </a:prstGeom>
        </p:spPr>
        <p:txBody>
          <a:bodyPr lIns="91425" tIns="91425" rIns="91425" bIns="91425" anchor="t" anchorCtr="0">
            <a:noAutofit/>
          </a:bodyPr>
          <a:lstStyle/>
          <a:p>
            <a:pPr lvl="0" algn="ctr">
              <a:spcBef>
                <a:spcPts val="0"/>
              </a:spcBef>
              <a:buNone/>
            </a:pPr>
            <a:r>
              <a:rPr lang="en" sz="2000" b="1">
                <a:solidFill>
                  <a:srgbClr val="000000"/>
                </a:solidFill>
                <a:latin typeface="Times New Roman"/>
                <a:ea typeface="Times New Roman"/>
                <a:cs typeface="Times New Roman"/>
                <a:sym typeface="Times New Roman"/>
              </a:rPr>
              <a:t>By: Owen Goska</a:t>
            </a:r>
          </a:p>
        </p:txBody>
      </p:sp>
      <p:sp>
        <p:nvSpPr>
          <p:cNvPr id="60" name="Shape 60">
            <a:hlinkClick r:id="" action="ppaction://hlinkshowjump?jump=nextslide"/>
          </p:cNvPr>
          <p:cNvSpPr/>
          <p:nvPr/>
        </p:nvSpPr>
        <p:spPr>
          <a:xfrm>
            <a:off x="84939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dirty="0" smtClean="0">
                <a:latin typeface="Impact"/>
                <a:ea typeface="Impact"/>
                <a:cs typeface="Impact"/>
                <a:sym typeface="Impact"/>
              </a:rPr>
              <a:t>Vector</a:t>
            </a:r>
            <a:endParaRPr lang="en" dirty="0">
              <a:latin typeface="Impact"/>
              <a:ea typeface="Impact"/>
              <a:cs typeface="Impact"/>
              <a:sym typeface="Impact"/>
            </a:endParaRPr>
          </a:p>
        </p:txBody>
      </p:sp>
      <p:sp>
        <p:nvSpPr>
          <p:cNvPr id="160" name="Shape 160"/>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Vector images are stored as a series of instructions about how the image is to be drawn. These images can scale from the size of a logo on a business card up to the size of an advertisement on the side of a skyscraper with no loss in image clarity.</a:t>
            </a:r>
          </a:p>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Vector images do not get pixelated when you change their size.</a:t>
            </a: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9800" y="3638550"/>
            <a:ext cx="612631" cy="61265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2831623"/>
            <a:ext cx="2209800" cy="2209880"/>
          </a:xfrm>
          <a:prstGeom prst="rect">
            <a:avLst/>
          </a:prstGeom>
        </p:spPr>
      </p:pic>
      <p:sp>
        <p:nvSpPr>
          <p:cNvPr id="12"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0" y="3649292"/>
            <a:ext cx="612631" cy="612653"/>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05200" y="3231692"/>
            <a:ext cx="1447800" cy="14478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Audio</a:t>
            </a:r>
          </a:p>
        </p:txBody>
      </p:sp>
      <p:sp>
        <p:nvSpPr>
          <p:cNvPr id="170" name="Shape 170"/>
          <p:cNvSpPr txBox="1">
            <a:spLocks noGrp="1"/>
          </p:cNvSpPr>
          <p:nvPr>
            <p:ph type="body" idx="1"/>
          </p:nvPr>
        </p:nvSpPr>
        <p:spPr>
          <a:xfrm>
            <a:off x="0" y="1144725"/>
            <a:ext cx="9144000" cy="3416400"/>
          </a:xfrm>
          <a:prstGeom prst="rect">
            <a:avLst/>
          </a:prstGeom>
        </p:spPr>
        <p:txBody>
          <a:bodyPr lIns="91425" tIns="91425" rIns="91425" bIns="91425" anchor="t" anchorCtr="0">
            <a:noAutofit/>
          </a:bodyPr>
          <a:lstStyle/>
          <a:p>
            <a:pPr lvl="0">
              <a:spcBef>
                <a:spcPts val="0"/>
              </a:spcBef>
              <a:buNone/>
            </a:pPr>
            <a:r>
              <a:rPr lang="en" sz="2000" b="1" dirty="0">
                <a:solidFill>
                  <a:srgbClr val="000000"/>
                </a:solidFill>
                <a:latin typeface="Times New Roman"/>
                <a:ea typeface="Times New Roman"/>
                <a:cs typeface="Times New Roman"/>
                <a:sym typeface="Times New Roman"/>
              </a:rPr>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p>
        </p:txBody>
      </p:sp>
      <p:sp>
        <p:nvSpPr>
          <p:cNvPr id="11" name="Shape 98">
            <a:hlinkClick r:id="rId5"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67">
            <a:hlinkClick r:id="rId6"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3" name="Benny Hill - Yakety Sax- Musi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81600" y="3257550"/>
            <a:ext cx="609600" cy="609600"/>
          </a:xfrm>
          <a:prstGeom prst="rect">
            <a:avLst/>
          </a:prstGeom>
        </p:spPr>
      </p:pic>
      <p:sp>
        <p:nvSpPr>
          <p:cNvPr id="16"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026" name="Picture 2">
            <a:hlinkClick r:id="" action="ppaction://noaction">
              <a:snd r:embed="rId8" name="Ring10.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90800" y="325755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a:hlinkClick r:id="" action="ppaction://noaction">
              <a:snd r:embed="rId10" name="fire.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6200" y="325755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815700" y="3954370"/>
            <a:ext cx="2967479" cy="923330"/>
          </a:xfrm>
          <a:prstGeom prst="rect">
            <a:avLst/>
          </a:prstGeom>
          <a:solidFill>
            <a:schemeClr val="bg1"/>
          </a:solidFill>
          <a:ln>
            <a:solidFill>
              <a:schemeClr val="bg1"/>
            </a:solidFill>
          </a:ln>
        </p:spPr>
        <p:txBody>
          <a:bodyPr wrap="none" lIns="91440" tIns="45720" rIns="91440" bIns="45720">
            <a:spAutoFit/>
          </a:bodyPr>
          <a:lstStyle/>
          <a:p>
            <a:pPr algn="ctr"/>
            <a:r>
              <a:rPr lang="en-US" sz="5400" b="1" cap="none" spc="50" dirty="0" smtClean="0">
                <a:ln w="13500">
                  <a:solidFill>
                    <a:schemeClr val="accent1">
                      <a:shade val="2500"/>
                      <a:alpha val="6500"/>
                    </a:schemeClr>
                  </a:solidFill>
                  <a:prstDash val="solid"/>
                </a:ln>
                <a:solidFill>
                  <a:schemeClr val="tx2">
                    <a:lumMod val="60000"/>
                    <a:lumOff val="40000"/>
                    <a:alpha val="95000"/>
                  </a:schemeClr>
                </a:solidFill>
                <a:effectLst>
                  <a:innerShdw blurRad="50900" dist="38500" dir="13500000">
                    <a:srgbClr val="000000">
                      <a:alpha val="60000"/>
                    </a:srgbClr>
                  </a:innerShdw>
                </a:effectLst>
              </a:rPr>
              <a:t>Click Us</a:t>
            </a:r>
            <a:endParaRPr lang="en-US" sz="5400" b="1" cap="none" spc="50" dirty="0">
              <a:ln w="13500">
                <a:solidFill>
                  <a:schemeClr val="accent1">
                    <a:shade val="2500"/>
                    <a:alpha val="6500"/>
                  </a:schemeClr>
                </a:solidFill>
                <a:prstDash val="solid"/>
              </a:ln>
              <a:solidFill>
                <a:schemeClr val="tx2">
                  <a:lumMod val="60000"/>
                  <a:lumOff val="40000"/>
                  <a:alpha val="95000"/>
                </a:schemeClr>
              </a:solidFill>
              <a:effectLst>
                <a:innerShdw blurRad="50900" dist="38500" dir="13500000">
                  <a:srgbClr val="000000">
                    <a:alpha val="60000"/>
                  </a:srgbClr>
                </a:inn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4577" fill="hold"/>
                                        <p:tgtEl>
                                          <p:spTgt spid="13"/>
                                        </p:tgtEl>
                                      </p:cBhvr>
                                    </p:cmd>
                                  </p:childTnLst>
                                </p:cTn>
                              </p:par>
                            </p:childTnLst>
                          </p:cTn>
                        </p:par>
                      </p:childTnLst>
                    </p:cTn>
                  </p:par>
                </p:childTnLst>
              </p:cTn>
              <p:nextCondLst>
                <p:cond evt="onClick" delay="0">
                  <p:tgtEl>
                    <p:spTgt spid="13"/>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Audio (Cont.)</a:t>
            </a:r>
          </a:p>
        </p:txBody>
      </p:sp>
      <p:sp>
        <p:nvSpPr>
          <p:cNvPr id="183" name="Shape 183"/>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None/>
            </a:pPr>
            <a:r>
              <a:rPr lang="en" sz="2000" b="1">
                <a:solidFill>
                  <a:srgbClr val="000000"/>
                </a:solidFill>
                <a:latin typeface="Times New Roman"/>
                <a:ea typeface="Times New Roman"/>
                <a:cs typeface="Times New Roman"/>
                <a:sym typeface="Times New Roman"/>
              </a:rPr>
              <a:t>Technically the challenge for audio is to limit the file size while maintaining fidelity of the sound wave. In a project where there are many channels of overlapping audio, an additional challenge is in ensuring that the resulting mix blends properly so that the computer can render the sounds.</a:t>
            </a: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Animation</a:t>
            </a:r>
          </a:p>
        </p:txBody>
      </p:sp>
      <p:sp>
        <p:nvSpPr>
          <p:cNvPr id="193" name="Shape 193"/>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Animation can be challenging to consider when developing multimedia. Yes, it is the medium in which Pixar and Dreamworks perform their magic, but animation is more than rendered characters.</a:t>
            </a:r>
          </a:p>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For a computer interface, animation can show that the system is loading or ready for input. It can provide a visual cue between screen changes. It can provide a hint by casting a glow on a navigation element.</a:t>
            </a:r>
          </a:p>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The key with animation is to exercise restraint. Subtle is almost always better than flamboyant.</a:t>
            </a:r>
          </a:p>
          <a:p>
            <a:pPr lvl="0">
              <a:spcBef>
                <a:spcPts val="0"/>
              </a:spcBef>
              <a:buNone/>
            </a:pPr>
            <a:endParaRP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2" name="Shape 88" descr="Animation.gif"/>
          <p:cNvPicPr preferRelativeResize="0"/>
          <p:nvPr/>
        </p:nvPicPr>
        <p:blipFill>
          <a:blip r:embed="rId5">
            <a:alphaModFix/>
          </a:blip>
          <a:stretch>
            <a:fillRect/>
          </a:stretch>
        </p:blipFill>
        <p:spPr>
          <a:xfrm>
            <a:off x="3505200" y="3993012"/>
            <a:ext cx="1424675" cy="14246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dirty="0">
                <a:latin typeface="Impact"/>
                <a:ea typeface="Impact"/>
                <a:cs typeface="Impact"/>
                <a:sym typeface="Impact"/>
              </a:rPr>
              <a:t>Animations</a:t>
            </a:r>
          </a:p>
        </p:txBody>
      </p:sp>
      <p:sp>
        <p:nvSpPr>
          <p:cNvPr id="203" name="Shape 20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dirty="0"/>
          </a:p>
        </p:txBody>
      </p:sp>
      <p:pic>
        <p:nvPicPr>
          <p:cNvPr id="208" name="Shape 208" descr="https://upload.wikimedia.org/wikipedia/commons/e/e3/Animhorse.gif"/>
          <p:cNvPicPr preferRelativeResize="0"/>
          <p:nvPr/>
        </p:nvPicPr>
        <p:blipFill>
          <a:blip r:embed="rId3">
            <a:alphaModFix/>
          </a:blip>
          <a:stretch>
            <a:fillRect/>
          </a:stretch>
        </p:blipFill>
        <p:spPr>
          <a:xfrm>
            <a:off x="213324" y="1068424"/>
            <a:ext cx="2617650" cy="1961100"/>
          </a:xfrm>
          <a:prstGeom prst="rect">
            <a:avLst/>
          </a:prstGeom>
          <a:noFill/>
          <a:ln>
            <a:noFill/>
          </a:ln>
        </p:spPr>
      </p:pic>
      <p:pic>
        <p:nvPicPr>
          <p:cNvPr id="209" name="Shape 209" descr="https://s-media-cache-ak0.pinimg.com/originals/bc/c8/be/bcc8be0c6b5fa23fd06ac493878e3c3f.gif"/>
          <p:cNvPicPr preferRelativeResize="0"/>
          <p:nvPr/>
        </p:nvPicPr>
        <p:blipFill>
          <a:blip r:embed="rId4">
            <a:alphaModFix/>
          </a:blip>
          <a:stretch>
            <a:fillRect/>
          </a:stretch>
        </p:blipFill>
        <p:spPr>
          <a:xfrm>
            <a:off x="5572376" y="-19050"/>
            <a:ext cx="3571624" cy="2678725"/>
          </a:xfrm>
          <a:prstGeom prst="rect">
            <a:avLst/>
          </a:prstGeom>
          <a:noFill/>
          <a:ln>
            <a:noFill/>
          </a:ln>
        </p:spPr>
      </p:pic>
      <p:pic>
        <p:nvPicPr>
          <p:cNvPr id="210" name="Shape 210" descr="http://i.imgur.com/fZMHgUM.gif"/>
          <p:cNvPicPr preferRelativeResize="0"/>
          <p:nvPr/>
        </p:nvPicPr>
        <p:blipFill>
          <a:blip r:embed="rId5">
            <a:alphaModFix/>
          </a:blip>
          <a:stretch>
            <a:fillRect/>
          </a:stretch>
        </p:blipFill>
        <p:spPr>
          <a:xfrm>
            <a:off x="1186637" y="3029525"/>
            <a:ext cx="3517424" cy="2104375"/>
          </a:xfrm>
          <a:prstGeom prst="rect">
            <a:avLst/>
          </a:prstGeom>
          <a:noFill/>
          <a:ln>
            <a:noFill/>
          </a:ln>
        </p:spPr>
      </p:pic>
      <p:sp>
        <p:nvSpPr>
          <p:cNvPr id="11" name="Shape 98">
            <a:hlinkClick r:id="rId6"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67">
            <a:hlinkClick r:id="rId7"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 name="Right Arrow 1"/>
          <p:cNvSpPr/>
          <p:nvPr/>
        </p:nvSpPr>
        <p:spPr>
          <a:xfrm rot="8635379">
            <a:off x="3124200" y="877924"/>
            <a:ext cx="762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rot="7200000">
            <a:off x="3708277" y="2257907"/>
            <a:ext cx="762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rot="16200000">
            <a:off x="6977188" y="3134814"/>
            <a:ext cx="762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rot="915959">
            <a:off x="3669937" y="531648"/>
            <a:ext cx="699230" cy="307777"/>
          </a:xfrm>
          <a:prstGeom prst="rect">
            <a:avLst/>
          </a:prstGeom>
          <a:noFill/>
        </p:spPr>
        <p:txBody>
          <a:bodyPr wrap="none" rtlCol="0">
            <a:spAutoFit/>
          </a:bodyPr>
          <a:lstStyle/>
          <a:p>
            <a:r>
              <a:rPr lang="en-US" dirty="0" smtClean="0">
                <a:latin typeface="Impact" panose="020B0806030902050204" pitchFamily="34" charset="0"/>
              </a:rPr>
              <a:t>Simple</a:t>
            </a:r>
            <a:endParaRPr lang="en-US" dirty="0">
              <a:latin typeface="Impact" panose="020B0806030902050204" pitchFamily="34" charset="0"/>
            </a:endParaRPr>
          </a:p>
        </p:txBody>
      </p:sp>
      <p:sp>
        <p:nvSpPr>
          <p:cNvPr id="5" name="TextBox 4"/>
          <p:cNvSpPr txBox="1"/>
          <p:nvPr/>
        </p:nvSpPr>
        <p:spPr>
          <a:xfrm rot="1073750">
            <a:off x="3944209" y="1738798"/>
            <a:ext cx="1173719" cy="307777"/>
          </a:xfrm>
          <a:prstGeom prst="rect">
            <a:avLst/>
          </a:prstGeom>
          <a:noFill/>
        </p:spPr>
        <p:txBody>
          <a:bodyPr wrap="none" rtlCol="0">
            <a:spAutoFit/>
          </a:bodyPr>
          <a:lstStyle/>
          <a:p>
            <a:r>
              <a:rPr lang="en-US" dirty="0" smtClean="0">
                <a:latin typeface="Impact" panose="020B0806030902050204" pitchFamily="34" charset="0"/>
              </a:rPr>
              <a:t>Not as simple</a:t>
            </a:r>
            <a:endParaRPr lang="en-US" dirty="0">
              <a:latin typeface="Impact" panose="020B0806030902050204" pitchFamily="34" charset="0"/>
            </a:endParaRPr>
          </a:p>
        </p:txBody>
      </p:sp>
      <p:sp>
        <p:nvSpPr>
          <p:cNvPr id="6" name="TextBox 5"/>
          <p:cNvSpPr txBox="1"/>
          <p:nvPr/>
        </p:nvSpPr>
        <p:spPr>
          <a:xfrm>
            <a:off x="6781800" y="3759367"/>
            <a:ext cx="1981200" cy="307777"/>
          </a:xfrm>
          <a:prstGeom prst="rect">
            <a:avLst/>
          </a:prstGeom>
          <a:noFill/>
        </p:spPr>
        <p:txBody>
          <a:bodyPr wrap="square" rtlCol="0">
            <a:spAutoFit/>
          </a:bodyPr>
          <a:lstStyle/>
          <a:p>
            <a:r>
              <a:rPr lang="en-US" dirty="0" smtClean="0">
                <a:latin typeface="Impact" panose="020B0806030902050204" pitchFamily="34" charset="0"/>
              </a:rPr>
              <a:t>Not simple</a:t>
            </a:r>
            <a:endParaRPr lang="en-US" dirty="0">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Video</a:t>
            </a:r>
          </a:p>
        </p:txBody>
      </p:sp>
      <p:sp>
        <p:nvSpPr>
          <p:cNvPr id="216" name="Shape 216"/>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None/>
            </a:pPr>
            <a:r>
              <a:rPr lang="en" sz="2000" b="1">
                <a:solidFill>
                  <a:srgbClr val="000000"/>
                </a:solidFill>
                <a:latin typeface="Times New Roman"/>
                <a:ea typeface="Times New Roman"/>
                <a:cs typeface="Times New Roman"/>
                <a:sym typeface="Times New Roman"/>
              </a:rPr>
              <a:t>Video production is a field unto itself. Its use in professional and personal communication has exploded in recent years. Most computer systems ship with video cameras built into the monitor bezels and all modern smartphones include video recording capability. Popular websites like YouTube and Vimeo have democratized the video distribution process, allowing amateur video producers to share their efforts with the world.</a:t>
            </a: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Video (Cont.)</a:t>
            </a:r>
          </a:p>
        </p:txBody>
      </p:sp>
      <p:sp>
        <p:nvSpPr>
          <p:cNvPr id="226" name="Shape 226"/>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The technical challenge with video is the sheer amount of data that is necessary to render video smoothly. The challenge of the technical multimedia producer is to maintain the highest clarity with the lowest data rate possible for the delivery system.</a:t>
            </a:r>
          </a:p>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To accomplish this it is necessary to render the video in different compressed formats and to test which give the best throughput while maintaining a smooth framerate.</a:t>
            </a:r>
          </a:p>
          <a:p>
            <a:pPr lvl="0">
              <a:spcBef>
                <a:spcPts val="0"/>
              </a:spcBef>
              <a:buNone/>
            </a:pPr>
            <a:endParaRP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endParaRPr>
              <a:latin typeface="Impact"/>
              <a:ea typeface="Impact"/>
              <a:cs typeface="Impact"/>
              <a:sym typeface="Impact"/>
            </a:endParaRPr>
          </a:p>
        </p:txBody>
      </p:sp>
      <p:sp>
        <p:nvSpPr>
          <p:cNvPr id="236" name="Shape 236"/>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dirty="0"/>
          </a:p>
        </p:txBody>
      </p:sp>
      <p:sp>
        <p:nvSpPr>
          <p:cNvPr id="242" name="Shape 242"/>
          <p:cNvSpPr txBox="1"/>
          <p:nvPr/>
        </p:nvSpPr>
        <p:spPr>
          <a:xfrm>
            <a:off x="2360400" y="3886032"/>
            <a:ext cx="4116600" cy="696900"/>
          </a:xfrm>
          <a:prstGeom prst="rect">
            <a:avLst/>
          </a:prstGeom>
          <a:noFill/>
          <a:ln>
            <a:noFill/>
          </a:ln>
        </p:spPr>
        <p:txBody>
          <a:bodyPr lIns="91425" tIns="91425" rIns="91425" bIns="91425" anchor="ctr" anchorCtr="0">
            <a:noAutofit/>
          </a:bodyPr>
          <a:lstStyle/>
          <a:p>
            <a:pPr lvl="0" rtl="0">
              <a:spcBef>
                <a:spcPts val="0"/>
              </a:spcBef>
              <a:buNone/>
            </a:pPr>
            <a:r>
              <a:rPr lang="en" u="sng" dirty="0">
                <a:solidFill>
                  <a:schemeClr val="hlink"/>
                </a:solidFill>
                <a:hlinkClick r:id="rId4"/>
              </a:rPr>
              <a:t>https://www.youtube.com/watch?v=osesvfxYZy0</a:t>
            </a:r>
          </a:p>
        </p:txBody>
      </p:sp>
      <p:sp>
        <p:nvSpPr>
          <p:cNvPr id="10" name="Shape 98">
            <a:hlinkClick r:id="rId5"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7">
            <a:hlinkClick r:id="rId6"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2" name="osesvfxYZy0"/>
          <p:cNvPicPr>
            <a:picLocks noRot="1" noChangeAspect="1"/>
          </p:cNvPicPr>
          <p:nvPr>
            <a:videoFile r:link="rId1"/>
          </p:nvPr>
        </p:nvPicPr>
        <p:blipFill>
          <a:blip r:embed="rId7"/>
          <a:stretch>
            <a:fillRect/>
          </a:stretch>
        </p:blipFill>
        <p:spPr>
          <a:xfrm>
            <a:off x="2057400" y="1276350"/>
            <a:ext cx="4572000" cy="2571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Tiny Gorilla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
        <p:nvSpPr>
          <p:cNvPr id="5"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 name="Shape 98">
            <a:hlinkClick r:id="rId5"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8" name="Shape 67">
            <a:hlinkClick r:id="rId6"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215340985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Hardware</a:t>
            </a:r>
          </a:p>
        </p:txBody>
      </p:sp>
      <p:sp>
        <p:nvSpPr>
          <p:cNvPr id="248" name="Shape 248"/>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None/>
            </a:pPr>
            <a:r>
              <a:rPr lang="en" sz="2000" b="1" dirty="0">
                <a:solidFill>
                  <a:srgbClr val="000000"/>
                </a:solidFill>
                <a:latin typeface="Times New Roman"/>
                <a:ea typeface="Times New Roman"/>
                <a:cs typeface="Times New Roman"/>
                <a:sym typeface="Times New Roman"/>
              </a:rPr>
              <a:t>Multimedia hardware includes but is not limited to: </a:t>
            </a:r>
          </a:p>
          <a:p>
            <a:pPr marL="444500" lvl="0" indent="-342900" rtl="0">
              <a:lnSpc>
                <a:spcPct val="100000"/>
              </a:lnSpc>
              <a:spcBef>
                <a:spcPts val="0"/>
              </a:spcBef>
              <a:buClr>
                <a:srgbClr val="000000"/>
              </a:buClr>
              <a:buSzPct val="100000"/>
              <a:buFont typeface="Arial" panose="020B0604020202020204" pitchFamily="34" charset="0"/>
              <a:buChar char="•"/>
            </a:pPr>
            <a:r>
              <a:rPr lang="en" sz="2000" b="1" dirty="0">
                <a:solidFill>
                  <a:srgbClr val="000000"/>
                </a:solidFill>
                <a:latin typeface="Times New Roman"/>
                <a:ea typeface="Times New Roman"/>
                <a:cs typeface="Times New Roman"/>
                <a:sym typeface="Times New Roman"/>
              </a:rPr>
              <a:t>27" standalone </a:t>
            </a:r>
            <a:r>
              <a:rPr lang="en" sz="2000" b="1" dirty="0" smtClean="0">
                <a:solidFill>
                  <a:srgbClr val="000000"/>
                </a:solidFill>
                <a:latin typeface="Times New Roman"/>
                <a:ea typeface="Times New Roman"/>
                <a:cs typeface="Times New Roman"/>
                <a:sym typeface="Times New Roman"/>
              </a:rPr>
              <a:t>iMac</a:t>
            </a:r>
          </a:p>
          <a:p>
            <a:pPr marL="444500" lvl="0" indent="-342900" rtl="0">
              <a:lnSpc>
                <a:spcPct val="100000"/>
              </a:lnSpc>
              <a:spcBef>
                <a:spcPts val="0"/>
              </a:spcBef>
              <a:buClr>
                <a:srgbClr val="000000"/>
              </a:buClr>
              <a:buSzPct val="100000"/>
              <a:buFont typeface="Arial" panose="020B0604020202020204" pitchFamily="34" charset="0"/>
              <a:buChar char="•"/>
            </a:pPr>
            <a:r>
              <a:rPr lang="en" sz="2000" b="1" dirty="0" smtClean="0">
                <a:solidFill>
                  <a:srgbClr val="000000"/>
                </a:solidFill>
                <a:latin typeface="Times New Roman"/>
                <a:ea typeface="Times New Roman"/>
                <a:cs typeface="Times New Roman"/>
                <a:sym typeface="Times New Roman"/>
              </a:rPr>
              <a:t>15</a:t>
            </a:r>
            <a:r>
              <a:rPr lang="en" sz="2000" b="1" dirty="0">
                <a:solidFill>
                  <a:srgbClr val="000000"/>
                </a:solidFill>
                <a:latin typeface="Times New Roman"/>
                <a:ea typeface="Times New Roman"/>
                <a:cs typeface="Times New Roman"/>
                <a:sym typeface="Times New Roman"/>
              </a:rPr>
              <a:t>" monitor with multiple video </a:t>
            </a:r>
            <a:r>
              <a:rPr lang="en" sz="2000" b="1" dirty="0" smtClean="0">
                <a:solidFill>
                  <a:srgbClr val="000000"/>
                </a:solidFill>
                <a:latin typeface="Times New Roman"/>
                <a:ea typeface="Times New Roman"/>
                <a:cs typeface="Times New Roman"/>
                <a:sym typeface="Times New Roman"/>
              </a:rPr>
              <a:t>inputs</a:t>
            </a:r>
          </a:p>
          <a:p>
            <a:pPr marL="444500" lvl="0" indent="-342900" rtl="0">
              <a:lnSpc>
                <a:spcPct val="100000"/>
              </a:lnSpc>
              <a:spcBef>
                <a:spcPts val="0"/>
              </a:spcBef>
              <a:buClr>
                <a:srgbClr val="000000"/>
              </a:buClr>
              <a:buSzPct val="100000"/>
              <a:buFont typeface="Arial" panose="020B0604020202020204" pitchFamily="34" charset="0"/>
              <a:buChar char="•"/>
            </a:pPr>
            <a:r>
              <a:rPr lang="en" sz="2000" b="1" dirty="0" smtClean="0">
                <a:solidFill>
                  <a:srgbClr val="000000"/>
                </a:solidFill>
                <a:latin typeface="Times New Roman"/>
                <a:ea typeface="Times New Roman"/>
                <a:cs typeface="Times New Roman"/>
                <a:sym typeface="Times New Roman"/>
              </a:rPr>
              <a:t>Scanner</a:t>
            </a:r>
          </a:p>
          <a:p>
            <a:pPr marL="444500" lvl="0" indent="-342900" rtl="0">
              <a:lnSpc>
                <a:spcPct val="100000"/>
              </a:lnSpc>
              <a:spcBef>
                <a:spcPts val="0"/>
              </a:spcBef>
              <a:buClr>
                <a:srgbClr val="000000"/>
              </a:buClr>
              <a:buSzPct val="100000"/>
              <a:buFont typeface="Arial" panose="020B0604020202020204" pitchFamily="34" charset="0"/>
              <a:buChar char="•"/>
            </a:pPr>
            <a:r>
              <a:rPr lang="en" sz="2000" b="1" dirty="0" smtClean="0">
                <a:solidFill>
                  <a:srgbClr val="000000"/>
                </a:solidFill>
                <a:latin typeface="Times New Roman"/>
                <a:ea typeface="Times New Roman"/>
                <a:cs typeface="Times New Roman"/>
                <a:sym typeface="Times New Roman"/>
              </a:rPr>
              <a:t>DVD/VCR recording deck</a:t>
            </a:r>
          </a:p>
          <a:p>
            <a:pPr marL="444500" lvl="0" indent="-342900" rtl="0">
              <a:lnSpc>
                <a:spcPct val="100000"/>
              </a:lnSpc>
              <a:spcBef>
                <a:spcPts val="0"/>
              </a:spcBef>
              <a:buClr>
                <a:srgbClr val="000000"/>
              </a:buClr>
              <a:buSzPct val="100000"/>
              <a:buFont typeface="Arial" panose="020B0604020202020204" pitchFamily="34" charset="0"/>
              <a:buChar char="•"/>
            </a:pPr>
            <a:r>
              <a:rPr lang="en" sz="2000" b="1" dirty="0" smtClean="0">
                <a:solidFill>
                  <a:srgbClr val="000000"/>
                </a:solidFill>
                <a:latin typeface="Times New Roman"/>
                <a:ea typeface="Times New Roman"/>
                <a:cs typeface="Times New Roman"/>
                <a:sym typeface="Times New Roman"/>
              </a:rPr>
              <a:t>Microphone</a:t>
            </a:r>
          </a:p>
          <a:p>
            <a:pPr marL="444500" lvl="0" indent="-342900" rtl="0">
              <a:lnSpc>
                <a:spcPct val="100000"/>
              </a:lnSpc>
              <a:spcBef>
                <a:spcPts val="0"/>
              </a:spcBef>
              <a:buClr>
                <a:srgbClr val="000000"/>
              </a:buClr>
              <a:buSzPct val="100000"/>
              <a:buFont typeface="Arial" panose="020B0604020202020204" pitchFamily="34" charset="0"/>
              <a:buChar char="•"/>
            </a:pPr>
            <a:r>
              <a:rPr lang="en" sz="2000" b="1" dirty="0" smtClean="0">
                <a:solidFill>
                  <a:srgbClr val="000000"/>
                </a:solidFill>
                <a:latin typeface="Times New Roman"/>
                <a:ea typeface="Times New Roman"/>
                <a:cs typeface="Times New Roman"/>
                <a:sym typeface="Times New Roman"/>
              </a:rPr>
              <a:t>Speaker</a:t>
            </a:r>
          </a:p>
          <a:p>
            <a:pPr marL="457200" lvl="0" indent="-355600">
              <a:lnSpc>
                <a:spcPct val="100000"/>
              </a:lnSpc>
              <a:spcBef>
                <a:spcPts val="0"/>
              </a:spcBef>
              <a:buClr>
                <a:srgbClr val="000000"/>
              </a:buClr>
              <a:buSzPct val="100000"/>
              <a:buFont typeface="Arial" panose="020B0604020202020204" pitchFamily="34" charset="0"/>
              <a:buChar char="•"/>
            </a:pPr>
            <a:endParaRPr lang="en" sz="2000" b="1" dirty="0">
              <a:solidFill>
                <a:srgbClr val="000000"/>
              </a:solidFill>
              <a:latin typeface="Times New Roman"/>
              <a:ea typeface="Times New Roman"/>
              <a:cs typeface="Times New Roman"/>
              <a:sym typeface="Times New Roman"/>
            </a:endParaRP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What is Multimedia?</a:t>
            </a:r>
          </a:p>
        </p:txBody>
      </p:sp>
      <p:sp>
        <p:nvSpPr>
          <p:cNvPr id="66" name="Shape 66"/>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spcBef>
                <a:spcPts val="0"/>
              </a:spcBef>
              <a:buNone/>
            </a:pPr>
            <a:r>
              <a:rPr lang="en" sz="2000" b="1">
                <a:solidFill>
                  <a:srgbClr val="000000"/>
                </a:solidFill>
                <a:latin typeface="Times New Roman"/>
                <a:ea typeface="Times New Roman"/>
                <a:cs typeface="Times New Roman"/>
                <a:sym typeface="Times New Roman"/>
              </a:rPr>
              <a:t>Multimedia is the use of more than one form of media, which can be classified as text, images, video, audio, or animation.</a:t>
            </a:r>
          </a:p>
          <a:p>
            <a:pPr lvl="0" rtl="0">
              <a:spcBef>
                <a:spcPts val="0"/>
              </a:spcBef>
              <a:buNone/>
            </a:pPr>
            <a:r>
              <a:rPr lang="en" sz="2000" b="1">
                <a:solidFill>
                  <a:srgbClr val="000000"/>
                </a:solidFill>
                <a:latin typeface="Times New Roman"/>
                <a:ea typeface="Times New Roman"/>
                <a:cs typeface="Times New Roman"/>
                <a:sym typeface="Times New Roman"/>
              </a:rPr>
              <a:t>A multimedia project to use as an example is this one right here, which includes forms of text, images, video, audio, and animation.</a:t>
            </a:r>
          </a:p>
        </p:txBody>
      </p:sp>
      <p:sp>
        <p:nvSpPr>
          <p:cNvPr id="67" name="Shape 67">
            <a:hlinkClick r:id="rId3"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8"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Software</a:t>
            </a:r>
          </a:p>
        </p:txBody>
      </p:sp>
      <p:sp>
        <p:nvSpPr>
          <p:cNvPr id="258" name="Shape 258"/>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None/>
            </a:pPr>
            <a:r>
              <a:rPr lang="en" sz="2000" b="1">
                <a:solidFill>
                  <a:srgbClr val="000000"/>
                </a:solidFill>
                <a:latin typeface="Times New Roman"/>
                <a:ea typeface="Times New Roman"/>
                <a:cs typeface="Times New Roman"/>
                <a:sym typeface="Times New Roman"/>
              </a:rPr>
              <a:t>Multimedia software includes but is not limited to:</a:t>
            </a:r>
          </a:p>
          <a:p>
            <a:pPr marL="457200" lvl="0" indent="-355600" rtl="0">
              <a:spcBef>
                <a:spcPts val="0"/>
              </a:spcBef>
              <a:buClr>
                <a:srgbClr val="000000"/>
              </a:buClr>
              <a:buSzPct val="100000"/>
              <a:buFont typeface="Times New Roman"/>
            </a:pPr>
            <a:r>
              <a:rPr lang="en" sz="2000" b="1">
                <a:solidFill>
                  <a:srgbClr val="000000"/>
                </a:solidFill>
                <a:latin typeface="Times New Roman"/>
                <a:ea typeface="Times New Roman"/>
                <a:cs typeface="Times New Roman"/>
                <a:sym typeface="Times New Roman"/>
              </a:rPr>
              <a:t>Inkscape</a:t>
            </a:r>
          </a:p>
          <a:p>
            <a:pPr marL="457200" lvl="0" indent="-355600" rtl="0">
              <a:spcBef>
                <a:spcPts val="0"/>
              </a:spcBef>
              <a:buClr>
                <a:srgbClr val="000000"/>
              </a:buClr>
              <a:buSzPct val="100000"/>
              <a:buFont typeface="Times New Roman"/>
            </a:pPr>
            <a:r>
              <a:rPr lang="en" sz="2000" b="1">
                <a:solidFill>
                  <a:srgbClr val="000000"/>
                </a:solidFill>
                <a:latin typeface="Times New Roman"/>
                <a:ea typeface="Times New Roman"/>
                <a:cs typeface="Times New Roman"/>
                <a:sym typeface="Times New Roman"/>
              </a:rPr>
              <a:t>iTunes</a:t>
            </a:r>
          </a:p>
          <a:p>
            <a:pPr marL="457200" lvl="0" indent="-355600" rtl="0">
              <a:spcBef>
                <a:spcPts val="0"/>
              </a:spcBef>
              <a:buClr>
                <a:srgbClr val="000000"/>
              </a:buClr>
              <a:buSzPct val="100000"/>
              <a:buFont typeface="Times New Roman"/>
            </a:pPr>
            <a:r>
              <a:rPr lang="en" sz="2000" b="1">
                <a:solidFill>
                  <a:srgbClr val="000000"/>
                </a:solidFill>
                <a:latin typeface="Times New Roman"/>
                <a:ea typeface="Times New Roman"/>
                <a:cs typeface="Times New Roman"/>
                <a:sym typeface="Times New Roman"/>
              </a:rPr>
              <a:t>Adobe Illustrator</a:t>
            </a:r>
          </a:p>
          <a:p>
            <a:pPr marL="457200" lvl="0" indent="-355600">
              <a:spcBef>
                <a:spcPts val="0"/>
              </a:spcBef>
              <a:buClr>
                <a:srgbClr val="000000"/>
              </a:buClr>
              <a:buSzPct val="100000"/>
              <a:buFont typeface="Times New Roman"/>
            </a:pPr>
            <a:r>
              <a:rPr lang="en" sz="2000" b="1">
                <a:solidFill>
                  <a:srgbClr val="000000"/>
                </a:solidFill>
                <a:latin typeface="Times New Roman"/>
                <a:ea typeface="Times New Roman"/>
                <a:cs typeface="Times New Roman"/>
                <a:sym typeface="Times New Roman"/>
              </a:rPr>
              <a:t>Audacity</a:t>
            </a:r>
          </a:p>
        </p:txBody>
      </p:sp>
      <p:pic>
        <p:nvPicPr>
          <p:cNvPr id="263" name="Shape 263" descr="https://upload.wikimedia.org/wikipedia/commons/thumb/4/4a/Inkscape.logo.svg/500px-Inkscape.logo.svg.png"/>
          <p:cNvPicPr preferRelativeResize="0"/>
          <p:nvPr/>
        </p:nvPicPr>
        <p:blipFill>
          <a:blip r:embed="rId3">
            <a:alphaModFix/>
          </a:blip>
          <a:stretch>
            <a:fillRect/>
          </a:stretch>
        </p:blipFill>
        <p:spPr>
          <a:xfrm>
            <a:off x="7092325" y="267875"/>
            <a:ext cx="1445300" cy="1445300"/>
          </a:xfrm>
          <a:prstGeom prst="rect">
            <a:avLst/>
          </a:prstGeom>
          <a:noFill/>
          <a:ln>
            <a:noFill/>
          </a:ln>
        </p:spPr>
      </p:pic>
      <p:pic>
        <p:nvPicPr>
          <p:cNvPr id="264" name="Shape 264" descr="http://ajournalofmusicalthings.com/wp-content/uploads/iTunes-logo-2.png"/>
          <p:cNvPicPr preferRelativeResize="0"/>
          <p:nvPr/>
        </p:nvPicPr>
        <p:blipFill>
          <a:blip r:embed="rId4">
            <a:alphaModFix/>
          </a:blip>
          <a:stretch>
            <a:fillRect/>
          </a:stretch>
        </p:blipFill>
        <p:spPr>
          <a:xfrm>
            <a:off x="5758600" y="1849100"/>
            <a:ext cx="1445300" cy="1445300"/>
          </a:xfrm>
          <a:prstGeom prst="rect">
            <a:avLst/>
          </a:prstGeom>
          <a:noFill/>
          <a:ln>
            <a:noFill/>
          </a:ln>
        </p:spPr>
      </p:pic>
      <p:pic>
        <p:nvPicPr>
          <p:cNvPr id="265" name="Shape 265" descr="http://vectorlogofree.com/wp-content/uploads/2014/07/adobe-illustrator-vector-logo.png"/>
          <p:cNvPicPr preferRelativeResize="0"/>
          <p:nvPr/>
        </p:nvPicPr>
        <p:blipFill>
          <a:blip r:embed="rId5">
            <a:alphaModFix/>
          </a:blip>
          <a:stretch>
            <a:fillRect/>
          </a:stretch>
        </p:blipFill>
        <p:spPr>
          <a:xfrm>
            <a:off x="4165750" y="2825025"/>
            <a:ext cx="1445300" cy="1445300"/>
          </a:xfrm>
          <a:prstGeom prst="rect">
            <a:avLst/>
          </a:prstGeom>
          <a:noFill/>
          <a:ln>
            <a:noFill/>
          </a:ln>
        </p:spPr>
      </p:pic>
      <p:pic>
        <p:nvPicPr>
          <p:cNvPr id="266" name="Shape 266" descr="http://logonoid.com/images/audacity-logo.png"/>
          <p:cNvPicPr preferRelativeResize="0"/>
          <p:nvPr/>
        </p:nvPicPr>
        <p:blipFill>
          <a:blip r:embed="rId6">
            <a:alphaModFix/>
          </a:blip>
          <a:stretch>
            <a:fillRect/>
          </a:stretch>
        </p:blipFill>
        <p:spPr>
          <a:xfrm>
            <a:off x="2214112" y="3185787"/>
            <a:ext cx="1445312" cy="1445312"/>
          </a:xfrm>
          <a:prstGeom prst="rect">
            <a:avLst/>
          </a:prstGeom>
          <a:noFill/>
          <a:ln>
            <a:noFill/>
          </a:ln>
        </p:spPr>
      </p:pic>
      <p:sp>
        <p:nvSpPr>
          <p:cNvPr id="12" name="Shape 98">
            <a:hlinkClick r:id="rId7"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7">
            <a:hlinkClick r:id="rId8"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Interactivity</a:t>
            </a:r>
          </a:p>
        </p:txBody>
      </p:sp>
      <p:sp>
        <p:nvSpPr>
          <p:cNvPr id="272" name="Shape 272"/>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None/>
            </a:pPr>
            <a:r>
              <a:rPr lang="en" sz="2000" b="1" dirty="0">
                <a:solidFill>
                  <a:srgbClr val="000000"/>
                </a:solidFill>
                <a:latin typeface="Times New Roman"/>
                <a:ea typeface="Times New Roman"/>
                <a:cs typeface="Times New Roman"/>
                <a:sym typeface="Times New Roman"/>
              </a:rPr>
              <a:t>When designing multimedia, as the designer you weave these many elements together into a complex tapestry of sights and sounds. Choosing the best way to give the viewer control over their experience is a challenge, but very rewarding.</a:t>
            </a:r>
          </a:p>
        </p:txBody>
      </p:sp>
      <p:sp>
        <p:nvSpPr>
          <p:cNvPr id="10"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 name="TextBox 1"/>
          <p:cNvSpPr txBox="1"/>
          <p:nvPr/>
        </p:nvSpPr>
        <p:spPr>
          <a:xfrm>
            <a:off x="1219200" y="2860675"/>
            <a:ext cx="6705600" cy="1015663"/>
          </a:xfrm>
          <a:prstGeom prst="rect">
            <a:avLst/>
          </a:prstGeom>
          <a:noFill/>
        </p:spPr>
        <p:txBody>
          <a:bodyPr wrap="square" rtlCol="0">
            <a:spAutoFit/>
          </a:bodyPr>
          <a:lstStyle/>
          <a:p>
            <a:r>
              <a:rPr lang="en-US" sz="2000" b="1" dirty="0" smtClean="0">
                <a:latin typeface="Times New Roman" panose="02020603050405020304" pitchFamily="18" charset="0"/>
                <a:cs typeface="Times New Roman" panose="02020603050405020304" pitchFamily="18" charset="0"/>
              </a:rPr>
              <a:t>An example of interactivity is actually what you’ve been using to navigate this presentation, the arrows on the bottom, the little house on the top left and the little star.</a:t>
            </a:r>
            <a:endParaRPr lang="en-US" sz="2000" b="1" dirty="0">
              <a:latin typeface="Times New Roman" panose="02020603050405020304" pitchFamily="18" charset="0"/>
              <a:cs typeface="Times New Roman" panose="02020603050405020304" pitchFamily="18" charset="0"/>
            </a:endParaRPr>
          </a:p>
        </p:txBody>
      </p:sp>
      <p:sp>
        <p:nvSpPr>
          <p:cNvPr id="9" name="Shape 98"/>
          <p:cNvSpPr/>
          <p:nvPr/>
        </p:nvSpPr>
        <p:spPr>
          <a:xfrm>
            <a:off x="4926000" y="3912223"/>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67"/>
          <p:cNvSpPr/>
          <p:nvPr/>
        </p:nvSpPr>
        <p:spPr>
          <a:xfrm>
            <a:off x="4357150" y="3927673"/>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 name="Shape 68"/>
          <p:cNvSpPr/>
          <p:nvPr/>
        </p:nvSpPr>
        <p:spPr>
          <a:xfrm rot="10800000">
            <a:off x="2860400" y="3850584"/>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 name="Shape 60"/>
          <p:cNvSpPr/>
          <p:nvPr/>
        </p:nvSpPr>
        <p:spPr>
          <a:xfrm>
            <a:off x="3595150" y="3848323"/>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dirty="0">
                <a:latin typeface="Impact"/>
                <a:ea typeface="Impact"/>
                <a:cs typeface="Impact"/>
                <a:sym typeface="Impact"/>
              </a:rPr>
              <a:t>Credits</a:t>
            </a:r>
          </a:p>
        </p:txBody>
      </p:sp>
      <p:sp>
        <p:nvSpPr>
          <p:cNvPr id="282" name="Shape 282"/>
          <p:cNvSpPr txBox="1">
            <a:spLocks noGrp="1"/>
          </p:cNvSpPr>
          <p:nvPr>
            <p:ph type="body" idx="1"/>
          </p:nvPr>
        </p:nvSpPr>
        <p:spPr>
          <a:xfrm>
            <a:off x="0" y="847675"/>
            <a:ext cx="9144000" cy="3416400"/>
          </a:xfrm>
          <a:prstGeom prst="rect">
            <a:avLst/>
          </a:prstGeom>
        </p:spPr>
        <p:txBody>
          <a:bodyPr lIns="91425" tIns="91425" rIns="91425" bIns="91425" anchor="t" anchorCtr="0">
            <a:noAutofit/>
          </a:bodyPr>
          <a:lstStyle/>
          <a:p>
            <a:pPr lvl="0">
              <a:spcBef>
                <a:spcPts val="0"/>
              </a:spcBef>
              <a:buNone/>
            </a:pPr>
            <a:r>
              <a:rPr lang="en" sz="1000" b="1" u="sng" dirty="0">
                <a:solidFill>
                  <a:schemeClr val="hlink"/>
                </a:solidFill>
                <a:latin typeface="Times New Roman"/>
                <a:ea typeface="Times New Roman"/>
                <a:cs typeface="Times New Roman"/>
                <a:sym typeface="Times New Roman"/>
                <a:hlinkClick r:id="rId3"/>
              </a:rPr>
              <a:t>http://rvccmccs01.raritanval.edu/~scaruso/courseware/docs/project-1-information-3/</a:t>
            </a:r>
          </a:p>
          <a:p>
            <a:pPr lvl="0">
              <a:spcBef>
                <a:spcPts val="0"/>
              </a:spcBef>
              <a:buNone/>
            </a:pPr>
            <a:r>
              <a:rPr lang="en" sz="1000" b="1" u="sng" dirty="0">
                <a:solidFill>
                  <a:schemeClr val="hlink"/>
                </a:solidFill>
                <a:latin typeface="Times New Roman"/>
                <a:ea typeface="Times New Roman"/>
                <a:cs typeface="Times New Roman"/>
                <a:sym typeface="Times New Roman"/>
                <a:hlinkClick r:id="rId4"/>
              </a:rPr>
              <a:t>https://www.youtube.com/watch?v=osesvfxYZy0</a:t>
            </a:r>
          </a:p>
          <a:p>
            <a:pPr lvl="0">
              <a:spcBef>
                <a:spcPts val="0"/>
              </a:spcBef>
              <a:buNone/>
            </a:pPr>
            <a:r>
              <a:rPr lang="en" sz="1000" b="1" u="sng" dirty="0">
                <a:solidFill>
                  <a:schemeClr val="hlink"/>
                </a:solidFill>
                <a:latin typeface="Times New Roman"/>
                <a:ea typeface="Times New Roman"/>
                <a:cs typeface="Times New Roman"/>
                <a:sym typeface="Times New Roman"/>
                <a:hlinkClick r:id="rId5"/>
              </a:rPr>
              <a:t>http://logonoid.com/images/audacity-logo.png</a:t>
            </a:r>
          </a:p>
          <a:p>
            <a:pPr lvl="0">
              <a:spcBef>
                <a:spcPts val="0"/>
              </a:spcBef>
              <a:buNone/>
            </a:pPr>
            <a:r>
              <a:rPr lang="en" sz="1000" b="1" u="sng" dirty="0">
                <a:solidFill>
                  <a:schemeClr val="hlink"/>
                </a:solidFill>
                <a:latin typeface="Times New Roman"/>
                <a:ea typeface="Times New Roman"/>
                <a:cs typeface="Times New Roman"/>
                <a:sym typeface="Times New Roman"/>
                <a:hlinkClick r:id="rId6"/>
              </a:rPr>
              <a:t>http://vectorlogofree.com/wp-content/uploads/2014/07/adobe-illustrator-vector-logo.png</a:t>
            </a:r>
          </a:p>
          <a:p>
            <a:pPr lvl="0">
              <a:spcBef>
                <a:spcPts val="0"/>
              </a:spcBef>
              <a:buNone/>
            </a:pPr>
            <a:r>
              <a:rPr lang="en" sz="1000" b="1" u="sng" dirty="0">
                <a:solidFill>
                  <a:schemeClr val="hlink"/>
                </a:solidFill>
                <a:latin typeface="Times New Roman"/>
                <a:ea typeface="Times New Roman"/>
                <a:cs typeface="Times New Roman"/>
                <a:sym typeface="Times New Roman"/>
                <a:hlinkClick r:id="rId7"/>
              </a:rPr>
              <a:t>http://ajournalofmusicalthings.com/wp-content/uploads/iTunes-logo-2.png</a:t>
            </a:r>
          </a:p>
          <a:p>
            <a:pPr lvl="0">
              <a:spcBef>
                <a:spcPts val="0"/>
              </a:spcBef>
              <a:buNone/>
            </a:pPr>
            <a:r>
              <a:rPr lang="en" sz="1000" b="1" u="sng" dirty="0">
                <a:solidFill>
                  <a:schemeClr val="hlink"/>
                </a:solidFill>
                <a:latin typeface="Times New Roman"/>
                <a:ea typeface="Times New Roman"/>
                <a:cs typeface="Times New Roman"/>
                <a:sym typeface="Times New Roman"/>
                <a:hlinkClick r:id="rId8"/>
              </a:rPr>
              <a:t>https://upload.wikimedia.org/wikipedia/commons/thumb/4/4a/Inkscape.logo.svg/500px-Inkscape.logo.svg.png</a:t>
            </a:r>
          </a:p>
          <a:p>
            <a:pPr lvl="0">
              <a:spcBef>
                <a:spcPts val="0"/>
              </a:spcBef>
              <a:buNone/>
            </a:pPr>
            <a:r>
              <a:rPr lang="en" sz="1000" b="1" u="sng" dirty="0">
                <a:solidFill>
                  <a:schemeClr val="hlink"/>
                </a:solidFill>
                <a:latin typeface="Times New Roman"/>
                <a:ea typeface="Times New Roman"/>
                <a:cs typeface="Times New Roman"/>
                <a:sym typeface="Times New Roman"/>
                <a:hlinkClick r:id="rId9"/>
              </a:rPr>
              <a:t>https://archive.org/details/BennyHillYaketySax</a:t>
            </a:r>
          </a:p>
          <a:p>
            <a:pPr lvl="0">
              <a:spcBef>
                <a:spcPts val="0"/>
              </a:spcBef>
              <a:buNone/>
            </a:pPr>
            <a:r>
              <a:rPr lang="en" sz="1000" b="1" u="sng" dirty="0">
                <a:solidFill>
                  <a:schemeClr val="hlink"/>
                </a:solidFill>
                <a:latin typeface="Times New Roman"/>
                <a:ea typeface="Times New Roman"/>
                <a:cs typeface="Times New Roman"/>
                <a:sym typeface="Times New Roman"/>
                <a:hlinkClick r:id="rId10"/>
              </a:rPr>
              <a:t>https://archive.org/details/rickeyiallen_gmail_Fire</a:t>
            </a:r>
          </a:p>
          <a:p>
            <a:pPr lvl="0">
              <a:spcBef>
                <a:spcPts val="0"/>
              </a:spcBef>
              <a:buNone/>
            </a:pPr>
            <a:r>
              <a:rPr lang="en" sz="1000" b="1" u="sng" dirty="0">
                <a:solidFill>
                  <a:schemeClr val="hlink"/>
                </a:solidFill>
                <a:latin typeface="Times New Roman"/>
                <a:ea typeface="Times New Roman"/>
                <a:cs typeface="Times New Roman"/>
                <a:sym typeface="Times New Roman"/>
                <a:hlinkClick r:id="rId11"/>
              </a:rPr>
              <a:t>https://upload.wikimedia.org/wikipedia/commons/e/e3/Animhorse.gif</a:t>
            </a:r>
          </a:p>
          <a:p>
            <a:pPr lvl="0">
              <a:spcBef>
                <a:spcPts val="0"/>
              </a:spcBef>
              <a:buNone/>
            </a:pPr>
            <a:r>
              <a:rPr lang="en" sz="1000" b="1" u="sng" dirty="0">
                <a:solidFill>
                  <a:schemeClr val="hlink"/>
                </a:solidFill>
                <a:latin typeface="Times New Roman"/>
                <a:ea typeface="Times New Roman"/>
                <a:cs typeface="Times New Roman"/>
                <a:sym typeface="Times New Roman"/>
                <a:hlinkClick r:id="rId12"/>
              </a:rPr>
              <a:t>http://i.imgur.com/fZMHgUM.gif</a:t>
            </a:r>
          </a:p>
          <a:p>
            <a:pPr lvl="0">
              <a:spcBef>
                <a:spcPts val="0"/>
              </a:spcBef>
              <a:buNone/>
            </a:pPr>
            <a:endParaRPr sz="1000" b="1" dirty="0">
              <a:solidFill>
                <a:srgbClr val="000000"/>
              </a:solidFill>
              <a:latin typeface="Times New Roman"/>
              <a:ea typeface="Times New Roman"/>
              <a:cs typeface="Times New Roman"/>
              <a:sym typeface="Times New Roman"/>
            </a:endParaRPr>
          </a:p>
          <a:p>
            <a:pPr lvl="0">
              <a:spcBef>
                <a:spcPts val="0"/>
              </a:spcBef>
              <a:buNone/>
            </a:pPr>
            <a:endParaRPr sz="1000" b="1" dirty="0">
              <a:solidFill>
                <a:srgbClr val="000000"/>
              </a:solidFill>
              <a:latin typeface="Times New Roman"/>
              <a:ea typeface="Times New Roman"/>
              <a:cs typeface="Times New Roman"/>
              <a:sym typeface="Times New Roman"/>
            </a:endParaRPr>
          </a:p>
          <a:p>
            <a:pPr lvl="0">
              <a:spcBef>
                <a:spcPts val="0"/>
              </a:spcBef>
              <a:buNone/>
            </a:pPr>
            <a:endParaRPr sz="1000" b="1" dirty="0">
              <a:solidFill>
                <a:srgbClr val="000000"/>
              </a:solidFill>
              <a:latin typeface="Times New Roman"/>
              <a:ea typeface="Times New Roman"/>
              <a:cs typeface="Times New Roman"/>
              <a:sym typeface="Times New Roman"/>
            </a:endParaRPr>
          </a:p>
        </p:txBody>
      </p:sp>
      <p:sp>
        <p:nvSpPr>
          <p:cNvPr id="7" name="Shape 98">
            <a:hlinkClick r:id="rId1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8" name="Shape 67">
            <a:hlinkClick r:id="rId1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2050" name="Picture 2">
            <a:hlinkClick r:id="" action="ppaction://hlinkshowjump?jump=endshow"/>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382000" y="4390580"/>
            <a:ext cx="660400" cy="723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rot="20022508">
            <a:off x="3099085" y="4534212"/>
            <a:ext cx="1803400" cy="307777"/>
          </a:xfrm>
          <a:prstGeom prst="rect">
            <a:avLst/>
          </a:prstGeom>
          <a:noFill/>
        </p:spPr>
        <p:txBody>
          <a:bodyPr wrap="square" rtlCol="0">
            <a:spAutoFit/>
          </a:bodyPr>
          <a:lstStyle/>
          <a:p>
            <a:r>
              <a:rPr lang="en-US" dirty="0" smtClean="0">
                <a:latin typeface="Impact" panose="020B0806030902050204" pitchFamily="34" charset="0"/>
              </a:rPr>
              <a:t>Also Owen </a:t>
            </a:r>
            <a:r>
              <a:rPr lang="en-US" dirty="0" err="1" smtClean="0">
                <a:latin typeface="Impact" panose="020B0806030902050204" pitchFamily="34" charset="0"/>
              </a:rPr>
              <a:t>Goska</a:t>
            </a:r>
            <a:endParaRPr lang="en-US" dirty="0">
              <a:latin typeface="Impact" panose="020B0806030902050204" pitchFamily="34" charset="0"/>
            </a:endParaRPr>
          </a:p>
        </p:txBody>
      </p:sp>
      <p:sp>
        <p:nvSpPr>
          <p:cNvPr id="4" name="TextBox 3"/>
          <p:cNvSpPr txBox="1"/>
          <p:nvPr/>
        </p:nvSpPr>
        <p:spPr>
          <a:xfrm>
            <a:off x="4114801" y="4877700"/>
            <a:ext cx="1409984" cy="307777"/>
          </a:xfrm>
          <a:prstGeom prst="rect">
            <a:avLst/>
          </a:prstGeom>
          <a:noFill/>
        </p:spPr>
        <p:txBody>
          <a:bodyPr wrap="square" rtlCol="0">
            <a:spAutoFit/>
          </a:bodyPr>
          <a:lstStyle/>
          <a:p>
            <a:r>
              <a:rPr lang="en-US" b="1" dirty="0" smtClean="0">
                <a:latin typeface="Times New Roman" panose="02020603050405020304" pitchFamily="18" charset="0"/>
                <a:cs typeface="Times New Roman" panose="02020603050405020304" pitchFamily="18" charset="0"/>
              </a:rPr>
              <a:t>Hey that’s me.</a:t>
            </a:r>
            <a:endParaRPr lang="en-US" b="1"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1461925"/>
            <a:ext cx="1298432" cy="1298480"/>
          </a:xfrm>
          <a:prstGeom prst="rect">
            <a:avLst/>
          </a:prstGeom>
        </p:spPr>
      </p:pic>
      <p:sp>
        <p:nvSpPr>
          <p:cNvPr id="74" name="Shape 74"/>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dirty="0"/>
              <a:t>The 5 Building Blocks of Multimedia</a:t>
            </a:r>
          </a:p>
        </p:txBody>
      </p:sp>
      <p:sp>
        <p:nvSpPr>
          <p:cNvPr id="75" name="Shape 7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Clr>
                <a:schemeClr val="dk1"/>
              </a:buClr>
              <a:buSzPct val="61111"/>
              <a:buFont typeface="Arial"/>
              <a:buNone/>
            </a:pPr>
            <a:endParaRPr dirty="0"/>
          </a:p>
          <a:p>
            <a:pPr lvl="0">
              <a:spcBef>
                <a:spcPts val="0"/>
              </a:spcBef>
              <a:buNone/>
            </a:pPr>
            <a:endParaRPr dirty="0"/>
          </a:p>
        </p:txBody>
      </p:sp>
      <p:sp>
        <p:nvSpPr>
          <p:cNvPr id="76" name="Shape 76"/>
          <p:cNvSpPr txBox="1"/>
          <p:nvPr/>
        </p:nvSpPr>
        <p:spPr>
          <a:xfrm>
            <a:off x="4207075" y="1609675"/>
            <a:ext cx="1398600" cy="794100"/>
          </a:xfrm>
          <a:prstGeom prst="rect">
            <a:avLst/>
          </a:prstGeom>
          <a:noFill/>
          <a:ln>
            <a:noFill/>
          </a:ln>
        </p:spPr>
        <p:txBody>
          <a:bodyPr lIns="91425" tIns="91425" rIns="91425" bIns="91425" anchor="t" anchorCtr="0">
            <a:noAutofit/>
          </a:bodyPr>
          <a:lstStyle/>
          <a:p>
            <a:pPr lvl="0">
              <a:spcBef>
                <a:spcPts val="0"/>
              </a:spcBef>
              <a:buNone/>
            </a:pPr>
            <a:r>
              <a:rPr lang="en" b="1" u="sng" dirty="0">
                <a:solidFill>
                  <a:schemeClr val="hlink"/>
                </a:solidFill>
                <a:latin typeface="Syncopate"/>
                <a:ea typeface="Syncopate"/>
                <a:cs typeface="Syncopate"/>
                <a:sym typeface="Syncopate"/>
                <a:hlinkClick r:id="rId4" action="ppaction://hlinksldjump"/>
              </a:rPr>
              <a:t>Text</a:t>
            </a:r>
            <a:endParaRPr lang="en" b="1" u="sng" dirty="0">
              <a:solidFill>
                <a:schemeClr val="hlink"/>
              </a:solidFill>
              <a:latin typeface="Syncopate"/>
              <a:ea typeface="Syncopate"/>
              <a:cs typeface="Syncopate"/>
              <a:sym typeface="Syncopate"/>
              <a:hlinkClick r:id="rId5"/>
            </a:endParaRPr>
          </a:p>
        </p:txBody>
      </p:sp>
      <p:sp>
        <p:nvSpPr>
          <p:cNvPr id="77" name="Shape 77"/>
          <p:cNvSpPr txBox="1"/>
          <p:nvPr/>
        </p:nvSpPr>
        <p:spPr>
          <a:xfrm>
            <a:off x="2519250" y="2478300"/>
            <a:ext cx="1000800" cy="796500"/>
          </a:xfrm>
          <a:prstGeom prst="rect">
            <a:avLst/>
          </a:prstGeom>
          <a:noFill/>
          <a:ln>
            <a:noFill/>
          </a:ln>
        </p:spPr>
        <p:txBody>
          <a:bodyPr lIns="91425" tIns="91425" rIns="91425" bIns="91425" anchor="t" anchorCtr="0">
            <a:noAutofit/>
          </a:bodyPr>
          <a:lstStyle/>
          <a:p>
            <a:pPr lvl="0">
              <a:spcBef>
                <a:spcPts val="0"/>
              </a:spcBef>
              <a:buNone/>
            </a:pPr>
            <a:r>
              <a:rPr lang="en" b="1" u="sng" dirty="0">
                <a:solidFill>
                  <a:schemeClr val="hlink"/>
                </a:solidFill>
                <a:latin typeface="Syncopate"/>
                <a:ea typeface="Syncopate"/>
                <a:cs typeface="Syncopate"/>
                <a:sym typeface="Syncopate"/>
                <a:hlinkClick r:id="rId6" action="ppaction://hlinksldjump"/>
              </a:rPr>
              <a:t>Audio</a:t>
            </a:r>
            <a:endParaRPr lang="en" b="1" u="sng" dirty="0">
              <a:solidFill>
                <a:schemeClr val="hlink"/>
              </a:solidFill>
              <a:latin typeface="Syncopate"/>
              <a:ea typeface="Syncopate"/>
              <a:cs typeface="Syncopate"/>
              <a:sym typeface="Syncopate"/>
              <a:hlinkClick r:id="rId7"/>
            </a:endParaRPr>
          </a:p>
        </p:txBody>
      </p:sp>
      <p:sp>
        <p:nvSpPr>
          <p:cNvPr id="78" name="Shape 78"/>
          <p:cNvSpPr txBox="1"/>
          <p:nvPr/>
        </p:nvSpPr>
        <p:spPr>
          <a:xfrm>
            <a:off x="5664700" y="2478300"/>
            <a:ext cx="1339200" cy="796500"/>
          </a:xfrm>
          <a:prstGeom prst="rect">
            <a:avLst/>
          </a:prstGeom>
          <a:noFill/>
          <a:ln>
            <a:noFill/>
          </a:ln>
        </p:spPr>
        <p:txBody>
          <a:bodyPr lIns="91425" tIns="91425" rIns="91425" bIns="91425" anchor="t" anchorCtr="0">
            <a:noAutofit/>
          </a:bodyPr>
          <a:lstStyle/>
          <a:p>
            <a:pPr lvl="0">
              <a:spcBef>
                <a:spcPts val="0"/>
              </a:spcBef>
              <a:buNone/>
            </a:pPr>
            <a:r>
              <a:rPr lang="en" b="1" u="sng" dirty="0">
                <a:solidFill>
                  <a:schemeClr val="hlink"/>
                </a:solidFill>
                <a:latin typeface="Syncopate"/>
                <a:ea typeface="Syncopate"/>
                <a:cs typeface="Syncopate"/>
                <a:sym typeface="Syncopate"/>
                <a:hlinkClick r:id="rId8" action="ppaction://hlinksldjump"/>
              </a:rPr>
              <a:t>Video</a:t>
            </a:r>
            <a:endParaRPr lang="en" b="1" u="sng" dirty="0">
              <a:solidFill>
                <a:schemeClr val="hlink"/>
              </a:solidFill>
              <a:latin typeface="Syncopate"/>
              <a:ea typeface="Syncopate"/>
              <a:cs typeface="Syncopate"/>
              <a:sym typeface="Syncopate"/>
              <a:hlinkClick r:id="rId9"/>
            </a:endParaRPr>
          </a:p>
        </p:txBody>
      </p:sp>
      <p:sp>
        <p:nvSpPr>
          <p:cNvPr id="79" name="Shape 79"/>
          <p:cNvSpPr txBox="1"/>
          <p:nvPr/>
        </p:nvSpPr>
        <p:spPr>
          <a:xfrm>
            <a:off x="2701225" y="4089875"/>
            <a:ext cx="1718400" cy="796500"/>
          </a:xfrm>
          <a:prstGeom prst="rect">
            <a:avLst/>
          </a:prstGeom>
          <a:noFill/>
          <a:ln>
            <a:noFill/>
          </a:ln>
        </p:spPr>
        <p:txBody>
          <a:bodyPr lIns="91425" tIns="91425" rIns="91425" bIns="91425" anchor="t" anchorCtr="0">
            <a:noAutofit/>
          </a:bodyPr>
          <a:lstStyle/>
          <a:p>
            <a:pPr lvl="0">
              <a:spcBef>
                <a:spcPts val="0"/>
              </a:spcBef>
              <a:buNone/>
            </a:pPr>
            <a:r>
              <a:rPr lang="en" b="1" u="sng" dirty="0">
                <a:solidFill>
                  <a:schemeClr val="hlink"/>
                </a:solidFill>
                <a:latin typeface="Syncopate"/>
                <a:ea typeface="Syncopate"/>
                <a:cs typeface="Syncopate"/>
                <a:sym typeface="Syncopate"/>
                <a:hlinkClick r:id="rId10" action="ppaction://hlinksldjump"/>
              </a:rPr>
              <a:t>Animation</a:t>
            </a:r>
            <a:endParaRPr lang="en" b="1" u="sng" dirty="0">
              <a:solidFill>
                <a:schemeClr val="hlink"/>
              </a:solidFill>
              <a:latin typeface="Syncopate"/>
              <a:ea typeface="Syncopate"/>
              <a:cs typeface="Syncopate"/>
              <a:sym typeface="Syncopate"/>
              <a:hlinkClick r:id="rId11"/>
            </a:endParaRPr>
          </a:p>
        </p:txBody>
      </p:sp>
      <p:sp>
        <p:nvSpPr>
          <p:cNvPr id="80" name="Shape 80"/>
          <p:cNvSpPr txBox="1"/>
          <p:nvPr/>
        </p:nvSpPr>
        <p:spPr>
          <a:xfrm>
            <a:off x="4990500" y="4089875"/>
            <a:ext cx="1623600" cy="796500"/>
          </a:xfrm>
          <a:prstGeom prst="rect">
            <a:avLst/>
          </a:prstGeom>
          <a:noFill/>
          <a:ln>
            <a:noFill/>
          </a:ln>
        </p:spPr>
        <p:txBody>
          <a:bodyPr lIns="91425" tIns="91425" rIns="91425" bIns="91425" anchor="t" anchorCtr="0">
            <a:noAutofit/>
          </a:bodyPr>
          <a:lstStyle/>
          <a:p>
            <a:pPr lvl="0">
              <a:spcBef>
                <a:spcPts val="0"/>
              </a:spcBef>
              <a:buNone/>
            </a:pPr>
            <a:r>
              <a:rPr lang="en" b="1" u="sng" dirty="0">
                <a:solidFill>
                  <a:schemeClr val="hlink"/>
                </a:solidFill>
                <a:latin typeface="Syncopate"/>
                <a:ea typeface="Syncopate"/>
                <a:cs typeface="Syncopate"/>
                <a:sym typeface="Syncopate"/>
                <a:hlinkClick r:id="rId12" action="ppaction://hlinksldjump"/>
              </a:rPr>
              <a:t>Images</a:t>
            </a:r>
            <a:endParaRPr lang="en" b="1" u="sng" dirty="0">
              <a:solidFill>
                <a:schemeClr val="hlink"/>
              </a:solidFill>
              <a:latin typeface="Syncopate"/>
              <a:ea typeface="Syncopate"/>
              <a:cs typeface="Syncopate"/>
              <a:sym typeface="Syncopate"/>
              <a:hlinkClick r:id="rId13"/>
            </a:endParaRPr>
          </a:p>
        </p:txBody>
      </p:sp>
      <p:sp>
        <p:nvSpPr>
          <p:cNvPr id="83" name="Shape 83"/>
          <p:cNvSpPr/>
          <p:nvPr/>
        </p:nvSpPr>
        <p:spPr>
          <a:xfrm>
            <a:off x="3502350" y="2056775"/>
            <a:ext cx="2139300" cy="20331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86" name="Shape 86"/>
          <p:cNvPicPr preferRelativeResize="0"/>
          <p:nvPr/>
        </p:nvPicPr>
        <p:blipFill>
          <a:blip r:embed="rId14">
            <a:alphaModFix/>
          </a:blip>
          <a:stretch>
            <a:fillRect/>
          </a:stretch>
        </p:blipFill>
        <p:spPr>
          <a:xfrm>
            <a:off x="4267200" y="1000075"/>
            <a:ext cx="609600" cy="609600"/>
          </a:xfrm>
          <a:prstGeom prst="rect">
            <a:avLst/>
          </a:prstGeom>
          <a:noFill/>
          <a:ln>
            <a:noFill/>
          </a:ln>
        </p:spPr>
      </p:pic>
      <p:pic>
        <p:nvPicPr>
          <p:cNvPr id="88" name="Shape 88" descr="Animation.gif"/>
          <p:cNvPicPr preferRelativeResize="0"/>
          <p:nvPr/>
        </p:nvPicPr>
        <p:blipFill>
          <a:blip r:embed="rId15">
            <a:alphaModFix/>
          </a:blip>
          <a:stretch>
            <a:fillRect/>
          </a:stretch>
        </p:blipFill>
        <p:spPr>
          <a:xfrm>
            <a:off x="1623325" y="3737875"/>
            <a:ext cx="1424675" cy="1424675"/>
          </a:xfrm>
          <a:prstGeom prst="rect">
            <a:avLst/>
          </a:prstGeom>
          <a:noFill/>
          <a:ln>
            <a:noFill/>
          </a:ln>
        </p:spPr>
      </p:pic>
      <p:sp>
        <p:nvSpPr>
          <p:cNvPr id="18" name="Shape 67">
            <a:hlinkClick r:id="rId16"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3" name="Picture 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966043" y="3682850"/>
            <a:ext cx="1353607" cy="1353656"/>
          </a:xfrm>
          <a:prstGeom prst="rect">
            <a:avLst/>
          </a:prstGeom>
        </p:spPr>
      </p:pic>
      <p:pic>
        <p:nvPicPr>
          <p:cNvPr id="4" name="Picture 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614100" y="1397677"/>
            <a:ext cx="1386900" cy="1386950"/>
          </a:xfrm>
          <a:prstGeom prst="rect">
            <a:avLst/>
          </a:prstGeom>
        </p:spPr>
      </p:pic>
      <p:sp>
        <p:nvSpPr>
          <p:cNvPr id="24"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5"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8" name="TextBox 7"/>
          <p:cNvSpPr txBox="1"/>
          <p:nvPr/>
        </p:nvSpPr>
        <p:spPr>
          <a:xfrm>
            <a:off x="4152900" y="3331124"/>
            <a:ext cx="1371600" cy="307777"/>
          </a:xfrm>
          <a:prstGeom prst="rect">
            <a:avLst/>
          </a:prstGeom>
          <a:noFill/>
        </p:spPr>
        <p:txBody>
          <a:bodyPr wrap="square" rtlCol="0">
            <a:spAutoFit/>
          </a:bodyPr>
          <a:lstStyle/>
          <a:p>
            <a:r>
              <a:rPr lang="en-US" dirty="0" smtClean="0">
                <a:hlinkClick r:id="rId19" action="ppaction://hlinksldjump"/>
              </a:rPr>
              <a:t>Software</a:t>
            </a:r>
            <a:endParaRPr lang="en-US" dirty="0"/>
          </a:p>
        </p:txBody>
      </p:sp>
      <p:sp>
        <p:nvSpPr>
          <p:cNvPr id="9" name="TextBox 8"/>
          <p:cNvSpPr txBox="1"/>
          <p:nvPr/>
        </p:nvSpPr>
        <p:spPr>
          <a:xfrm>
            <a:off x="4091740" y="2797373"/>
            <a:ext cx="960519" cy="307777"/>
          </a:xfrm>
          <a:prstGeom prst="rect">
            <a:avLst/>
          </a:prstGeom>
          <a:noFill/>
        </p:spPr>
        <p:txBody>
          <a:bodyPr wrap="none" rtlCol="0">
            <a:spAutoFit/>
          </a:bodyPr>
          <a:lstStyle/>
          <a:p>
            <a:r>
              <a:rPr lang="en-US" dirty="0" smtClean="0">
                <a:hlinkClick r:id="rId20" action="ppaction://hlinksldjump"/>
              </a:rPr>
              <a:t>Hardware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Text</a:t>
            </a:r>
          </a:p>
        </p:txBody>
      </p:sp>
      <p:sp>
        <p:nvSpPr>
          <p:cNvPr id="95" name="Shape 95"/>
          <p:cNvSpPr txBox="1">
            <a:spLocks noGrp="1"/>
          </p:cNvSpPr>
          <p:nvPr>
            <p:ph type="body" idx="1"/>
          </p:nvPr>
        </p:nvSpPr>
        <p:spPr>
          <a:xfrm>
            <a:off x="6900" y="1152475"/>
            <a:ext cx="9144000" cy="3416400"/>
          </a:xfrm>
          <a:prstGeom prst="rect">
            <a:avLst/>
          </a:prstGeom>
        </p:spPr>
        <p:txBody>
          <a:bodyPr lIns="91425" tIns="91425" rIns="91425" bIns="91425" anchor="t" anchorCtr="0">
            <a:noAutofit/>
          </a:bodyPr>
          <a:lstStyle/>
          <a:p>
            <a:pPr lvl="0">
              <a:spcBef>
                <a:spcPts val="0"/>
              </a:spcBef>
              <a:buNone/>
            </a:pPr>
            <a:r>
              <a:rPr lang="en" sz="2000" b="1">
                <a:solidFill>
                  <a:srgbClr val="000000"/>
                </a:solidFill>
                <a:latin typeface="Times New Roman"/>
                <a:ea typeface="Times New Roman"/>
                <a:cs typeface="Times New Roman"/>
                <a:sym typeface="Times New Roman"/>
              </a:rPr>
              <a:t>This multimedia form surrounds us in computer environments. It’s prevalence prevents us from realizing its importance in conveying information and providing easy to use navigation. Also, it is important to remember that text has technical concerns as well.</a:t>
            </a:r>
          </a:p>
          <a:p>
            <a:pPr lvl="0">
              <a:spcBef>
                <a:spcPts val="0"/>
              </a:spcBef>
              <a:buNone/>
            </a:pPr>
            <a:r>
              <a:rPr lang="en" sz="2000" b="1">
                <a:solidFill>
                  <a:srgbClr val="000000"/>
                </a:solidFill>
                <a:latin typeface="Times New Roman"/>
                <a:ea typeface="Times New Roman"/>
                <a:cs typeface="Times New Roman"/>
                <a:sym typeface="Times New Roman"/>
              </a:rPr>
              <a:t>When using text as navigation, it is important to consider your audience. Choose words that will clearly indicate where links lead and use those same terms as the headings for the screens they lead to.</a:t>
            </a:r>
          </a:p>
        </p:txBody>
      </p:sp>
      <p:sp>
        <p:nvSpPr>
          <p:cNvPr id="9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8"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Text (Cont.)</a:t>
            </a:r>
          </a:p>
        </p:txBody>
      </p:sp>
      <p:sp>
        <p:nvSpPr>
          <p:cNvPr id="105" name="Shape 105"/>
          <p:cNvSpPr txBox="1">
            <a:spLocks noGrp="1"/>
          </p:cNvSpPr>
          <p:nvPr>
            <p:ph type="body" idx="1"/>
          </p:nvPr>
        </p:nvSpPr>
        <p:spPr>
          <a:xfrm>
            <a:off x="6900" y="1152475"/>
            <a:ext cx="9144000" cy="3416400"/>
          </a:xfrm>
          <a:prstGeom prst="rect">
            <a:avLst/>
          </a:prstGeom>
          <a:noFill/>
        </p:spPr>
        <p:txBody>
          <a:bodyPr lIns="91425" tIns="91425" rIns="91425" bIns="91425" anchor="t" anchorCtr="0">
            <a:noAutofit/>
          </a:bodyPr>
          <a:lstStyle/>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Researchers have shown that when reading on screen, your reading screen is slower than off of paper. It is important to write concisely when developing screen based media. Emphasize brevity and clarity.</a:t>
            </a:r>
          </a:p>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a:p>
            <a:pPr lvl="0">
              <a:spcBef>
                <a:spcPts val="0"/>
              </a:spcBef>
              <a:buNone/>
            </a:pPr>
            <a:endParaRPr sz="2400" b="1">
              <a:solidFill>
                <a:srgbClr val="000000"/>
              </a:solidFill>
              <a:latin typeface="Times New Roman"/>
              <a:ea typeface="Times New Roman"/>
              <a:cs typeface="Times New Roman"/>
              <a:sym typeface="Times New Roman"/>
            </a:endParaRP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Text (Final)</a:t>
            </a:r>
          </a:p>
        </p:txBody>
      </p:sp>
      <p:sp>
        <p:nvSpPr>
          <p:cNvPr id="115" name="Shape 115"/>
          <p:cNvSpPr txBox="1">
            <a:spLocks noGrp="1"/>
          </p:cNvSpPr>
          <p:nvPr>
            <p:ph type="body" idx="1"/>
          </p:nvPr>
        </p:nvSpPr>
        <p:spPr>
          <a:xfrm>
            <a:off x="0" y="115247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a:solidFill>
                  <a:srgbClr val="000000"/>
                </a:solidFill>
                <a:latin typeface="Times New Roman"/>
                <a:ea typeface="Times New Roman"/>
                <a:cs typeface="Times New Roman"/>
                <a:sym typeface="Times New Roman"/>
              </a:rPr>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a:p>
            <a:pPr lvl="0">
              <a:spcBef>
                <a:spcPts val="0"/>
              </a:spcBef>
              <a:buNone/>
            </a:pPr>
            <a:r>
              <a:rPr lang="en" sz="2000" b="1">
                <a:solidFill>
                  <a:srgbClr val="000000"/>
                </a:solidFill>
                <a:latin typeface="Times New Roman"/>
                <a:ea typeface="Times New Roman"/>
                <a:cs typeface="Times New Roman"/>
                <a:sym typeface="Times New Roman"/>
              </a:rPr>
              <a:t>Type 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a:t>
            </a:r>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solidFill>
                  <a:srgbClr val="000000"/>
                </a:solidFill>
                <a:latin typeface="Impact"/>
                <a:ea typeface="Impact"/>
                <a:cs typeface="Impact"/>
                <a:sym typeface="Impact"/>
              </a:rPr>
              <a:t>Images</a:t>
            </a:r>
          </a:p>
        </p:txBody>
      </p:sp>
      <p:sp>
        <p:nvSpPr>
          <p:cNvPr id="125" name="Shape 125"/>
          <p:cNvSpPr txBox="1">
            <a:spLocks noGrp="1"/>
          </p:cNvSpPr>
          <p:nvPr>
            <p:ph type="body" idx="1"/>
          </p:nvPr>
        </p:nvSpPr>
        <p:spPr>
          <a:xfrm>
            <a:off x="0" y="114472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dirty="0">
                <a:solidFill>
                  <a:srgbClr val="000000"/>
                </a:solidFill>
                <a:latin typeface="Times New Roman"/>
                <a:ea typeface="Times New Roman"/>
                <a:cs typeface="Times New Roman"/>
                <a:sym typeface="Times New Roman"/>
              </a:rPr>
              <a:t>A common maxim holds that “an image is worth a thousand words.” A properly composed image can convey strong emotion and resonate with your audience. It is important to use images wisely. Be honest with yourself and your audience about the degree to which the images are manipulated to get the desired effect.</a:t>
            </a:r>
          </a:p>
          <a:p>
            <a:pPr lvl="0">
              <a:spcBef>
                <a:spcPts val="0"/>
              </a:spcBef>
              <a:buClr>
                <a:schemeClr val="dk1"/>
              </a:buClr>
              <a:buSzPct val="55000"/>
              <a:buFont typeface="Arial"/>
              <a:buNone/>
            </a:pPr>
            <a:r>
              <a:rPr lang="en" sz="2000" b="1" dirty="0">
                <a:solidFill>
                  <a:srgbClr val="000000"/>
                </a:solidFill>
                <a:latin typeface="Times New Roman"/>
                <a:ea typeface="Times New Roman"/>
                <a:cs typeface="Times New Roman"/>
                <a:sym typeface="Times New Roman"/>
              </a:rPr>
              <a:t>Also remember that almost every non-background element that is seen, including navigation buttons, icons, widgets and indicators, and gradients within these elements, in addition to your content can be an image.</a:t>
            </a:r>
          </a:p>
          <a:p>
            <a:pPr lvl="0">
              <a:spcBef>
                <a:spcPts val="0"/>
              </a:spcBef>
              <a:buNone/>
            </a:pPr>
            <a:endParaRPr dirty="0"/>
          </a:p>
        </p:txBody>
      </p:sp>
      <p:sp>
        <p:nvSpPr>
          <p:cNvPr id="8" name="Shape 98">
            <a:hlinkClick r:id="rId3"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67">
            <a:hlinkClick r:id="rId4"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 name="Bent Arrow 1"/>
          <p:cNvSpPr/>
          <p:nvPr/>
        </p:nvSpPr>
        <p:spPr>
          <a:xfrm rot="10800000">
            <a:off x="1371600" y="4095750"/>
            <a:ext cx="838200" cy="912600"/>
          </a:xfrm>
          <a:prstGeom prst="bentArrow">
            <a:avLst/>
          </a:prstGeom>
          <a:solidFill>
            <a:schemeClr val="tx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Bent Arrow 12"/>
          <p:cNvSpPr/>
          <p:nvPr/>
        </p:nvSpPr>
        <p:spPr>
          <a:xfrm rot="10800000" flipH="1">
            <a:off x="7010400" y="4095750"/>
            <a:ext cx="838200" cy="895350"/>
          </a:xfrm>
          <a:prstGeom prst="bentArrow">
            <a:avLst/>
          </a:prstGeom>
          <a:solidFill>
            <a:schemeClr val="tx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867112"/>
            <a:ext cx="2019726" cy="1346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a:latin typeface="Impact"/>
                <a:ea typeface="Impact"/>
                <a:cs typeface="Impact"/>
                <a:sym typeface="Impact"/>
              </a:rPr>
              <a:t>Images (Cont.)</a:t>
            </a:r>
          </a:p>
        </p:txBody>
      </p:sp>
      <p:sp>
        <p:nvSpPr>
          <p:cNvPr id="135" name="Shape 135"/>
          <p:cNvSpPr txBox="1">
            <a:spLocks noGrp="1"/>
          </p:cNvSpPr>
          <p:nvPr>
            <p:ph type="body" idx="1"/>
          </p:nvPr>
        </p:nvSpPr>
        <p:spPr>
          <a:xfrm>
            <a:off x="0" y="114472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dirty="0">
                <a:solidFill>
                  <a:srgbClr val="000000"/>
                </a:solidFill>
                <a:latin typeface="Times New Roman"/>
                <a:ea typeface="Times New Roman"/>
                <a:cs typeface="Times New Roman"/>
                <a:sym typeface="Times New Roman"/>
              </a:rPr>
              <a:t>Technically, it is important to distinguish between the two methods images are rendered by a computer, bitmaps and vector drawings.</a:t>
            </a:r>
          </a:p>
          <a:p>
            <a:pPr lvl="0">
              <a:spcBef>
                <a:spcPts val="0"/>
              </a:spcBef>
              <a:buClr>
                <a:schemeClr val="dk1"/>
              </a:buClr>
              <a:buSzPct val="55000"/>
              <a:buFont typeface="Arial"/>
              <a:buNone/>
            </a:pPr>
            <a:endParaRPr sz="2000" b="1" dirty="0">
              <a:solidFill>
                <a:srgbClr val="000000"/>
              </a:solidFill>
              <a:latin typeface="Times New Roman"/>
              <a:ea typeface="Times New Roman"/>
              <a:cs typeface="Times New Roman"/>
              <a:sym typeface="Times New Roman"/>
            </a:endParaRPr>
          </a:p>
          <a:p>
            <a:pPr lvl="0">
              <a:spcBef>
                <a:spcPts val="0"/>
              </a:spcBef>
              <a:buNone/>
            </a:pPr>
            <a:endParaRPr dirty="0"/>
          </a:p>
        </p:txBody>
      </p:sp>
      <p:sp>
        <p:nvSpPr>
          <p:cNvPr id="140" name="Shape 140"/>
          <p:cNvSpPr txBox="1"/>
          <p:nvPr/>
        </p:nvSpPr>
        <p:spPr>
          <a:xfrm>
            <a:off x="1845575" y="3891600"/>
            <a:ext cx="1848900" cy="796500"/>
          </a:xfrm>
          <a:prstGeom prst="rect">
            <a:avLst/>
          </a:prstGeom>
          <a:noFill/>
          <a:ln>
            <a:noFill/>
          </a:ln>
        </p:spPr>
        <p:txBody>
          <a:bodyPr lIns="91425" tIns="91425" rIns="91425" bIns="91425" anchor="t" anchorCtr="0">
            <a:noAutofit/>
          </a:bodyPr>
          <a:lstStyle/>
          <a:p>
            <a:pPr lvl="0">
              <a:spcBef>
                <a:spcPts val="0"/>
              </a:spcBef>
              <a:buNone/>
            </a:pPr>
            <a:r>
              <a:rPr lang="en" sz="2000" b="1">
                <a:latin typeface="Times New Roman"/>
                <a:ea typeface="Times New Roman"/>
                <a:cs typeface="Times New Roman"/>
                <a:sym typeface="Times New Roman"/>
              </a:rPr>
              <a:t>Bitmap</a:t>
            </a:r>
          </a:p>
        </p:txBody>
      </p:sp>
      <p:sp>
        <p:nvSpPr>
          <p:cNvPr id="141" name="Shape 141"/>
          <p:cNvSpPr txBox="1"/>
          <p:nvPr/>
        </p:nvSpPr>
        <p:spPr>
          <a:xfrm>
            <a:off x="5603100" y="3891600"/>
            <a:ext cx="2053200" cy="796500"/>
          </a:xfrm>
          <a:prstGeom prst="rect">
            <a:avLst/>
          </a:prstGeom>
          <a:noFill/>
          <a:ln>
            <a:noFill/>
          </a:ln>
        </p:spPr>
        <p:txBody>
          <a:bodyPr lIns="91425" tIns="91425" rIns="91425" bIns="91425" anchor="t" anchorCtr="0">
            <a:noAutofit/>
          </a:bodyPr>
          <a:lstStyle/>
          <a:p>
            <a:pPr lvl="0">
              <a:spcBef>
                <a:spcPts val="0"/>
              </a:spcBef>
              <a:buNone/>
            </a:pPr>
            <a:r>
              <a:rPr lang="en" sz="2000" b="1">
                <a:latin typeface="Times New Roman"/>
                <a:ea typeface="Times New Roman"/>
                <a:cs typeface="Times New Roman"/>
                <a:sym typeface="Times New Roman"/>
              </a:rPr>
              <a:t>Vector</a:t>
            </a:r>
          </a:p>
        </p:txBody>
      </p:sp>
      <p:pic>
        <p:nvPicPr>
          <p:cNvPr id="142" name="Shape 142" descr="Speaker.png"/>
          <p:cNvPicPr preferRelativeResize="0"/>
          <p:nvPr/>
        </p:nvPicPr>
        <p:blipFill>
          <a:blip r:embed="rId3">
            <a:alphaModFix/>
          </a:blip>
          <a:stretch>
            <a:fillRect/>
          </a:stretch>
        </p:blipFill>
        <p:spPr>
          <a:xfrm>
            <a:off x="1371600" y="3322569"/>
            <a:ext cx="600075" cy="600075"/>
          </a:xfrm>
          <a:prstGeom prst="rect">
            <a:avLst/>
          </a:prstGeom>
          <a:noFill/>
          <a:ln>
            <a:noFill/>
          </a:ln>
        </p:spPr>
      </p:pic>
      <p:sp>
        <p:nvSpPr>
          <p:cNvPr id="11" name="Shape 98">
            <a:hlinkClick r:id="rId4"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67">
            <a:hlinkClick r:id="rId5"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2200" y="3472643"/>
            <a:ext cx="612631" cy="612653"/>
          </a:xfrm>
          <a:prstGeom prst="rect">
            <a:avLst/>
          </a:prstGeom>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30969" y="2654347"/>
            <a:ext cx="612631" cy="612653"/>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97006" y="2623172"/>
            <a:ext cx="447079" cy="6401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311700" y="445025"/>
            <a:ext cx="8520600" cy="623400"/>
          </a:xfrm>
          <a:prstGeom prst="rect">
            <a:avLst/>
          </a:prstGeom>
        </p:spPr>
        <p:txBody>
          <a:bodyPr lIns="91425" tIns="91425" rIns="91425" bIns="91425" anchor="t" anchorCtr="0">
            <a:noAutofit/>
          </a:bodyPr>
          <a:lstStyle/>
          <a:p>
            <a:pPr lvl="0">
              <a:spcBef>
                <a:spcPts val="0"/>
              </a:spcBef>
              <a:buNone/>
            </a:pPr>
            <a:r>
              <a:rPr lang="en" dirty="0" smtClean="0">
                <a:latin typeface="Impact"/>
                <a:ea typeface="Impact"/>
                <a:cs typeface="Impact"/>
                <a:sym typeface="Impact"/>
              </a:rPr>
              <a:t>Bitmap</a:t>
            </a:r>
            <a:endParaRPr lang="en" dirty="0">
              <a:latin typeface="Impact"/>
              <a:ea typeface="Impact"/>
              <a:cs typeface="Impact"/>
              <a:sym typeface="Impact"/>
            </a:endParaRPr>
          </a:p>
        </p:txBody>
      </p:sp>
      <p:sp>
        <p:nvSpPr>
          <p:cNvPr id="148" name="Shape 148"/>
          <p:cNvSpPr txBox="1">
            <a:spLocks noGrp="1"/>
          </p:cNvSpPr>
          <p:nvPr>
            <p:ph type="body" idx="1"/>
          </p:nvPr>
        </p:nvSpPr>
        <p:spPr>
          <a:xfrm>
            <a:off x="0" y="1140625"/>
            <a:ext cx="9144000" cy="3416400"/>
          </a:xfrm>
          <a:prstGeom prst="rect">
            <a:avLst/>
          </a:prstGeom>
        </p:spPr>
        <p:txBody>
          <a:bodyPr lIns="91425" tIns="91425" rIns="91425" bIns="91425" anchor="t" anchorCtr="0">
            <a:noAutofit/>
          </a:bodyPr>
          <a:lstStyle/>
          <a:p>
            <a:pPr lvl="0">
              <a:spcBef>
                <a:spcPts val="0"/>
              </a:spcBef>
              <a:buClr>
                <a:schemeClr val="dk1"/>
              </a:buClr>
              <a:buSzPct val="55000"/>
              <a:buFont typeface="Arial"/>
              <a:buNone/>
            </a:pPr>
            <a:r>
              <a:rPr lang="en" sz="2000" b="1" dirty="0">
                <a:solidFill>
                  <a:srgbClr val="000000"/>
                </a:solidFill>
                <a:latin typeface="Times New Roman"/>
                <a:ea typeface="Times New Roman"/>
                <a:cs typeface="Times New Roman"/>
                <a:sym typeface="Times New Roman"/>
              </a:rPr>
              <a:t>Bitmaps are collections of colors that are rendered in a rectangular grid by on screen pixels. They can require a lot of memory to store the picture information as the physical dimensions of the image increases.</a:t>
            </a:r>
          </a:p>
          <a:p>
            <a:pPr lvl="0">
              <a:spcBef>
                <a:spcPts val="0"/>
              </a:spcBef>
              <a:buClr>
                <a:schemeClr val="dk1"/>
              </a:buClr>
              <a:buSzPct val="55000"/>
              <a:buFont typeface="Arial"/>
              <a:buNone/>
            </a:pPr>
            <a:r>
              <a:rPr lang="en" sz="2000" b="1" dirty="0">
                <a:solidFill>
                  <a:srgbClr val="000000"/>
                </a:solidFill>
                <a:latin typeface="Times New Roman"/>
                <a:ea typeface="Times New Roman"/>
                <a:cs typeface="Times New Roman"/>
                <a:sym typeface="Times New Roman"/>
              </a:rPr>
              <a:t>Bitmaps get more pixelated when you change their size.</a:t>
            </a:r>
          </a:p>
          <a:p>
            <a:pPr lvl="0">
              <a:spcBef>
                <a:spcPts val="0"/>
              </a:spcBef>
              <a:buNone/>
            </a:pPr>
            <a:endParaRPr dirty="0"/>
          </a:p>
        </p:txBody>
      </p:sp>
      <p:pic>
        <p:nvPicPr>
          <p:cNvPr id="153" name="Shape 153" descr="Speaker.png"/>
          <p:cNvPicPr preferRelativeResize="0"/>
          <p:nvPr/>
        </p:nvPicPr>
        <p:blipFill>
          <a:blip r:embed="rId3">
            <a:alphaModFix/>
          </a:blip>
          <a:stretch>
            <a:fillRect/>
          </a:stretch>
        </p:blipFill>
        <p:spPr>
          <a:xfrm>
            <a:off x="2218212" y="3678600"/>
            <a:ext cx="600075" cy="600075"/>
          </a:xfrm>
          <a:prstGeom prst="rect">
            <a:avLst/>
          </a:prstGeom>
          <a:noFill/>
          <a:ln>
            <a:noFill/>
          </a:ln>
        </p:spPr>
      </p:pic>
      <p:pic>
        <p:nvPicPr>
          <p:cNvPr id="154" name="Shape 154" descr="Speaker.png"/>
          <p:cNvPicPr preferRelativeResize="0"/>
          <p:nvPr/>
        </p:nvPicPr>
        <p:blipFill>
          <a:blip r:embed="rId3">
            <a:alphaModFix/>
          </a:blip>
          <a:stretch>
            <a:fillRect/>
          </a:stretch>
        </p:blipFill>
        <p:spPr>
          <a:xfrm>
            <a:off x="5048532" y="2842057"/>
            <a:ext cx="2145874" cy="2145900"/>
          </a:xfrm>
          <a:prstGeom prst="rect">
            <a:avLst/>
          </a:prstGeom>
          <a:noFill/>
          <a:ln>
            <a:noFill/>
          </a:ln>
        </p:spPr>
      </p:pic>
      <p:sp>
        <p:nvSpPr>
          <p:cNvPr id="10" name="Shape 98">
            <a:hlinkClick r:id="rId4" action="ppaction://hlinksldjump"/>
          </p:cNvPr>
          <p:cNvSpPr/>
          <p:nvPr/>
        </p:nvSpPr>
        <p:spPr>
          <a:xfrm>
            <a:off x="782175" y="145175"/>
            <a:ext cx="331800" cy="315300"/>
          </a:xfrm>
          <a:prstGeom prst="star5">
            <a:avLst>
              <a:gd name="adj" fmla="val 19098"/>
              <a:gd name="hf" fmla="val 105146"/>
              <a:gd name="vf" fmla="val 110557"/>
            </a:avLst>
          </a:prstGeom>
          <a:solidFill>
            <a:srgbClr val="BF9000"/>
          </a:solidFill>
          <a:ln w="9525" cap="flat" cmpd="sng">
            <a:solidFill>
              <a:srgbClr val="BF9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67">
            <a:hlinkClick r:id="rId5" action="ppaction://hlinksldjump"/>
          </p:cNvPr>
          <p:cNvSpPr/>
          <p:nvPr/>
        </p:nvSpPr>
        <p:spPr>
          <a:xfrm>
            <a:off x="213325" y="160625"/>
            <a:ext cx="331800" cy="284400"/>
          </a:xfrm>
          <a:prstGeom prst="upArrow">
            <a:avLst>
              <a:gd name="adj1" fmla="val 50000"/>
              <a:gd name="adj2" fmla="val 50000"/>
            </a:avLst>
          </a:prstGeom>
          <a:solidFill>
            <a:schemeClr val="dk1"/>
          </a:solidFill>
          <a:ln w="9525" cap="flat" cmpd="sng">
            <a:solidFill>
              <a:schemeClr val="dk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68">
            <a:hlinkClick r:id="" action="ppaction://hlinkshowjump?jump=previousslide"/>
          </p:cNvPr>
          <p:cNvSpPr/>
          <p:nvPr/>
        </p:nvSpPr>
        <p:spPr>
          <a:xfrm rot="10800000">
            <a:off x="152400" y="468810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60">
            <a:hlinkClick r:id="" action="ppaction://hlinkshowjump?jump=nextslide"/>
          </p:cNvPr>
          <p:cNvSpPr/>
          <p:nvPr/>
        </p:nvSpPr>
        <p:spPr>
          <a:xfrm>
            <a:off x="8417700" y="4705350"/>
            <a:ext cx="497700" cy="379200"/>
          </a:xfrm>
          <a:prstGeom prst="rightArrow">
            <a:avLst>
              <a:gd name="adj1" fmla="val 50000"/>
              <a:gd name="adj2" fmla="val 50000"/>
            </a:avLst>
          </a:prstGeom>
          <a:solidFill>
            <a:srgbClr val="38761D"/>
          </a:solidFill>
          <a:ln w="9525" cap="flat" cmpd="sng">
            <a:solidFill>
              <a:srgbClr val="38761D"/>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0321" y="3638550"/>
            <a:ext cx="447079" cy="640135"/>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7600" y="3181350"/>
            <a:ext cx="1051176" cy="15050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009688"/>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TotalTime>
  <Words>1210</Words>
  <Application>Microsoft Office PowerPoint</Application>
  <PresentationFormat>On-screen Show (16:9)</PresentationFormat>
  <Paragraphs>92</Paragraphs>
  <Slides>22</Slides>
  <Notes>21</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Source Sans Pro</vt:lpstr>
      <vt:lpstr>Syncopate</vt:lpstr>
      <vt:lpstr>Arial</vt:lpstr>
      <vt:lpstr>Impact</vt:lpstr>
      <vt:lpstr>Raleway</vt:lpstr>
      <vt:lpstr>Times New Roman</vt:lpstr>
      <vt:lpstr>plum</vt:lpstr>
      <vt:lpstr>Multimedia  and it’s  building blocks</vt:lpstr>
      <vt:lpstr>What is Multimedia?</vt:lpstr>
      <vt:lpstr>The 5 Building Blocks of Multimedia</vt:lpstr>
      <vt:lpstr>Text</vt:lpstr>
      <vt:lpstr>Text (Cont.)</vt:lpstr>
      <vt:lpstr>Text (Final)</vt:lpstr>
      <vt:lpstr>Images</vt:lpstr>
      <vt:lpstr>Images (Cont.)</vt:lpstr>
      <vt:lpstr>Bitmap</vt:lpstr>
      <vt:lpstr>Vector</vt:lpstr>
      <vt:lpstr>Audio</vt:lpstr>
      <vt:lpstr>Audio (Cont.)</vt:lpstr>
      <vt:lpstr>Animation</vt:lpstr>
      <vt:lpstr>Animations</vt:lpstr>
      <vt:lpstr>Video</vt:lpstr>
      <vt:lpstr>Video (Cont.)</vt:lpstr>
      <vt:lpstr>PowerPoint Presentation</vt:lpstr>
      <vt:lpstr>PowerPoint Presentation</vt:lpstr>
      <vt:lpstr>Hardware</vt:lpstr>
      <vt:lpstr>Software</vt:lpstr>
      <vt:lpstr>Interactivity</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  and it’s  building blocks</dc:title>
  <cp:lastModifiedBy>Goska, Owen</cp:lastModifiedBy>
  <cp:revision>12</cp:revision>
  <dcterms:modified xsi:type="dcterms:W3CDTF">2016-11-10T22:15:04Z</dcterms:modified>
</cp:coreProperties>
</file>