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4"/>
  </p:notesMasterIdLst>
  <p:sldIdLst>
    <p:sldId id="256" r:id="rId2"/>
    <p:sldId id="274" r:id="rId3"/>
    <p:sldId id="257" r:id="rId4"/>
    <p:sldId id="258" r:id="rId5"/>
    <p:sldId id="275" r:id="rId6"/>
    <p:sldId id="276" r:id="rId7"/>
    <p:sldId id="259" r:id="rId8"/>
    <p:sldId id="260" r:id="rId9"/>
    <p:sldId id="261" r:id="rId10"/>
    <p:sldId id="273" r:id="rId11"/>
    <p:sldId id="262" r:id="rId12"/>
    <p:sldId id="269" r:id="rId13"/>
    <p:sldId id="263" r:id="rId14"/>
    <p:sldId id="264" r:id="rId15"/>
    <p:sldId id="266" r:id="rId16"/>
    <p:sldId id="265" r:id="rId17"/>
    <p:sldId id="267" r:id="rId18"/>
    <p:sldId id="272" r:id="rId19"/>
    <p:sldId id="268" r:id="rId20"/>
    <p:sldId id="277" r:id="rId21"/>
    <p:sldId id="270" r:id="rId22"/>
    <p:sldId id="271"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028"/>
    <p:restoredTop sz="94760"/>
  </p:normalViewPr>
  <p:slideViewPr>
    <p:cSldViewPr snapToGrid="0" snapToObjects="1">
      <p:cViewPr varScale="1">
        <p:scale>
          <a:sx n="75" d="100"/>
          <a:sy n="75" d="100"/>
        </p:scale>
        <p:origin x="90" y="6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3F6489-27B3-BF4A-80BB-5C2BB8B5C48D}" type="datetimeFigureOut">
              <a:rPr lang="en-US" smtClean="0"/>
              <a:t>11/10/2016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62776-2F77-304C-936D-2A829F27AE38}" type="slidenum">
              <a:rPr lang="en-US" smtClean="0"/>
              <a:t>‹#›</a:t>
            </a:fld>
            <a:endParaRPr lang="en-US" dirty="0"/>
          </a:p>
        </p:txBody>
      </p:sp>
    </p:spTree>
    <p:extLst>
      <p:ext uri="{BB962C8B-B14F-4D97-AF65-F5344CB8AC3E}">
        <p14:creationId xmlns:p14="http://schemas.microsoft.com/office/powerpoint/2010/main" val="391856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a:t>
            </a:r>
            <a:r>
              <a:rPr lang="en-US" baseline="0" dirty="0" smtClean="0"/>
              <a:t> slide 1, ”basketball rebound”</a:t>
            </a:r>
          </a:p>
          <a:p>
            <a:r>
              <a:rPr lang="en-US" dirty="0" smtClean="0"/>
              <a:t>http://www.pdclipart.org/displayimage.php?album=search&amp;cat=0&amp;pos=14</a:t>
            </a:r>
            <a:endParaRPr lang="en-US" dirty="0"/>
          </a:p>
        </p:txBody>
      </p:sp>
      <p:sp>
        <p:nvSpPr>
          <p:cNvPr id="4" name="Slide Number Placeholder 3"/>
          <p:cNvSpPr>
            <a:spLocks noGrp="1"/>
          </p:cNvSpPr>
          <p:nvPr>
            <p:ph type="sldNum" sz="quarter" idx="10"/>
          </p:nvPr>
        </p:nvSpPr>
        <p:spPr/>
        <p:txBody>
          <a:bodyPr/>
          <a:lstStyle/>
          <a:p>
            <a:fld id="{5E462776-2F77-304C-936D-2A829F27AE38}" type="slidenum">
              <a:rPr lang="en-US" smtClean="0"/>
              <a:t>1</a:t>
            </a:fld>
            <a:endParaRPr lang="en-US" dirty="0"/>
          </a:p>
        </p:txBody>
      </p:sp>
    </p:spTree>
    <p:extLst>
      <p:ext uri="{BB962C8B-B14F-4D97-AF65-F5344CB8AC3E}">
        <p14:creationId xmlns:p14="http://schemas.microsoft.com/office/powerpoint/2010/main" val="168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 Gemhaik - Own work, CC BY-SA 4.0, https://commons.wikimedia.org/w/index.php?curid=46454505</a:t>
            </a:r>
            <a:endParaRPr lang="en-US" dirty="0"/>
          </a:p>
        </p:txBody>
      </p:sp>
      <p:sp>
        <p:nvSpPr>
          <p:cNvPr id="4" name="Slide Number Placeholder 3"/>
          <p:cNvSpPr>
            <a:spLocks noGrp="1"/>
          </p:cNvSpPr>
          <p:nvPr>
            <p:ph type="sldNum" sz="quarter" idx="10"/>
          </p:nvPr>
        </p:nvSpPr>
        <p:spPr/>
        <p:txBody>
          <a:bodyPr/>
          <a:lstStyle/>
          <a:p>
            <a:fld id="{5E462776-2F77-304C-936D-2A829F27AE38}" type="slidenum">
              <a:rPr lang="en-US" smtClean="0"/>
              <a:t>17</a:t>
            </a:fld>
            <a:endParaRPr lang="en-US" dirty="0"/>
          </a:p>
        </p:txBody>
      </p:sp>
    </p:spTree>
    <p:extLst>
      <p:ext uri="{BB962C8B-B14F-4D97-AF65-F5344CB8AC3E}">
        <p14:creationId xmlns:p14="http://schemas.microsoft.com/office/powerpoint/2010/main" val="958129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 http://provoiceovernow.com/yahoo_site_admin/assets/images/COPYRIGHT_SYMBOL.96130246_std.jpg - http://provoiceovernow.com/yahoo_site_admin/assets/images/COPYRIGHT_SYMBOL.96130246_std.jpg, FAL, https://commons.wikimedia.org/w/index.php?curid=15432508</a:t>
            </a:r>
            <a:endParaRPr lang="en-US" dirty="0"/>
          </a:p>
        </p:txBody>
      </p:sp>
      <p:sp>
        <p:nvSpPr>
          <p:cNvPr id="4" name="Slide Number Placeholder 3"/>
          <p:cNvSpPr>
            <a:spLocks noGrp="1"/>
          </p:cNvSpPr>
          <p:nvPr>
            <p:ph type="sldNum" sz="quarter" idx="10"/>
          </p:nvPr>
        </p:nvSpPr>
        <p:spPr/>
        <p:txBody>
          <a:bodyPr/>
          <a:lstStyle/>
          <a:p>
            <a:fld id="{5E462776-2F77-304C-936D-2A829F27AE38}" type="slidenum">
              <a:rPr lang="en-US" smtClean="0"/>
              <a:t>21</a:t>
            </a:fld>
            <a:endParaRPr lang="en-US" dirty="0"/>
          </a:p>
        </p:txBody>
      </p:sp>
    </p:spTree>
    <p:extLst>
      <p:ext uri="{BB962C8B-B14F-4D97-AF65-F5344CB8AC3E}">
        <p14:creationId xmlns:p14="http://schemas.microsoft.com/office/powerpoint/2010/main" val="246594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Slide 1,</a:t>
            </a:r>
            <a:r>
              <a:rPr lang="en-US" baseline="0" dirty="0" smtClean="0"/>
              <a:t> “Basketball”</a:t>
            </a:r>
          </a:p>
          <a:p>
            <a:r>
              <a:rPr lang="en-US" dirty="0" smtClean="0"/>
              <a:t>By Reisio - Own work, Public Domain, https://commons.wikimedia.org/w/index.php?curid=542943</a:t>
            </a:r>
            <a:endParaRPr lang="en-US" dirty="0"/>
          </a:p>
        </p:txBody>
      </p:sp>
      <p:sp>
        <p:nvSpPr>
          <p:cNvPr id="4" name="Slide Number Placeholder 3"/>
          <p:cNvSpPr>
            <a:spLocks noGrp="1"/>
          </p:cNvSpPr>
          <p:nvPr>
            <p:ph type="sldNum" sz="quarter" idx="10"/>
          </p:nvPr>
        </p:nvSpPr>
        <p:spPr/>
        <p:txBody>
          <a:bodyPr/>
          <a:lstStyle/>
          <a:p>
            <a:fld id="{5E462776-2F77-304C-936D-2A829F27AE38}" type="slidenum">
              <a:rPr lang="en-US" smtClean="0"/>
              <a:t>3</a:t>
            </a:fld>
            <a:endParaRPr lang="en-US" dirty="0"/>
          </a:p>
        </p:txBody>
      </p:sp>
    </p:spTree>
    <p:extLst>
      <p:ext uri="{BB962C8B-B14F-4D97-AF65-F5344CB8AC3E}">
        <p14:creationId xmlns:p14="http://schemas.microsoft.com/office/powerpoint/2010/main" val="17438043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 Michigan State University - http://www.spartanjerseys.com/michigan-state-basketball-jerseys/michigan-state-basketball-logos.html, Public Domain, https://commons.wikimedia.org/w/index.php?curid=11820103</a:t>
            </a:r>
          </a:p>
          <a:p>
            <a:r>
              <a:rPr lang="en-US" dirty="0" smtClean="0"/>
              <a:t>By Michigan State University - http://www.spartanjerseys.com/michigan-state-basketball-jerseys/michigan-state-basketball-logos.html, Public Domain, https://commons.wikimedia.org/w/index.php?curid=11820133</a:t>
            </a:r>
          </a:p>
          <a:p>
            <a:r>
              <a:rPr lang="en-US" dirty="0" smtClean="0"/>
              <a:t>By New York Knicks - http://www.sportslogos.net/logos/view/21688392013/New_York_Knicks/2013/Wordmark_Logo, Public Domain, https://commons.wikimedia.org/w/index.php?curid=49031855</a:t>
            </a:r>
            <a:endParaRPr lang="en-US" dirty="0"/>
          </a:p>
        </p:txBody>
      </p:sp>
      <p:sp>
        <p:nvSpPr>
          <p:cNvPr id="4" name="Slide Number Placeholder 3"/>
          <p:cNvSpPr>
            <a:spLocks noGrp="1"/>
          </p:cNvSpPr>
          <p:nvPr>
            <p:ph type="sldNum" sz="quarter" idx="10"/>
          </p:nvPr>
        </p:nvSpPr>
        <p:spPr/>
        <p:txBody>
          <a:bodyPr/>
          <a:lstStyle/>
          <a:p>
            <a:fld id="{5E462776-2F77-304C-936D-2A829F27AE38}" type="slidenum">
              <a:rPr lang="en-US" smtClean="0"/>
              <a:t>4</a:t>
            </a:fld>
            <a:endParaRPr lang="en-US" dirty="0"/>
          </a:p>
        </p:txBody>
      </p:sp>
    </p:spTree>
    <p:extLst>
      <p:ext uri="{BB962C8B-B14F-4D97-AF65-F5344CB8AC3E}">
        <p14:creationId xmlns:p14="http://schemas.microsoft.com/office/powerpoint/2010/main" val="2012402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 Arite - Own work. Created in Inkscape 0.44.1, CC BY-SA 3.0, https://commons.wikimedia.org/w/index.php?curid=1492981</a:t>
            </a:r>
          </a:p>
          <a:p>
            <a:r>
              <a:rPr lang="en-US" dirty="0" smtClean="0"/>
              <a:t>By unbekannt (Transfered bymuff cabbage/Original uploaded by Benji) - de::Bild:Unicode logo.jpg, Public Domain, https://commons.wikimedia.org/w/index.php?curid=12627185</a:t>
            </a:r>
            <a:endParaRPr lang="en-US" dirty="0"/>
          </a:p>
        </p:txBody>
      </p:sp>
      <p:sp>
        <p:nvSpPr>
          <p:cNvPr id="4" name="Slide Number Placeholder 3"/>
          <p:cNvSpPr>
            <a:spLocks noGrp="1"/>
          </p:cNvSpPr>
          <p:nvPr>
            <p:ph type="sldNum" sz="quarter" idx="10"/>
          </p:nvPr>
        </p:nvSpPr>
        <p:spPr/>
        <p:txBody>
          <a:bodyPr/>
          <a:lstStyle/>
          <a:p>
            <a:fld id="{5E462776-2F77-304C-936D-2A829F27AE38}" type="slidenum">
              <a:rPr lang="en-US" smtClean="0"/>
              <a:t>7</a:t>
            </a:fld>
            <a:endParaRPr lang="en-US" dirty="0"/>
          </a:p>
        </p:txBody>
      </p:sp>
    </p:spTree>
    <p:extLst>
      <p:ext uri="{BB962C8B-B14F-4D97-AF65-F5344CB8AC3E}">
        <p14:creationId xmlns:p14="http://schemas.microsoft.com/office/powerpoint/2010/main" val="1223929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 SuperWikipediano - Own work, Public Domain, https://commons.wikimedia.org/w/index.php?curid=48692860</a:t>
            </a:r>
          </a:p>
          <a:p>
            <a:r>
              <a:rPr lang="en-US" dirty="0" smtClean="0"/>
              <a:t>By Tim Shelby - Flickr: IMG_8072, CC BY 2.0, https://commons.wikimedia.org/w/index.php?curid=20286041</a:t>
            </a:r>
            <a:endParaRPr lang="en-US" dirty="0"/>
          </a:p>
        </p:txBody>
      </p:sp>
      <p:sp>
        <p:nvSpPr>
          <p:cNvPr id="4" name="Slide Number Placeholder 3"/>
          <p:cNvSpPr>
            <a:spLocks noGrp="1"/>
          </p:cNvSpPr>
          <p:nvPr>
            <p:ph type="sldNum" sz="quarter" idx="10"/>
          </p:nvPr>
        </p:nvSpPr>
        <p:spPr/>
        <p:txBody>
          <a:bodyPr/>
          <a:lstStyle/>
          <a:p>
            <a:fld id="{5E462776-2F77-304C-936D-2A829F27AE38}" type="slidenum">
              <a:rPr lang="en-US" smtClean="0"/>
              <a:t>9</a:t>
            </a:fld>
            <a:endParaRPr lang="en-US" dirty="0"/>
          </a:p>
        </p:txBody>
      </p:sp>
    </p:spTree>
    <p:extLst>
      <p:ext uri="{BB962C8B-B14F-4D97-AF65-F5344CB8AC3E}">
        <p14:creationId xmlns:p14="http://schemas.microsoft.com/office/powerpoint/2010/main" val="16667867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 Angelus (talk) - Own work, CC BY-SA 3.0, https://commons.wikimedia.org/w/index.php?curid=18196385</a:t>
            </a:r>
            <a:endParaRPr lang="en-US" dirty="0"/>
          </a:p>
        </p:txBody>
      </p:sp>
      <p:sp>
        <p:nvSpPr>
          <p:cNvPr id="4" name="Slide Number Placeholder 3"/>
          <p:cNvSpPr>
            <a:spLocks noGrp="1"/>
          </p:cNvSpPr>
          <p:nvPr>
            <p:ph type="sldNum" sz="quarter" idx="10"/>
          </p:nvPr>
        </p:nvSpPr>
        <p:spPr/>
        <p:txBody>
          <a:bodyPr/>
          <a:lstStyle/>
          <a:p>
            <a:fld id="{5E462776-2F77-304C-936D-2A829F27AE38}" type="slidenum">
              <a:rPr lang="en-US" smtClean="0"/>
              <a:t>11</a:t>
            </a:fld>
            <a:endParaRPr lang="en-US" dirty="0"/>
          </a:p>
        </p:txBody>
      </p:sp>
    </p:spTree>
    <p:extLst>
      <p:ext uri="{BB962C8B-B14F-4D97-AF65-F5344CB8AC3E}">
        <p14:creationId xmlns:p14="http://schemas.microsoft.com/office/powerpoint/2010/main" val="17089091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 j bizzie from MINNEAPOLIS, USA - #beats for #breakfast line-in #arpeggionome op-1 #studio in #bed Y(^_^)Y, CC BY 2.0, https://commons.wikimedia.org/w/index.php?curid=39607794</a:t>
            </a:r>
            <a:endParaRPr lang="en-US" dirty="0"/>
          </a:p>
        </p:txBody>
      </p:sp>
      <p:sp>
        <p:nvSpPr>
          <p:cNvPr id="4" name="Slide Number Placeholder 3"/>
          <p:cNvSpPr>
            <a:spLocks noGrp="1"/>
          </p:cNvSpPr>
          <p:nvPr>
            <p:ph type="sldNum" sz="quarter" idx="10"/>
          </p:nvPr>
        </p:nvSpPr>
        <p:spPr/>
        <p:txBody>
          <a:bodyPr/>
          <a:lstStyle/>
          <a:p>
            <a:fld id="{5E462776-2F77-304C-936D-2A829F27AE38}" type="slidenum">
              <a:rPr lang="en-US" smtClean="0"/>
              <a:t>13</a:t>
            </a:fld>
            <a:endParaRPr lang="en-US" dirty="0"/>
          </a:p>
        </p:txBody>
      </p:sp>
    </p:spTree>
    <p:extLst>
      <p:ext uri="{BB962C8B-B14F-4D97-AF65-F5344CB8AC3E}">
        <p14:creationId xmlns:p14="http://schemas.microsoft.com/office/powerpoint/2010/main" val="11895201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www.fg-a.com</a:t>
            </a:r>
            <a:endParaRPr lang="en-US" dirty="0"/>
          </a:p>
        </p:txBody>
      </p:sp>
      <p:sp>
        <p:nvSpPr>
          <p:cNvPr id="4" name="Slide Number Placeholder 3"/>
          <p:cNvSpPr>
            <a:spLocks noGrp="1"/>
          </p:cNvSpPr>
          <p:nvPr>
            <p:ph type="sldNum" sz="quarter" idx="10"/>
          </p:nvPr>
        </p:nvSpPr>
        <p:spPr/>
        <p:txBody>
          <a:bodyPr/>
          <a:lstStyle/>
          <a:p>
            <a:fld id="{5E462776-2F77-304C-936D-2A829F27AE38}" type="slidenum">
              <a:rPr lang="en-US" smtClean="0"/>
              <a:t>15</a:t>
            </a:fld>
            <a:endParaRPr lang="en-US" dirty="0"/>
          </a:p>
        </p:txBody>
      </p:sp>
    </p:spTree>
    <p:extLst>
      <p:ext uri="{BB962C8B-B14F-4D97-AF65-F5344CB8AC3E}">
        <p14:creationId xmlns:p14="http://schemas.microsoft.com/office/powerpoint/2010/main" val="1713917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 Pete Forsyth, Wiki Strategies, CC BY 4.0, https://commons.wikimedia.org/w/index.php?curid=37755534</a:t>
            </a:r>
            <a:endParaRPr lang="en-US" dirty="0"/>
          </a:p>
        </p:txBody>
      </p:sp>
      <p:sp>
        <p:nvSpPr>
          <p:cNvPr id="4" name="Slide Number Placeholder 3"/>
          <p:cNvSpPr>
            <a:spLocks noGrp="1"/>
          </p:cNvSpPr>
          <p:nvPr>
            <p:ph type="sldNum" sz="quarter" idx="10"/>
          </p:nvPr>
        </p:nvSpPr>
        <p:spPr/>
        <p:txBody>
          <a:bodyPr/>
          <a:lstStyle/>
          <a:p>
            <a:fld id="{5E462776-2F77-304C-936D-2A829F27AE38}" type="slidenum">
              <a:rPr lang="en-US" smtClean="0"/>
              <a:t>16</a:t>
            </a:fld>
            <a:endParaRPr lang="en-US" dirty="0"/>
          </a:p>
        </p:txBody>
      </p:sp>
    </p:spTree>
    <p:extLst>
      <p:ext uri="{BB962C8B-B14F-4D97-AF65-F5344CB8AC3E}">
        <p14:creationId xmlns:p14="http://schemas.microsoft.com/office/powerpoint/2010/main" val="992215663"/>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smtClean="0"/>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2F6D1C0-BBF4-F14A-A818-7A3E264253B9}" type="datetimeFigureOut">
              <a:rPr lang="en-US" smtClean="0"/>
              <a:t>11/10/2016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604A0C8C-C1E8-094D-A910-80EF04D0C088}" type="slidenum">
              <a:rPr lang="en-US" smtClean="0"/>
              <a:t>‹#›</a:t>
            </a:fld>
            <a:endParaRPr lang="en-US" dirty="0"/>
          </a:p>
        </p:txBody>
      </p:sp>
    </p:spTree>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F6D1C0-BBF4-F14A-A818-7A3E264253B9}" type="datetimeFigureOut">
              <a:rPr lang="en-US" smtClean="0"/>
              <a:t>11/10/2016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4A0C8C-C1E8-094D-A910-80EF04D0C088}" type="slidenum">
              <a:rPr lang="en-US" smtClean="0"/>
              <a:t>‹#›</a:t>
            </a:fld>
            <a:endParaRPr lang="en-US" dirty="0"/>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F6D1C0-BBF4-F14A-A818-7A3E264253B9}" type="datetimeFigureOut">
              <a:rPr lang="en-US" smtClean="0"/>
              <a:t>11/10/2016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4A0C8C-C1E8-094D-A910-80EF04D0C088}" type="slidenum">
              <a:rPr lang="en-US" smtClean="0"/>
              <a:t>‹#›</a:t>
            </a:fld>
            <a:endParaRPr lang="en-US" dirty="0"/>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F6D1C0-BBF4-F14A-A818-7A3E264253B9}" type="datetimeFigureOut">
              <a:rPr lang="en-US" smtClean="0"/>
              <a:t>11/10/2016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4A0C8C-C1E8-094D-A910-80EF04D0C088}" type="slidenum">
              <a:rPr lang="en-US" smtClean="0"/>
              <a:t>‹#›</a:t>
            </a:fld>
            <a:endParaRPr lang="en-US" dirty="0"/>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smtClean="0"/>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593667" y="6272784"/>
            <a:ext cx="2644309" cy="365125"/>
          </a:xfrm>
        </p:spPr>
        <p:txBody>
          <a:bodyPr/>
          <a:lstStyle/>
          <a:p>
            <a:fld id="{52F6D1C0-BBF4-F14A-A818-7A3E264253B9}" type="datetimeFigureOut">
              <a:rPr lang="en-US" smtClean="0"/>
              <a:t>11/10/2016</a:t>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604A0C8C-C1E8-094D-A910-80EF04D0C088}" type="slidenum">
              <a:rPr lang="en-US" smtClean="0"/>
              <a:t>‹#›</a:t>
            </a:fld>
            <a:endParaRPr lang="en-US" dirty="0"/>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2F6D1C0-BBF4-F14A-A818-7A3E264253B9}" type="datetimeFigureOut">
              <a:rPr lang="en-US" smtClean="0"/>
              <a:t>11/10/2016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4A0C8C-C1E8-094D-A910-80EF04D0C088}" type="slidenum">
              <a:rPr lang="en-US" smtClean="0"/>
              <a:t>‹#›</a:t>
            </a:fld>
            <a:endParaRPr lang="en-US" dirty="0"/>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2F6D1C0-BBF4-F14A-A818-7A3E264253B9}" type="datetimeFigureOut">
              <a:rPr lang="en-US" smtClean="0"/>
              <a:t>11/10/2016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4A0C8C-C1E8-094D-A910-80EF04D0C088}" type="slidenum">
              <a:rPr lang="en-US" smtClean="0"/>
              <a:t>‹#›</a:t>
            </a:fld>
            <a:endParaRPr lang="en-US" dirty="0"/>
          </a:p>
        </p:txBody>
      </p:sp>
      <p:sp>
        <p:nvSpPr>
          <p:cNvPr id="10" name="Title 9"/>
          <p:cNvSpPr>
            <a:spLocks noGrp="1"/>
          </p:cNvSpPr>
          <p:nvPr>
            <p:ph type="title"/>
          </p:nvPr>
        </p:nvSpPr>
        <p:spPr/>
        <p:txBody>
          <a:bodyPr/>
          <a:lstStyle/>
          <a:p>
            <a:r>
              <a:rPr lang="en-US" smtClean="0"/>
              <a:t>Click to edit Master title style</a:t>
            </a:r>
            <a:endParaRPr lang="en-US" dirty="0"/>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2F6D1C0-BBF4-F14A-A818-7A3E264253B9}" type="datetimeFigureOut">
              <a:rPr lang="en-US" smtClean="0"/>
              <a:t>11/10/2016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4A0C8C-C1E8-094D-A910-80EF04D0C088}" type="slidenum">
              <a:rPr lang="en-US" smtClean="0"/>
              <a:t>‹#›</a:t>
            </a:fld>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F6D1C0-BBF4-F14A-A818-7A3E264253B9}" type="datetimeFigureOut">
              <a:rPr lang="en-US" smtClean="0"/>
              <a:t>11/10/2016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4A0C8C-C1E8-094D-A910-80EF04D0C088}" type="slidenum">
              <a:rPr lang="en-US" smtClean="0"/>
              <a:t>‹#›</a:t>
            </a:fld>
            <a:endParaRPr lang="en-US" dirty="0"/>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smtClean="0"/>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F6D1C0-BBF4-F14A-A818-7A3E264253B9}" type="datetimeFigureOut">
              <a:rPr lang="en-US" smtClean="0"/>
              <a:t>11/10/2016</a:t>
            </a:fld>
            <a:endParaRPr lang="en-US" dirty="0"/>
          </a:p>
        </p:txBody>
      </p:sp>
      <p:sp>
        <p:nvSpPr>
          <p:cNvPr id="6" name="Footer Placeholder 5"/>
          <p:cNvSpPr>
            <a:spLocks noGrp="1"/>
          </p:cNvSpPr>
          <p:nvPr>
            <p:ph type="ftr" sz="quarter" idx="11"/>
          </p:nvPr>
        </p:nvSpPr>
        <p:spPr/>
        <p:txBody>
          <a:bodyPr/>
          <a:lstStyle/>
          <a:p>
            <a:endParaRPr lang="en-US" dirty="0"/>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 name="Slide Number Placeholder 6"/>
          <p:cNvSpPr>
            <a:spLocks noGrp="1"/>
          </p:cNvSpPr>
          <p:nvPr>
            <p:ph type="sldNum" sz="quarter" idx="12"/>
          </p:nvPr>
        </p:nvSpPr>
        <p:spPr/>
        <p:txBody>
          <a:bodyPr/>
          <a:lstStyle/>
          <a:p>
            <a:fld id="{604A0C8C-C1E8-094D-A910-80EF04D0C088}" type="slidenum">
              <a:rPr lang="en-US" smtClean="0"/>
              <a:t>‹#›</a:t>
            </a:fld>
            <a:endParaRPr lang="en-US" dirty="0"/>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303740" cy="6858000"/>
          </a:xfrm>
          <a:solidFill>
            <a:schemeClr val="tx2">
              <a:lumMod val="20000"/>
              <a:lumOff val="80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F6D1C0-BBF4-F14A-A818-7A3E264253B9}" type="datetimeFigureOut">
              <a:rPr lang="en-US" smtClean="0"/>
              <a:t>11/10/2016</a:t>
            </a:fld>
            <a:endParaRPr lang="en-US" dirty="0"/>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 name="Slide Number Placeholder 6"/>
          <p:cNvSpPr>
            <a:spLocks noGrp="1"/>
          </p:cNvSpPr>
          <p:nvPr>
            <p:ph type="sldNum" sz="quarter" idx="12"/>
          </p:nvPr>
        </p:nvSpPr>
        <p:spPr/>
        <p:txBody>
          <a:bodyPr/>
          <a:lstStyle/>
          <a:p>
            <a:fld id="{604A0C8C-C1E8-094D-A910-80EF04D0C088}" type="slidenum">
              <a:rPr lang="en-US" smtClean="0"/>
              <a:t>‹#›</a:t>
            </a:fld>
            <a:endParaRPr lang="en-US" dirty="0"/>
          </a:p>
        </p:txBody>
      </p:sp>
    </p:spTree>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0">
              <a:schemeClr val="accent3">
                <a:lumMod val="89000"/>
                <a:alpha val="66000"/>
              </a:schemeClr>
            </a:gs>
            <a:gs pos="23000">
              <a:schemeClr val="accent3">
                <a:lumMod val="89000"/>
                <a:alpha val="89000"/>
              </a:schemeClr>
            </a:gs>
            <a:gs pos="69000">
              <a:schemeClr val="accent3">
                <a:lumMod val="75000"/>
              </a:schemeClr>
            </a:gs>
            <a:gs pos="97000">
              <a:schemeClr val="accent3">
                <a:lumMod val="7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52F6D1C0-BBF4-F14A-A818-7A3E264253B9}" type="datetimeFigureOut">
              <a:rPr lang="en-US" smtClean="0"/>
              <a:t>11/10/2016</a:t>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604A0C8C-C1E8-094D-A910-80EF04D0C088}" type="slidenum">
              <a:rPr lang="en-US" smtClean="0"/>
              <a:t>‹#›</a:t>
            </a:fld>
            <a:endParaRPr lang="en-US" dirty="0"/>
          </a:p>
        </p:txBody>
      </p:sp>
    </p:spTree>
    <p:extLst>
      <p:ext uri="{BB962C8B-B14F-4D97-AF65-F5344CB8AC3E}">
        <p14:creationId xmlns:p14="http://schemas.microsoft.com/office/powerpoint/2010/main" val="8772460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3.xml"/><Relationship Id="rId5" Type="http://schemas.openxmlformats.org/officeDocument/2006/relationships/image" Target="../media/image6.png"/><Relationship Id="rId4" Type="http://schemas.microsoft.com/office/2007/relationships/hdphoto" Target="../media/hdphoto3.wdp"/></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jpg"/><Relationship Id="rId1" Type="http://schemas.openxmlformats.org/officeDocument/2006/relationships/slideLayout" Target="../slideLayouts/slideLayout2.xml"/><Relationship Id="rId5" Type="http://schemas.openxmlformats.org/officeDocument/2006/relationships/image" Target="../media/image14.jpg"/><Relationship Id="rId4" Type="http://schemas.openxmlformats.org/officeDocument/2006/relationships/slide" Target="slide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slide" Target="slide3.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slide" Target="slide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8.jp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slide" Target="slide3.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slide" Target="slide3.xml"/></Relationships>
</file>

<file path=ppt/slides/_rels/slide16.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slide" Target="slide3.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slide" Target="slide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slide" Target="slide3.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hyperlink" Target="https://youtu.be/dCEkFqRo0R0" TargetMode="Externa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slide" Target="slide3.xml"/><Relationship Id="rId4" Type="http://schemas.microsoft.com/office/2007/relationships/hdphoto" Target="../media/hdphoto4.wdp"/></Relationships>
</file>

<file path=ppt/slides/_rels/slide22.xml.rels><?xml version="1.0" encoding="UTF-8" standalone="yes"?>
<Relationships xmlns="http://schemas.openxmlformats.org/package/2006/relationships"><Relationship Id="rId3" Type="http://schemas.openxmlformats.org/officeDocument/2006/relationships/hyperlink" Target="https://commons.wikimedia.org/w/index.php?curid=20286041" TargetMode="External"/><Relationship Id="rId2" Type="http://schemas.openxmlformats.org/officeDocument/2006/relationships/hyperlink" Target="https://commons.wikimedia.org/w/index.php?curid=49031855" TargetMode="Externa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slide" Target="slide3.xml"/><Relationship Id="rId4" Type="http://schemas.openxmlformats.org/officeDocument/2006/relationships/hyperlink" Target="https://commons.wikimedia.org/w/index.php?curid=46454505"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 Target="slide4.xml"/><Relationship Id="rId7" Type="http://schemas.openxmlformats.org/officeDocument/2006/relationships/slide" Target="slide17.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5.xml"/><Relationship Id="rId5" Type="http://schemas.openxmlformats.org/officeDocument/2006/relationships/slide" Target="slide13.xml"/><Relationship Id="rId4" Type="http://schemas.openxmlformats.org/officeDocument/2006/relationships/slide" Target="slide8.xml"/><Relationship Id="rId9"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7.gif"/><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image" Target="../media/image8.gif"/><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jp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Multimedia:</a:t>
            </a:r>
            <a:endParaRPr lang="en-US" dirty="0"/>
          </a:p>
        </p:txBody>
      </p:sp>
      <p:sp>
        <p:nvSpPr>
          <p:cNvPr id="3" name="Subtitle 2"/>
          <p:cNvSpPr>
            <a:spLocks noGrp="1"/>
          </p:cNvSpPr>
          <p:nvPr>
            <p:ph type="subTitle" idx="1"/>
          </p:nvPr>
        </p:nvSpPr>
        <p:spPr/>
        <p:txBody>
          <a:bodyPr/>
          <a:lstStyle/>
          <a:p>
            <a:r>
              <a:rPr lang="en-US" dirty="0" smtClean="0"/>
              <a:t>A Guide for Basketball Fanatics</a:t>
            </a:r>
            <a:endParaRPr lang="en-US" dirty="0"/>
          </a:p>
        </p:txBody>
      </p:sp>
      <p:pic>
        <p:nvPicPr>
          <p:cNvPr id="4" name="Picture 3"/>
          <p:cNvPicPr>
            <a:picLocks noChangeAspect="1"/>
          </p:cNvPicPr>
          <p:nvPr/>
        </p:nvPicPr>
        <p:blipFill rotWithShape="1">
          <a:blip r:embed="rId3">
            <a:alphaModFix amt="94000"/>
            <a:extLst>
              <a:ext uri="{BEBA8EAE-BF5A-486C-A8C5-ECC9F3942E4B}">
                <a14:imgProps xmlns:a14="http://schemas.microsoft.com/office/drawing/2010/main">
                  <a14:imgLayer r:embed="rId4">
                    <a14:imgEffect>
                      <a14:sharpenSoften amount="100000"/>
                    </a14:imgEffect>
                    <a14:imgEffect>
                      <a14:brightnessContrast contrast="-40000"/>
                    </a14:imgEffect>
                  </a14:imgLayer>
                </a14:imgProps>
              </a:ext>
              <a:ext uri="{28A0092B-C50C-407E-A947-70E740481C1C}">
                <a14:useLocalDpi xmlns:a14="http://schemas.microsoft.com/office/drawing/2010/main" val="0"/>
              </a:ext>
            </a:extLst>
          </a:blip>
          <a:srcRect l="2184" t="1603" r="123" b="4100"/>
          <a:stretch/>
        </p:blipFill>
        <p:spPr>
          <a:xfrm>
            <a:off x="8225191" y="2771776"/>
            <a:ext cx="2987203" cy="3175012"/>
          </a:xfrm>
          <a:prstGeom prst="rect">
            <a:avLst/>
          </a:prstGeom>
          <a:effectLst>
            <a:glow>
              <a:schemeClr val="accent1"/>
            </a:glow>
            <a:softEdge rad="76200"/>
          </a:effectLst>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sp>
        <p:nvSpPr>
          <p:cNvPr id="6" name="Right Arrow 5">
            <a:hlinkClick r:id="" action="ppaction://hlinkshowjump?jump=nextslide" highlightClick="1"/>
          </p:cNvPr>
          <p:cNvSpPr/>
          <p:nvPr/>
        </p:nvSpPr>
        <p:spPr>
          <a:xfrm>
            <a:off x="1686335"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7" name="Action Button: Home 6">
            <a:hlinkClick r:id="rId6" action="ppaction://hlinksldjump" highlightClick="1"/>
          </p:cNvPr>
          <p:cNvSpPr/>
          <p:nvPr/>
        </p:nvSpPr>
        <p:spPr>
          <a:xfrm>
            <a:off x="558033"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05006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32" presetClass="emph" presetSubtype="0" fill="hold" nodeType="afterEffect">
                                  <p:stCondLst>
                                    <p:cond delay="0"/>
                                  </p:stCondLst>
                                  <p:childTnLst>
                                    <p:animRot by="120000">
                                      <p:cBhvr>
                                        <p:cTn id="10" dur="100" fill="hold">
                                          <p:stCondLst>
                                            <p:cond delay="0"/>
                                          </p:stCondLst>
                                        </p:cTn>
                                        <p:tgtEl>
                                          <p:spTgt spid="3">
                                            <p:txEl>
                                              <p:pRg st="0" end="0"/>
                                            </p:txEl>
                                          </p:spTgt>
                                        </p:tgtEl>
                                        <p:attrNameLst>
                                          <p:attrName>r</p:attrName>
                                        </p:attrNameLst>
                                      </p:cBhvr>
                                    </p:animRot>
                                    <p:animRot by="-240000">
                                      <p:cBhvr>
                                        <p:cTn id="11" dur="200" fill="hold">
                                          <p:stCondLst>
                                            <p:cond delay="200"/>
                                          </p:stCondLst>
                                        </p:cTn>
                                        <p:tgtEl>
                                          <p:spTgt spid="3">
                                            <p:txEl>
                                              <p:pRg st="0" end="0"/>
                                            </p:txEl>
                                          </p:spTgt>
                                        </p:tgtEl>
                                        <p:attrNameLst>
                                          <p:attrName>r</p:attrName>
                                        </p:attrNameLst>
                                      </p:cBhvr>
                                    </p:animRot>
                                    <p:animRot by="240000">
                                      <p:cBhvr>
                                        <p:cTn id="12" dur="200" fill="hold">
                                          <p:stCondLst>
                                            <p:cond delay="400"/>
                                          </p:stCondLst>
                                        </p:cTn>
                                        <p:tgtEl>
                                          <p:spTgt spid="3">
                                            <p:txEl>
                                              <p:pRg st="0" end="0"/>
                                            </p:txEl>
                                          </p:spTgt>
                                        </p:tgtEl>
                                        <p:attrNameLst>
                                          <p:attrName>r</p:attrName>
                                        </p:attrNameLst>
                                      </p:cBhvr>
                                    </p:animRot>
                                    <p:animRot by="-240000">
                                      <p:cBhvr>
                                        <p:cTn id="13" dur="200" fill="hold">
                                          <p:stCondLst>
                                            <p:cond delay="600"/>
                                          </p:stCondLst>
                                        </p:cTn>
                                        <p:tgtEl>
                                          <p:spTgt spid="3">
                                            <p:txEl>
                                              <p:pRg st="0" end="0"/>
                                            </p:txEl>
                                          </p:spTgt>
                                        </p:tgtEl>
                                        <p:attrNameLst>
                                          <p:attrName>r</p:attrName>
                                        </p:attrNameLst>
                                      </p:cBhvr>
                                    </p:animRot>
                                    <p:animRot by="120000">
                                      <p:cBhvr>
                                        <p:cTn id="14" dur="200" fill="hold">
                                          <p:stCondLst>
                                            <p:cond delay="800"/>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7456"/>
            <a:ext cx="5804957" cy="5137669"/>
          </a:xfrm>
          <a:prstGeom prst="rect">
            <a:avLst/>
          </a:prstGeom>
        </p:spPr>
      </p:pic>
      <p:sp>
        <p:nvSpPr>
          <p:cNvPr id="8" name="TextBox 7"/>
          <p:cNvSpPr txBox="1"/>
          <p:nvPr/>
        </p:nvSpPr>
        <p:spPr>
          <a:xfrm>
            <a:off x="445513" y="5422246"/>
            <a:ext cx="11242950" cy="400110"/>
          </a:xfrm>
          <a:prstGeom prst="rect">
            <a:avLst/>
          </a:prstGeom>
          <a:noFill/>
        </p:spPr>
        <p:txBody>
          <a:bodyPr wrap="none" rtlCol="0">
            <a:spAutoFit/>
          </a:bodyPr>
          <a:lstStyle/>
          <a:p>
            <a:r>
              <a:rPr lang="en-US" sz="2000" dirty="0" smtClean="0"/>
              <a:t>Notice the difference in quality. You can literally see the pixels that are mapped to re-create MJ!</a:t>
            </a:r>
            <a:endParaRPr lang="en-US" sz="2000"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sp>
        <p:nvSpPr>
          <p:cNvPr id="10" name="Right Arrow 9">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11" name="Right Arrow 10">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12" name="Action Button: Home 11">
            <a:hlinkClick r:id="rId4"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pic>
        <p:nvPicPr>
          <p:cNvPr id="14" name="Content Placeholder 13"/>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6169953" y="227456"/>
            <a:ext cx="6022047" cy="5137669"/>
          </a:xfrm>
        </p:spPr>
      </p:pic>
    </p:spTree>
    <p:extLst>
      <p:ext uri="{BB962C8B-B14F-4D97-AF65-F5344CB8AC3E}">
        <p14:creationId xmlns:p14="http://schemas.microsoft.com/office/powerpoint/2010/main" val="1235347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t>Vector</a:t>
            </a:r>
            <a:endParaRPr lang="en-US" sz="6600" dirty="0"/>
          </a:p>
        </p:txBody>
      </p:sp>
      <p:pic>
        <p:nvPicPr>
          <p:cNvPr id="8"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008481" y="1893416"/>
            <a:ext cx="3376083" cy="4051300"/>
          </a:xfrm>
        </p:spPr>
      </p:pic>
      <p:sp>
        <p:nvSpPr>
          <p:cNvPr id="4" name="Right Arrow 3">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5" name="Right Arrow 4">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6" name="Action Button: Home 5">
            <a:hlinkClick r:id="rId4"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sp>
        <p:nvSpPr>
          <p:cNvPr id="9" name="TextBox 8"/>
          <p:cNvSpPr txBox="1"/>
          <p:nvPr/>
        </p:nvSpPr>
        <p:spPr>
          <a:xfrm>
            <a:off x="343567" y="1893416"/>
            <a:ext cx="7408598" cy="3170099"/>
          </a:xfrm>
          <a:prstGeom prst="rect">
            <a:avLst/>
          </a:prstGeom>
          <a:noFill/>
        </p:spPr>
        <p:txBody>
          <a:bodyPr wrap="square" rtlCol="0">
            <a:spAutoFit/>
          </a:bodyPr>
          <a:lstStyle/>
          <a:p>
            <a:r>
              <a:rPr lang="en-US" sz="2000" dirty="0"/>
              <a:t>Vector images are stored as a series of instructions about how the image is to be drawn. These images can scale from the size of a logo on a business card up to the size of an advertisement on the side of a skyscraper with no loss in image clarity</a:t>
            </a:r>
            <a:r>
              <a:rPr lang="en-US" sz="2000" dirty="0" smtClean="0"/>
              <a:t>.</a:t>
            </a:r>
          </a:p>
          <a:p>
            <a:endParaRPr lang="en-US" sz="2000" dirty="0"/>
          </a:p>
          <a:p>
            <a:r>
              <a:rPr lang="en-US" sz="2000" dirty="0" smtClean="0"/>
              <a:t>The </a:t>
            </a:r>
            <a:r>
              <a:rPr lang="en-US" sz="2000" dirty="0" smtClean="0"/>
              <a:t>drawing tools in these vector programs use linear mathematics to physically represent the lines, curves and shapes that the user designs</a:t>
            </a:r>
            <a:r>
              <a:rPr lang="en-US" sz="2000" dirty="0" smtClean="0"/>
              <a:t>. The vector-drawing software installed on my Mac, “Illustrator,” is also produced by Adobe. </a:t>
            </a:r>
            <a:endParaRPr lang="en-US" sz="2000" dirty="0" smtClean="0"/>
          </a:p>
        </p:txBody>
      </p:sp>
    </p:spTree>
    <p:extLst>
      <p:ext uri="{BB962C8B-B14F-4D97-AF65-F5344CB8AC3E}">
        <p14:creationId xmlns:p14="http://schemas.microsoft.com/office/powerpoint/2010/main" val="202639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t>Audio</a:t>
            </a:r>
            <a:endParaRPr lang="en-US" sz="6600" dirty="0"/>
          </a:p>
        </p:txBody>
      </p:sp>
      <p:sp>
        <p:nvSpPr>
          <p:cNvPr id="3" name="Content Placeholder 2"/>
          <p:cNvSpPr>
            <a:spLocks noGrp="1"/>
          </p:cNvSpPr>
          <p:nvPr>
            <p:ph idx="1"/>
          </p:nvPr>
        </p:nvSpPr>
        <p:spPr>
          <a:xfrm>
            <a:off x="800100" y="1897380"/>
            <a:ext cx="10328148" cy="4274820"/>
          </a:xfrm>
        </p:spPr>
        <p:txBody>
          <a:bodyPr/>
          <a:lstStyle/>
          <a:p>
            <a:pPr marL="0" indent="0">
              <a:buNone/>
            </a:pPr>
            <a:r>
              <a:rPr lang="en-US" sz="2400" dirty="0"/>
              <a:t>Audio is one of two senses that we can most easily manipulate with multimedia, the first being sight. It is a very sensual form of media. Used properly it can do tasks as varied as indicating a button has been pressed, to draw attention to a state change, to provide a human connection via soothing voice over or to set an emotional tone with suspenseful or triumphant music.</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sp>
        <p:nvSpPr>
          <p:cNvPr id="5" name="Right Arrow 4">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6" name="Right Arrow 5">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7" name="Action Button: Home 6">
            <a:hlinkClick r:id="rId3"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80789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t>Audio</a:t>
            </a:r>
            <a:endParaRPr lang="en-US" sz="6600" dirty="0"/>
          </a:p>
        </p:txBody>
      </p:sp>
      <p:pic>
        <p:nvPicPr>
          <p:cNvPr id="8"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505101" y="1887442"/>
            <a:ext cx="4160520" cy="3803681"/>
          </a:xfrm>
        </p:spPr>
      </p:pic>
      <p:sp>
        <p:nvSpPr>
          <p:cNvPr id="4" name="Right Arrow 3">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5" name="Right Arrow 4">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6" name="Action Button: Home 5">
            <a:hlinkClick r:id="rId4"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sp>
        <p:nvSpPr>
          <p:cNvPr id="10" name="TextBox 9"/>
          <p:cNvSpPr txBox="1"/>
          <p:nvPr/>
        </p:nvSpPr>
        <p:spPr>
          <a:xfrm>
            <a:off x="343567" y="1887443"/>
            <a:ext cx="6834473" cy="4031873"/>
          </a:xfrm>
          <a:prstGeom prst="rect">
            <a:avLst/>
          </a:prstGeom>
          <a:noFill/>
        </p:spPr>
        <p:txBody>
          <a:bodyPr wrap="square" rtlCol="0">
            <a:spAutoFit/>
          </a:bodyPr>
          <a:lstStyle/>
          <a:p>
            <a:r>
              <a:rPr lang="en-US" sz="2000" dirty="0" smtClean="0"/>
              <a:t>Analog refers to the original sound that was created, for example: a tree falling in the woods</a:t>
            </a:r>
            <a:r>
              <a:rPr lang="mr-IN" sz="2000" dirty="0" smtClean="0"/>
              <a:t>…</a:t>
            </a:r>
            <a:r>
              <a:rPr lang="en-US" sz="2000" dirty="0" smtClean="0"/>
              <a:t>lol.</a:t>
            </a:r>
          </a:p>
          <a:p>
            <a:r>
              <a:rPr lang="en-US" sz="2000" dirty="0" smtClean="0"/>
              <a:t>Digital refers to a computer’s attempted representation of analog sound.</a:t>
            </a:r>
          </a:p>
          <a:p>
            <a:endParaRPr lang="en-US" sz="2000" dirty="0"/>
          </a:p>
          <a:p>
            <a:r>
              <a:rPr lang="en-US" sz="2000" dirty="0"/>
              <a:t>Technically the challenge for audio is to limit the file size while </a:t>
            </a:r>
            <a:r>
              <a:rPr lang="en-US" sz="2000" dirty="0" smtClean="0"/>
              <a:t>maintaining </a:t>
            </a:r>
            <a:r>
              <a:rPr lang="en-US" sz="2000" dirty="0"/>
              <a:t>fidelity of the sound wave. In a project where there are many channels of overlapping audio, an additional challenge is in ensuring that the resulting mix blends properly so that the computer can render the sounds.</a:t>
            </a:r>
          </a:p>
          <a:p>
            <a:endParaRPr lang="en-US" dirty="0" smtClean="0"/>
          </a:p>
          <a:p>
            <a:endParaRPr lang="en-US" dirty="0"/>
          </a:p>
        </p:txBody>
      </p:sp>
    </p:spTree>
    <p:extLst>
      <p:ext uri="{BB962C8B-B14F-4D97-AF65-F5344CB8AC3E}">
        <p14:creationId xmlns:p14="http://schemas.microsoft.com/office/powerpoint/2010/main" val="2007302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t>audio</a:t>
            </a:r>
            <a:endParaRPr lang="en-US" sz="6600" dirty="0"/>
          </a:p>
        </p:txBody>
      </p:sp>
      <p:pic>
        <p:nvPicPr>
          <p:cNvPr id="8" name="CHP Natl Title.mp3">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4"/>
          <a:stretch>
            <a:fillRect/>
          </a:stretch>
        </p:blipFill>
        <p:spPr>
          <a:xfrm>
            <a:off x="2637502" y="4402300"/>
            <a:ext cx="812800" cy="812800"/>
          </a:xfrm>
        </p:spPr>
      </p:pic>
      <p:sp>
        <p:nvSpPr>
          <p:cNvPr id="4" name="Right Arrow 3">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5" name="Right Arrow 4">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6" name="Action Button: Home 5">
            <a:hlinkClick r:id="rId5"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05448" y="2093976"/>
            <a:ext cx="4946652" cy="3481324"/>
          </a:xfrm>
          <a:prstGeom prst="rect">
            <a:avLst/>
          </a:prstGeom>
        </p:spPr>
      </p:pic>
      <p:sp>
        <p:nvSpPr>
          <p:cNvPr id="3" name="TextBox 2"/>
          <p:cNvSpPr txBox="1"/>
          <p:nvPr/>
        </p:nvSpPr>
        <p:spPr>
          <a:xfrm>
            <a:off x="568863" y="2093976"/>
            <a:ext cx="5612733" cy="2308324"/>
          </a:xfrm>
          <a:prstGeom prst="rect">
            <a:avLst/>
          </a:prstGeom>
          <a:noFill/>
        </p:spPr>
        <p:txBody>
          <a:bodyPr wrap="square" rtlCol="0">
            <a:spAutoFit/>
          </a:bodyPr>
          <a:lstStyle/>
          <a:p>
            <a:r>
              <a:rPr lang="en-US" dirty="0" smtClean="0"/>
              <a:t>Here’s a clip from my podcast. </a:t>
            </a:r>
          </a:p>
          <a:p>
            <a:r>
              <a:rPr lang="en-US" dirty="0" smtClean="0"/>
              <a:t>Hardware: I record my voice with a Blue Yeti Microphone which connects via USB to my </a:t>
            </a:r>
            <a:r>
              <a:rPr lang="en-US" dirty="0" err="1" smtClean="0"/>
              <a:t>Macbook</a:t>
            </a:r>
            <a:r>
              <a:rPr lang="en-US" dirty="0" smtClean="0"/>
              <a:t> Air.</a:t>
            </a:r>
          </a:p>
          <a:p>
            <a:r>
              <a:rPr lang="en-US" dirty="0" smtClean="0"/>
              <a:t>Software: Like many podcasters, I edit my audio on a program called </a:t>
            </a:r>
            <a:r>
              <a:rPr lang="en-US" dirty="0" err="1" smtClean="0"/>
              <a:t>Garageband</a:t>
            </a:r>
            <a:r>
              <a:rPr lang="en-US" dirty="0" smtClean="0"/>
              <a:t>. There is a vast amount of audio editing software out there. Click the white speaker icon below to listen!</a:t>
            </a:r>
            <a:endParaRPr lang="en-US" dirty="0"/>
          </a:p>
        </p:txBody>
      </p:sp>
    </p:spTree>
    <p:extLst>
      <p:ext uri="{BB962C8B-B14F-4D97-AF65-F5344CB8AC3E}">
        <p14:creationId xmlns:p14="http://schemas.microsoft.com/office/powerpoint/2010/main" val="1918221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60577" fill="hold"/>
                                        <p:tgtEl>
                                          <p:spTgt spid="8"/>
                                        </p:tgtEl>
                                      </p:cBhvr>
                                    </p:cmd>
                                  </p:childTnLst>
                                </p:cTn>
                              </p:par>
                            </p:childTnLst>
                          </p:cTn>
                        </p:par>
                      </p:childTnLst>
                    </p:cTn>
                  </p:par>
                </p:childTnLst>
              </p:cTn>
              <p:nextCondLst>
                <p:cond evt="onClick" delay="0">
                  <p:tgtEl>
                    <p:spTgt spid="8"/>
                  </p:tgtEl>
                </p:cond>
              </p:nextCondLst>
            </p:seq>
            <p:audio>
              <p:cMediaNode vol="80000">
                <p:cTn id="13" fill="hold" display="0">
                  <p:stCondLst>
                    <p:cond delay="indefinite"/>
                  </p:stCondLst>
                  <p:endCondLst>
                    <p:cond evt="onStopAudio" delay="0">
                      <p:tgtEl>
                        <p:sldTgt/>
                      </p:tgtEl>
                    </p:cond>
                  </p:endCondLst>
                </p:cTn>
                <p:tgtEl>
                  <p:spTgt spid="8"/>
                </p:tgtEl>
              </p:cMediaNode>
            </p:audio>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t>Animation</a:t>
            </a:r>
            <a:endParaRPr lang="en-US" sz="6600" dirty="0"/>
          </a:p>
        </p:txBody>
      </p:sp>
      <p:pic>
        <p:nvPicPr>
          <p:cNvPr id="8"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835956" y="1691640"/>
            <a:ext cx="1496764" cy="1853946"/>
          </a:xfrm>
        </p:spPr>
      </p:pic>
      <p:sp>
        <p:nvSpPr>
          <p:cNvPr id="4" name="Right Arrow 3">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5" name="Right Arrow 4">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6" name="Action Button: Home 5">
            <a:hlinkClick r:id="rId4"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sp>
        <p:nvSpPr>
          <p:cNvPr id="9" name="TextBox 8"/>
          <p:cNvSpPr txBox="1"/>
          <p:nvPr/>
        </p:nvSpPr>
        <p:spPr>
          <a:xfrm>
            <a:off x="6186488" y="3143250"/>
            <a:ext cx="184731" cy="369332"/>
          </a:xfrm>
          <a:prstGeom prst="rect">
            <a:avLst/>
          </a:prstGeom>
          <a:noFill/>
        </p:spPr>
        <p:txBody>
          <a:bodyPr wrap="none" rtlCol="0">
            <a:spAutoFit/>
          </a:bodyPr>
          <a:lstStyle/>
          <a:p>
            <a:endParaRPr lang="en-US" dirty="0"/>
          </a:p>
        </p:txBody>
      </p:sp>
      <p:sp>
        <p:nvSpPr>
          <p:cNvPr id="10" name="TextBox 9"/>
          <p:cNvSpPr txBox="1"/>
          <p:nvPr/>
        </p:nvSpPr>
        <p:spPr>
          <a:xfrm>
            <a:off x="343567" y="2093976"/>
            <a:ext cx="6925913" cy="3447098"/>
          </a:xfrm>
          <a:prstGeom prst="rect">
            <a:avLst/>
          </a:prstGeom>
          <a:noFill/>
        </p:spPr>
        <p:txBody>
          <a:bodyPr wrap="square" rtlCol="0">
            <a:spAutoFit/>
          </a:bodyPr>
          <a:lstStyle/>
          <a:p>
            <a:r>
              <a:rPr lang="en-US" sz="2000" dirty="0"/>
              <a:t>Animation can be challenging to consider when developing multimedia. Yes, it is the medium in which Pixar and Dreamworks perform their </a:t>
            </a:r>
            <a:r>
              <a:rPr lang="en-US" sz="2000" dirty="0" smtClean="0"/>
              <a:t>magic (using super-computers with gigantic processors), </a:t>
            </a:r>
            <a:r>
              <a:rPr lang="en-US" sz="2000" dirty="0"/>
              <a:t>but animation is more than rendered characters</a:t>
            </a:r>
            <a:r>
              <a:rPr lang="en-US" sz="2000" dirty="0" smtClean="0"/>
              <a:t>. </a:t>
            </a:r>
          </a:p>
          <a:p>
            <a:r>
              <a:rPr lang="en-US" sz="2000" dirty="0" smtClean="0"/>
              <a:t>Many different computer programs, including PowerPoint, give users the option to incorporate animation into presentations. Using too much animation is easy to do, but using </a:t>
            </a:r>
            <a:r>
              <a:rPr lang="en-US" sz="2000" dirty="0" smtClean="0"/>
              <a:t>too </a:t>
            </a:r>
            <a:r>
              <a:rPr lang="en-US" sz="2000" dirty="0" smtClean="0"/>
              <a:t>little can leave your content void of life and energy.</a:t>
            </a:r>
            <a:endParaRPr lang="en-US" sz="2000" dirty="0"/>
          </a:p>
          <a:p>
            <a:endParaRPr lang="en-US" dirty="0"/>
          </a:p>
        </p:txBody>
      </p:sp>
    </p:spTree>
    <p:extLst>
      <p:ext uri="{BB962C8B-B14F-4D97-AF65-F5344CB8AC3E}">
        <p14:creationId xmlns:p14="http://schemas.microsoft.com/office/powerpoint/2010/main" val="346185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8" presetClass="path" presetSubtype="0" accel="50000" decel="50000" fill="hold" nodeType="withEffect">
                                  <p:stCondLst>
                                    <p:cond delay="0"/>
                                  </p:stCondLst>
                                  <p:childTnLst>
                                    <p:animMotion origin="layout" path="M 2.29167E-6 -2.96296E-6 C 0.01706 -2.96296E-6 0.03099 0.01389 0.03099 0.03102 C 0.03099 0.04908 0.01706 0.06297 2.29167E-6 0.06297 C -0.01706 0.06297 -0.03099 0.07709 -0.03099 0.09398 C -0.03099 0.11111 -0.01706 0.125 2.29167E-6 0.125 C 0.01706 0.125 0.03099 0.13889 0.03099 0.15602 C 0.03099 0.17292 0.01706 0.18704 2.29167E-6 0.18704 C -0.01706 0.18704 -0.03099 0.20093 -0.03099 0.21898 C -0.03099 0.23611 -0.01706 0.25 2.29167E-6 0.25 C 0.01706 0.25 0.03099 0.23611 0.03099 0.21898 C 0.03099 0.20093 0.01706 0.18704 2.29167E-6 0.18704 C -0.01706 0.18704 -0.03099 0.17292 -0.03099 0.15602 C -0.03099 0.13889 -0.01706 0.125 2.29167E-6 0.125 C 0.01706 0.125 0.03099 0.11111 0.03099 0.09398 C 0.03099 0.07709 0.01706 0.06297 2.29167E-6 0.06297 C -0.01706 0.06297 -0.03099 0.04908 -0.03099 0.03102 C -0.03099 0.01389 -0.01706 -2.96296E-6 2.29167E-6 -2.96296E-6 Z " pathEditMode="relative" rAng="0" ptsTypes="AAAAAAAAAAAAAAAAA">
                                      <p:cBhvr>
                                        <p:cTn id="6" dur="3000" fill="hold"/>
                                        <p:tgtEl>
                                          <p:spTgt spid="8"/>
                                        </p:tgtEl>
                                        <p:attrNameLst>
                                          <p:attrName>ppt_x</p:attrName>
                                          <p:attrName>ppt_y</p:attrName>
                                        </p:attrNameLst>
                                      </p:cBhvr>
                                      <p:rCtr x="0" y="12500"/>
                                    </p:animMotion>
                                  </p:childTnLst>
                                </p:cTn>
                              </p:par>
                              <p:par>
                                <p:cTn id="7" presetID="26" presetClass="emph" presetSubtype="0" fill="hold" grpId="0" nodeType="withEffect">
                                  <p:stCondLst>
                                    <p:cond delay="0"/>
                                  </p:stCondLst>
                                  <p:childTnLst>
                                    <p:animEffect transition="out" filter="fade">
                                      <p:cBhvr>
                                        <p:cTn id="8" dur="1000" tmFilter="0, 0; .2, .5; .8, .5; 1, 0"/>
                                        <p:tgtEl>
                                          <p:spTgt spid="2"/>
                                        </p:tgtEl>
                                      </p:cBhvr>
                                    </p:animEffect>
                                    <p:animScale>
                                      <p:cBhvr>
                                        <p:cTn id="9"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t>Animation</a:t>
            </a:r>
            <a:endParaRPr lang="en-US" sz="6600" dirty="0"/>
          </a:p>
        </p:txBody>
      </p:sp>
      <p:pic>
        <p:nvPicPr>
          <p:cNvPr id="8"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931839" y="2093976"/>
            <a:ext cx="5280555" cy="3168333"/>
          </a:xfrm>
        </p:spPr>
      </p:pic>
      <p:sp>
        <p:nvSpPr>
          <p:cNvPr id="4" name="Right Arrow 3">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5" name="Right Arrow 4">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6" name="Action Button: Home 5">
            <a:hlinkClick r:id="rId4"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sp>
        <p:nvSpPr>
          <p:cNvPr id="9" name="TextBox 8"/>
          <p:cNvSpPr txBox="1"/>
          <p:nvPr/>
        </p:nvSpPr>
        <p:spPr>
          <a:xfrm>
            <a:off x="160020" y="2093976"/>
            <a:ext cx="5440680" cy="2554545"/>
          </a:xfrm>
          <a:prstGeom prst="rect">
            <a:avLst/>
          </a:prstGeom>
          <a:noFill/>
        </p:spPr>
        <p:txBody>
          <a:bodyPr wrap="square" rtlCol="0">
            <a:spAutoFit/>
          </a:bodyPr>
          <a:lstStyle/>
          <a:p>
            <a:r>
              <a:rPr lang="en-US" sz="2000" dirty="0"/>
              <a:t>For a computer interface, animation can show that the system is loading or ready for input. It can provide a visual cue between screen changes. It can provide a hint by casting a glow on a navigation element.</a:t>
            </a:r>
          </a:p>
          <a:p>
            <a:r>
              <a:rPr lang="en-US" sz="2000" dirty="0"/>
              <a:t>The key with animation is to exercise restraint. Subtle is almost always better than flamboyant.</a:t>
            </a:r>
          </a:p>
        </p:txBody>
      </p:sp>
    </p:spTree>
    <p:extLst>
      <p:ext uri="{BB962C8B-B14F-4D97-AF65-F5344CB8AC3E}">
        <p14:creationId xmlns:p14="http://schemas.microsoft.com/office/powerpoint/2010/main" val="1518476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t>Video</a:t>
            </a:r>
            <a:endParaRPr lang="en-US" sz="6600" dirty="0"/>
          </a:p>
        </p:txBody>
      </p:sp>
      <p:pic>
        <p:nvPicPr>
          <p:cNvPr id="8"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574149" y="1892808"/>
            <a:ext cx="4638245" cy="3478684"/>
          </a:xfrm>
        </p:spPr>
      </p:pic>
      <p:sp>
        <p:nvSpPr>
          <p:cNvPr id="4" name="Right Arrow 3">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5" name="Right Arrow 4">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6" name="Action Button: Home 5">
            <a:hlinkClick r:id="rId4"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sp>
        <p:nvSpPr>
          <p:cNvPr id="9" name="TextBox 8"/>
          <p:cNvSpPr txBox="1"/>
          <p:nvPr/>
        </p:nvSpPr>
        <p:spPr>
          <a:xfrm>
            <a:off x="343566" y="1892808"/>
            <a:ext cx="5874353" cy="3693319"/>
          </a:xfrm>
          <a:prstGeom prst="rect">
            <a:avLst/>
          </a:prstGeom>
          <a:noFill/>
        </p:spPr>
        <p:txBody>
          <a:bodyPr wrap="square" rtlCol="0">
            <a:spAutoFit/>
          </a:bodyPr>
          <a:lstStyle/>
          <a:p>
            <a:r>
              <a:rPr lang="en-US" dirty="0"/>
              <a:t>Video production is a field unto itself. Its use in professional and personal communication has exploded in recent years. Most computer systems ship with video cameras built in to the monitor bezels and all modern smartphones include video recording capability</a:t>
            </a:r>
            <a:r>
              <a:rPr lang="en-US" dirty="0" smtClean="0"/>
              <a:t>. </a:t>
            </a:r>
            <a:r>
              <a:rPr lang="en-US" dirty="0" smtClean="0"/>
              <a:t>My experience with video is limited, as is my budget, but one would be amazed at the quality video a built-in computer or phone camera can produce!</a:t>
            </a:r>
            <a:r>
              <a:rPr lang="en-US" dirty="0" smtClean="0"/>
              <a:t> </a:t>
            </a:r>
          </a:p>
          <a:p>
            <a:r>
              <a:rPr lang="en-US" dirty="0" smtClean="0"/>
              <a:t>Popular </a:t>
            </a:r>
            <a:r>
              <a:rPr lang="en-US" dirty="0"/>
              <a:t>websites like YouTube and Vimeo have democratized the video distribution process, allowing amateur video producers to share their efforts with the world.</a:t>
            </a:r>
          </a:p>
        </p:txBody>
      </p:sp>
    </p:spTree>
    <p:extLst>
      <p:ext uri="{BB962C8B-B14F-4D97-AF65-F5344CB8AC3E}">
        <p14:creationId xmlns:p14="http://schemas.microsoft.com/office/powerpoint/2010/main" val="312614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t>VIDEO</a:t>
            </a:r>
            <a:endParaRPr lang="en-US" sz="6600" dirty="0"/>
          </a:p>
        </p:txBody>
      </p:sp>
      <p:pic>
        <p:nvPicPr>
          <p:cNvPr id="7" name="Basketball Movie.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857500" y="1851737"/>
            <a:ext cx="6842791" cy="3848976"/>
          </a:xfrm>
        </p:spPr>
      </p:pic>
      <p:sp>
        <p:nvSpPr>
          <p:cNvPr id="4" name="Right Arrow 3">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5" name="Right Arrow 4">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6" name="Action Button: Home 5">
            <a:hlinkClick r:id="rId5"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8070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video>
              <p:cMediaNode vol="80000">
                <p:cTn id="13" fill="hold" display="0">
                  <p:stCondLst>
                    <p:cond delay="indefinite"/>
                  </p:stCondLst>
                </p:cTn>
                <p:tgtEl>
                  <p:spTgt spid="7"/>
                </p:tgtEl>
              </p:cMediaNode>
            </p:video>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t>Video</a:t>
            </a:r>
            <a:endParaRPr lang="en-US" sz="6600" dirty="0"/>
          </a:p>
        </p:txBody>
      </p:sp>
      <p:sp>
        <p:nvSpPr>
          <p:cNvPr id="3" name="Content Placeholder 2"/>
          <p:cNvSpPr>
            <a:spLocks noGrp="1"/>
          </p:cNvSpPr>
          <p:nvPr>
            <p:ph idx="1"/>
          </p:nvPr>
        </p:nvSpPr>
        <p:spPr>
          <a:xfrm>
            <a:off x="257172" y="1760220"/>
            <a:ext cx="7126608" cy="4184496"/>
          </a:xfrm>
        </p:spPr>
        <p:txBody>
          <a:bodyPr>
            <a:normAutofit/>
          </a:bodyPr>
          <a:lstStyle/>
          <a:p>
            <a:pPr marL="0" indent="0">
              <a:buNone/>
            </a:pPr>
            <a:r>
              <a:rPr lang="en-US" sz="1800" dirty="0"/>
              <a:t>The technical challenge with video is the sheer amount of data that is necessary to render video smoothly. The challenge of the technical multimedia producer is to maintain the highest clarity with the lowest data rate possible for the delivery system</a:t>
            </a:r>
            <a:r>
              <a:rPr lang="en-US" sz="1800" dirty="0" smtClean="0"/>
              <a:t>. </a:t>
            </a:r>
          </a:p>
          <a:p>
            <a:pPr marL="0" indent="0">
              <a:buNone/>
            </a:pPr>
            <a:r>
              <a:rPr lang="en-US" sz="1800" dirty="0" smtClean="0"/>
              <a:t>To </a:t>
            </a:r>
            <a:r>
              <a:rPr lang="en-US" sz="1800" dirty="0"/>
              <a:t>accomplish this it is necessary to render the video in different compressed formats and to test which give the best throughput while maintaining a smooth framerate. </a:t>
            </a:r>
            <a:endParaRPr lang="en-US" sz="1800" dirty="0" smtClean="0"/>
          </a:p>
          <a:p>
            <a:pPr marL="0" indent="0">
              <a:buNone/>
            </a:pPr>
            <a:r>
              <a:rPr lang="en-US" sz="1800" dirty="0" smtClean="0">
                <a:solidFill>
                  <a:schemeClr val="tx1">
                    <a:lumMod val="95000"/>
                    <a:lumOff val="5000"/>
                  </a:schemeClr>
                </a:solidFill>
              </a:rPr>
              <a:t>In my first video project </a:t>
            </a:r>
            <a:r>
              <a:rPr lang="en-US" sz="1800" dirty="0" smtClean="0">
                <a:solidFill>
                  <a:schemeClr val="tx1">
                    <a:lumMod val="95000"/>
                    <a:lumOff val="5000"/>
                  </a:schemeClr>
                </a:solidFill>
              </a:rPr>
              <a:t>(click the icon </a:t>
            </a:r>
            <a:r>
              <a:rPr lang="en-US" sz="1800" dirty="0" smtClean="0">
                <a:solidFill>
                  <a:schemeClr val="tx1">
                    <a:lumMod val="95000"/>
                    <a:lumOff val="5000"/>
                  </a:schemeClr>
                </a:solidFill>
              </a:rPr>
              <a:t>to the right) I tinkered with </a:t>
            </a:r>
            <a:r>
              <a:rPr lang="en-US" sz="1800" dirty="0" smtClean="0">
                <a:solidFill>
                  <a:schemeClr val="tx1">
                    <a:lumMod val="95000"/>
                    <a:lumOff val="5000"/>
                  </a:schemeClr>
                </a:solidFill>
              </a:rPr>
              <a:t>planning/execution </a:t>
            </a:r>
            <a:r>
              <a:rPr lang="en-US" sz="1800" dirty="0" smtClean="0">
                <a:solidFill>
                  <a:schemeClr val="tx1">
                    <a:lumMod val="95000"/>
                    <a:lumOff val="5000"/>
                  </a:schemeClr>
                </a:solidFill>
              </a:rPr>
              <a:t>of specific clips and orchestrating them with specific titles and subliminal messages. I had to manipulate my project several times and compress it down to 1/3 of it’s original size</a:t>
            </a:r>
            <a:r>
              <a:rPr lang="en-US" sz="1800" dirty="0" smtClean="0">
                <a:solidFill>
                  <a:schemeClr val="tx1">
                    <a:lumMod val="95000"/>
                    <a:lumOff val="5000"/>
                  </a:schemeClr>
                </a:solidFill>
              </a:rPr>
              <a:t>.</a:t>
            </a:r>
            <a:r>
              <a:rPr lang="en-US" sz="1800" dirty="0"/>
              <a:t> </a:t>
            </a:r>
            <a:r>
              <a:rPr lang="en-US" sz="1800" dirty="0" smtClean="0"/>
              <a:t>This project was done on a PC but the </a:t>
            </a:r>
            <a:r>
              <a:rPr lang="en-US" sz="1800" dirty="0"/>
              <a:t>software I use to manipulate and edit video content is called “IMovie” and it came pre-installed with my </a:t>
            </a:r>
            <a:r>
              <a:rPr lang="en-US" sz="1800" dirty="0" smtClean="0"/>
              <a:t>Mac laptop</a:t>
            </a:r>
            <a:r>
              <a:rPr lang="en-US" sz="1800" dirty="0"/>
              <a:t>.</a:t>
            </a:r>
          </a:p>
          <a:p>
            <a:pPr marL="0" indent="0">
              <a:buNone/>
            </a:pPr>
            <a:endParaRPr lang="en-US" dirty="0">
              <a:solidFill>
                <a:schemeClr val="tx1">
                  <a:lumMod val="95000"/>
                  <a:lumOff val="5000"/>
                </a:schemeClr>
              </a:solidFill>
            </a:endParaRPr>
          </a:p>
        </p:txBody>
      </p:sp>
      <p:sp>
        <p:nvSpPr>
          <p:cNvPr id="4" name="Right Arrow 3">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5" name="Right Arrow 4">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6" name="Action Button: Home 5">
            <a:hlinkClick r:id="rId2"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sp>
        <p:nvSpPr>
          <p:cNvPr id="8" name="Action Button: Movie 7">
            <a:hlinkClick r:id="rId4" highlightClick="1"/>
          </p:cNvPr>
          <p:cNvSpPr/>
          <p:nvPr/>
        </p:nvSpPr>
        <p:spPr>
          <a:xfrm>
            <a:off x="8196456" y="1760220"/>
            <a:ext cx="2614613" cy="2434019"/>
          </a:xfrm>
          <a:prstGeom prst="actionButtonMovi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69287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multimedia? Why do I Care?</a:t>
            </a:r>
            <a:endParaRPr lang="en-US" dirty="0"/>
          </a:p>
        </p:txBody>
      </p:sp>
      <p:sp>
        <p:nvSpPr>
          <p:cNvPr id="3" name="Content Placeholder 2"/>
          <p:cNvSpPr>
            <a:spLocks noGrp="1"/>
          </p:cNvSpPr>
          <p:nvPr>
            <p:ph idx="1"/>
          </p:nvPr>
        </p:nvSpPr>
        <p:spPr/>
        <p:txBody>
          <a:bodyPr>
            <a:normAutofit/>
          </a:bodyPr>
          <a:lstStyle/>
          <a:p>
            <a:pPr marL="0" indent="0">
              <a:buNone/>
            </a:pPr>
            <a:r>
              <a:rPr lang="en-US" sz="2800" dirty="0" smtClean="0"/>
              <a:t>Anyone who has ever enjoyed watching a sporting event or any sports related content has no choice but to care about multimedia! A sports broadcast </a:t>
            </a:r>
            <a:r>
              <a:rPr lang="en-US" sz="2800" dirty="0" smtClean="0"/>
              <a:t>IS, </a:t>
            </a:r>
            <a:r>
              <a:rPr lang="en-US" sz="2800" dirty="0" smtClean="0"/>
              <a:t>in </a:t>
            </a:r>
            <a:r>
              <a:rPr lang="en-US" sz="2800" dirty="0" smtClean="0"/>
              <a:t>fact, </a:t>
            </a:r>
            <a:r>
              <a:rPr lang="en-US" sz="2800" dirty="0" smtClean="0"/>
              <a:t>a multimedia </a:t>
            </a:r>
            <a:r>
              <a:rPr lang="en-US" sz="2800" dirty="0" smtClean="0"/>
              <a:t>presentation. </a:t>
            </a:r>
            <a:r>
              <a:rPr lang="en-US" sz="2800" dirty="0" smtClean="0"/>
              <a:t>Multimedia is the simultaneous use of any two or more of the following media forms, conveyed via a computer or electronic device: text, art, sound, animation and video. </a:t>
            </a:r>
            <a:endParaRPr lang="en-US" sz="2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sp>
        <p:nvSpPr>
          <p:cNvPr id="5" name="TextBox 4"/>
          <p:cNvSpPr txBox="1"/>
          <p:nvPr/>
        </p:nvSpPr>
        <p:spPr>
          <a:xfrm>
            <a:off x="3145536" y="2450592"/>
            <a:ext cx="184731" cy="369332"/>
          </a:xfrm>
          <a:prstGeom prst="rect">
            <a:avLst/>
          </a:prstGeom>
          <a:noFill/>
        </p:spPr>
        <p:txBody>
          <a:bodyPr wrap="none" rtlCol="0">
            <a:spAutoFit/>
          </a:bodyPr>
          <a:lstStyle/>
          <a:p>
            <a:endParaRPr lang="en-US" dirty="0"/>
          </a:p>
        </p:txBody>
      </p:sp>
      <p:sp>
        <p:nvSpPr>
          <p:cNvPr id="6" name="Right Arrow 5">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7" name="Right Arrow 6">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8" name="Action Button: Home 7">
            <a:hlinkClick r:id="rId3"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1" nodeType="withEffect">
                                  <p:stCondLst>
                                    <p:cond delay="0"/>
                                  </p:stCondLst>
                                  <p:iterate type="lt">
                                    <p:tmPct val="0"/>
                                  </p:iterate>
                                  <p:childTnLst>
                                    <p:animEffect transition="out" filter="fade">
                                      <p:cBhvr>
                                        <p:cTn id="6" dur="1250" tmFilter="0, 0; .2, .5; .8, .5; 1, 0"/>
                                        <p:tgtEl>
                                          <p:spTgt spid="2"/>
                                        </p:tgtEl>
                                      </p:cBhvr>
                                    </p:animEffect>
                                    <p:animScale>
                                      <p:cBhvr>
                                        <p:cTn id="7" dur="625"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t>Interactivity</a:t>
            </a:r>
            <a:endParaRPr lang="en-US" sz="6600" dirty="0"/>
          </a:p>
        </p:txBody>
      </p:sp>
      <p:sp>
        <p:nvSpPr>
          <p:cNvPr id="3" name="Content Placeholder 2"/>
          <p:cNvSpPr>
            <a:spLocks noGrp="1"/>
          </p:cNvSpPr>
          <p:nvPr>
            <p:ph idx="1"/>
          </p:nvPr>
        </p:nvSpPr>
        <p:spPr>
          <a:xfrm>
            <a:off x="845820" y="2093976"/>
            <a:ext cx="10282428" cy="4078224"/>
          </a:xfrm>
        </p:spPr>
        <p:txBody>
          <a:bodyPr/>
          <a:lstStyle/>
          <a:p>
            <a:pPr marL="0" indent="0">
              <a:buNone/>
            </a:pPr>
            <a:r>
              <a:rPr lang="en-US" dirty="0"/>
              <a:t>When designing multimedia, as the designer you weave these many elements together into a complex tapestry of sights and sounds. Choosing the best way to give the viewer control over their experience is a challenge, but very rewarding. </a:t>
            </a:r>
            <a:endParaRPr lang="en-US" dirty="0" smtClean="0"/>
          </a:p>
          <a:p>
            <a:pPr marL="0" indent="0">
              <a:buNone/>
            </a:pPr>
            <a:r>
              <a:rPr lang="en-US" dirty="0" smtClean="0"/>
              <a:t>If a viewer is not challenged or compelled to engage with your presentation, their attention will not be retained and your content/message will be totally ineffective. </a:t>
            </a:r>
            <a:endParaRPr lang="en-US" dirty="0"/>
          </a:p>
        </p:txBody>
      </p:sp>
      <p:sp>
        <p:nvSpPr>
          <p:cNvPr id="4" name="Right Arrow 3">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5" name="Right Arrow 4">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6" name="Action Button: Home 5">
            <a:hlinkClick r:id="rId2"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spTree>
    <p:extLst>
      <p:ext uri="{BB962C8B-B14F-4D97-AF65-F5344CB8AC3E}">
        <p14:creationId xmlns:p14="http://schemas.microsoft.com/office/powerpoint/2010/main" val="16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err="1" smtClean="0"/>
              <a:t>CopyRight</a:t>
            </a:r>
            <a:endParaRPr lang="en-US" sz="6600" dirty="0"/>
          </a:p>
        </p:txBody>
      </p:sp>
      <p:pic>
        <p:nvPicPr>
          <p:cNvPr id="8" name="Content Placeholder 7"/>
          <p:cNvPicPr>
            <a:picLocks noGrp="1" noChangeAspect="1"/>
          </p:cNvPicPr>
          <p:nvPr>
            <p:ph idx="1"/>
          </p:nvPr>
        </p:nvPicPr>
        <p:blipFill rotWithShape="1">
          <a:blip r:embed="rId3">
            <a:alphaModFix amt="26000"/>
            <a:extLst>
              <a:ext uri="{BEBA8EAE-BF5A-486C-A8C5-ECC9F3942E4B}">
                <a14:imgProps xmlns:a14="http://schemas.microsoft.com/office/drawing/2010/main">
                  <a14:imgLayer r:embed="rId4">
                    <a14:imgEffect>
                      <a14:artisticLineDrawing/>
                    </a14:imgEffect>
                  </a14:imgLayer>
                </a14:imgProps>
              </a:ext>
              <a:ext uri="{28A0092B-C50C-407E-A947-70E740481C1C}">
                <a14:useLocalDpi xmlns:a14="http://schemas.microsoft.com/office/drawing/2010/main" val="0"/>
              </a:ext>
            </a:extLst>
          </a:blip>
          <a:srcRect l="3195" t="5010" r="4513" b="5318"/>
          <a:stretch/>
        </p:blipFill>
        <p:spPr>
          <a:xfrm>
            <a:off x="7146852" y="1865376"/>
            <a:ext cx="4065542" cy="3950208"/>
          </a:xfrm>
          <a:effectLst>
            <a:softEdge rad="241300"/>
          </a:effectLst>
        </p:spPr>
      </p:pic>
      <p:sp>
        <p:nvSpPr>
          <p:cNvPr id="4" name="Right Arrow 3">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5" name="Right Arrow 4">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6" name="Action Button: Home 5">
            <a:hlinkClick r:id="rId5"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sp>
        <p:nvSpPr>
          <p:cNvPr id="10" name="TextBox 9"/>
          <p:cNvSpPr txBox="1"/>
          <p:nvPr/>
        </p:nvSpPr>
        <p:spPr>
          <a:xfrm>
            <a:off x="343567" y="2093976"/>
            <a:ext cx="5920073" cy="2554545"/>
          </a:xfrm>
          <a:prstGeom prst="rect">
            <a:avLst/>
          </a:prstGeom>
          <a:noFill/>
        </p:spPr>
        <p:txBody>
          <a:bodyPr wrap="square" rtlCol="0">
            <a:spAutoFit/>
          </a:bodyPr>
          <a:lstStyle/>
          <a:p>
            <a:r>
              <a:rPr lang="en-US" sz="2000" dirty="0" smtClean="0"/>
              <a:t>Laws created essentially to make sure you don</a:t>
            </a:r>
            <a:r>
              <a:rPr lang="mr-IN" sz="2000" dirty="0" smtClean="0"/>
              <a:t>’</a:t>
            </a:r>
            <a:r>
              <a:rPr lang="en-US" sz="2000" dirty="0" smtClean="0"/>
              <a:t>t steal or reproduce original/licensed/protected content! Unfortunately, some copyright law has been re-written to prevent certain work from entering the public domain. Always check copyright laws to make sure you don</a:t>
            </a:r>
            <a:r>
              <a:rPr lang="mr-IN" sz="2000" dirty="0" smtClean="0"/>
              <a:t>’</a:t>
            </a:r>
            <a:r>
              <a:rPr lang="en-US" sz="2000" dirty="0" smtClean="0"/>
              <a:t>t infringe. As they say: C-Y-A!! (cover your posterior, friends)</a:t>
            </a:r>
            <a:endParaRPr lang="en-US" sz="2000" dirty="0"/>
          </a:p>
        </p:txBody>
      </p:sp>
    </p:spTree>
    <p:extLst>
      <p:ext uri="{BB962C8B-B14F-4D97-AF65-F5344CB8AC3E}">
        <p14:creationId xmlns:p14="http://schemas.microsoft.com/office/powerpoint/2010/main" val="625551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t>References (order of App.)</a:t>
            </a:r>
            <a:endParaRPr lang="en-US" sz="6600" dirty="0"/>
          </a:p>
        </p:txBody>
      </p:sp>
      <p:sp>
        <p:nvSpPr>
          <p:cNvPr id="3" name="Content Placeholder 2"/>
          <p:cNvSpPr>
            <a:spLocks noGrp="1"/>
          </p:cNvSpPr>
          <p:nvPr>
            <p:ph idx="1"/>
          </p:nvPr>
        </p:nvSpPr>
        <p:spPr>
          <a:xfrm>
            <a:off x="133351" y="1619250"/>
            <a:ext cx="11985498" cy="4325466"/>
          </a:xfrm>
        </p:spPr>
        <p:txBody>
          <a:bodyPr>
            <a:normAutofit fontScale="92500" lnSpcReduction="10000"/>
          </a:bodyPr>
          <a:lstStyle/>
          <a:p>
            <a:r>
              <a:rPr lang="en-US" sz="1000" dirty="0"/>
              <a:t>Image slide 1, ”basketball </a:t>
            </a:r>
            <a:r>
              <a:rPr lang="en-US" sz="1000" dirty="0" smtClean="0"/>
              <a:t>rebound” http</a:t>
            </a:r>
            <a:r>
              <a:rPr lang="en-US" sz="1000" dirty="0"/>
              <a:t>://www.pdclipart.org/displayimage.php?album=search&amp;cat=0&amp;pos=14</a:t>
            </a:r>
          </a:p>
          <a:p>
            <a:r>
              <a:rPr lang="en-US" sz="1000" dirty="0"/>
              <a:t>Image Slide 1, “</a:t>
            </a:r>
            <a:r>
              <a:rPr lang="en-US" sz="1000" dirty="0" smtClean="0"/>
              <a:t>Basketball” By </a:t>
            </a:r>
            <a:r>
              <a:rPr lang="en-US" sz="1000" dirty="0"/>
              <a:t>Reisio - Own work, Public Domain, https://commons.wikimedia.org/w/index.php?curid=542943</a:t>
            </a:r>
          </a:p>
          <a:p>
            <a:r>
              <a:rPr lang="en-US" sz="1000" dirty="0" smtClean="0"/>
              <a:t>Michigan </a:t>
            </a:r>
            <a:r>
              <a:rPr lang="en-US" sz="1000" dirty="0"/>
              <a:t>State University - http://www.spartanjerseys.com/michigan-state-basketball-jerseys/michigan-state-basketball-logos.html, Public Domain, https://commons.wikimedia.org/w/index.php?curid=11820103</a:t>
            </a:r>
          </a:p>
          <a:p>
            <a:r>
              <a:rPr lang="en-US" sz="1000" dirty="0" smtClean="0"/>
              <a:t>Michigan </a:t>
            </a:r>
            <a:r>
              <a:rPr lang="en-US" sz="1000" dirty="0"/>
              <a:t>State University - http://www.spartanjerseys.com/michigan-state-basketball-jerseys/michigan-state-basketball-logos.html, Public Domain, https://commons.wikimedia.org/w/index.php?curid=11820133</a:t>
            </a:r>
          </a:p>
          <a:p>
            <a:r>
              <a:rPr lang="en-US" sz="1000" dirty="0" smtClean="0"/>
              <a:t>New </a:t>
            </a:r>
            <a:r>
              <a:rPr lang="en-US" sz="1000" dirty="0"/>
              <a:t>York Knicks - http://www.sportslogos.net/logos/view/21688392013/New_York_Knicks/2013/Wordmark_Logo, Public Domain, </a:t>
            </a:r>
            <a:r>
              <a:rPr lang="en-US" sz="1000" dirty="0">
                <a:hlinkClick r:id="rId2"/>
              </a:rPr>
              <a:t>https://</a:t>
            </a:r>
            <a:r>
              <a:rPr lang="en-US" sz="1000" dirty="0" smtClean="0">
                <a:hlinkClick r:id="rId2"/>
              </a:rPr>
              <a:t>commons.wikimedia.org/w/index.php?curid=49031855</a:t>
            </a:r>
            <a:endParaRPr lang="en-US" sz="1000" dirty="0" smtClean="0"/>
          </a:p>
          <a:p>
            <a:r>
              <a:rPr lang="en-US" sz="1000" dirty="0" smtClean="0"/>
              <a:t>Arite </a:t>
            </a:r>
            <a:r>
              <a:rPr lang="en-US" sz="1000" dirty="0"/>
              <a:t>- Own work. Created in Inkscape 0.44.1, CC BY-SA 3.0, https://commons.wikimedia.org/w/index.php?curid=1492981</a:t>
            </a:r>
          </a:p>
          <a:p>
            <a:r>
              <a:rPr lang="en-US" sz="1000" dirty="0" smtClean="0"/>
              <a:t>unbekannt </a:t>
            </a:r>
            <a:r>
              <a:rPr lang="en-US" sz="1000" dirty="0"/>
              <a:t>(Transfered bymuff cabbage/Original uploaded by Benji) - de::Bild:Unicode logo.jpg, Public Domain, https://commons.wikimedia.org/w/index.php?curid=12627185</a:t>
            </a:r>
          </a:p>
          <a:p>
            <a:r>
              <a:rPr lang="en-US" sz="1000" dirty="0" smtClean="0"/>
              <a:t>SuperWikipediano </a:t>
            </a:r>
            <a:r>
              <a:rPr lang="en-US" sz="1000" dirty="0"/>
              <a:t>- Own work, Public Domain, https://commons.wikimedia.org/w/index.php?curid=48692860</a:t>
            </a:r>
          </a:p>
          <a:p>
            <a:r>
              <a:rPr lang="en-US" sz="1000" dirty="0" smtClean="0"/>
              <a:t>Tim </a:t>
            </a:r>
            <a:r>
              <a:rPr lang="en-US" sz="1000" dirty="0"/>
              <a:t>Shelby - Flickr: IMG_8072, CC BY 2.0, </a:t>
            </a:r>
            <a:r>
              <a:rPr lang="en-US" sz="1000" dirty="0">
                <a:hlinkClick r:id="rId3"/>
              </a:rPr>
              <a:t>https://</a:t>
            </a:r>
            <a:r>
              <a:rPr lang="en-US" sz="1000" dirty="0" smtClean="0">
                <a:hlinkClick r:id="rId3"/>
              </a:rPr>
              <a:t>commons.wikimedia.org/w/index.php?curid=20286041</a:t>
            </a:r>
            <a:endParaRPr lang="en-US" sz="1000" dirty="0" smtClean="0"/>
          </a:p>
          <a:p>
            <a:r>
              <a:rPr lang="en-US" sz="1000" dirty="0" smtClean="0"/>
              <a:t>Angelus </a:t>
            </a:r>
            <a:r>
              <a:rPr lang="en-US" sz="1000" dirty="0"/>
              <a:t>(talk) - Own work, CC BY-SA 3.0, https://commons.wikimedia.org/w/index.php?curid=18196385</a:t>
            </a:r>
          </a:p>
          <a:p>
            <a:r>
              <a:rPr lang="en-US" sz="1000" dirty="0" smtClean="0"/>
              <a:t>j </a:t>
            </a:r>
            <a:r>
              <a:rPr lang="en-US" sz="1000" dirty="0"/>
              <a:t>bizzie from MINNEAPOLIS, USA - #beats for #breakfast line-in #arpeggionome op-1 #studio in #bed Y(^_^)Y, CC BY 2.0, https://commons.wikimedia.org/w/index.php?curid=39607794</a:t>
            </a:r>
          </a:p>
          <a:p>
            <a:r>
              <a:rPr lang="en-US" sz="1000" dirty="0" smtClean="0"/>
              <a:t>“dribbling basketball” animation, www.fg-a.com</a:t>
            </a:r>
            <a:endParaRPr lang="en-US" sz="1000" dirty="0"/>
          </a:p>
          <a:p>
            <a:r>
              <a:rPr lang="en-US" sz="1000" dirty="0" smtClean="0"/>
              <a:t>Pete </a:t>
            </a:r>
            <a:r>
              <a:rPr lang="en-US" sz="1000" dirty="0"/>
              <a:t>Forsyth, Wiki Strategies, CC BY 4.0, https://commons.wikimedia.org/w/index.php?curid=37755534</a:t>
            </a:r>
          </a:p>
          <a:p>
            <a:r>
              <a:rPr lang="en-US" sz="1000" dirty="0" smtClean="0"/>
              <a:t>Gemhaik </a:t>
            </a:r>
            <a:r>
              <a:rPr lang="en-US" sz="1000" dirty="0"/>
              <a:t>- Own work, CC BY-SA 4.0, </a:t>
            </a:r>
            <a:r>
              <a:rPr lang="en-US" sz="1000" dirty="0">
                <a:hlinkClick r:id="rId4"/>
              </a:rPr>
              <a:t>https://</a:t>
            </a:r>
            <a:r>
              <a:rPr lang="en-US" sz="1000" dirty="0" smtClean="0">
                <a:hlinkClick r:id="rId4"/>
              </a:rPr>
              <a:t>commons.wikimedia.org/w/index.php?curid=46454505</a:t>
            </a:r>
            <a:endParaRPr lang="en-US" sz="1000" dirty="0" smtClean="0"/>
          </a:p>
          <a:p>
            <a:r>
              <a:rPr lang="en-US" sz="1000" dirty="0" smtClean="0"/>
              <a:t>http</a:t>
            </a:r>
            <a:r>
              <a:rPr lang="en-US" sz="1000" dirty="0"/>
              <a:t>://provoiceovernow.com/yahoo_site_admin/assets/images/COPYRIGHT_SYMBOL.96130246_std.jpg - http://provoiceovernow.com/yahoo_site_admin/assets/images/COPYRIGHT_SYMBOL.96130246_std.jpg, FAL, https://commons.wikimedia.org/w/index.php?curid=15432508</a:t>
            </a:r>
          </a:p>
          <a:p>
            <a:r>
              <a:rPr lang="en-US" sz="1200" dirty="0" smtClean="0"/>
              <a:t>Vaughn, </a:t>
            </a:r>
            <a:r>
              <a:rPr lang="en-US" sz="1200" dirty="0" err="1" smtClean="0"/>
              <a:t>Tay</a:t>
            </a:r>
            <a:r>
              <a:rPr lang="en-US" sz="1200" dirty="0" smtClean="0"/>
              <a:t>. ”Multimedia, Making it Work</a:t>
            </a:r>
            <a:r>
              <a:rPr lang="en-US" sz="1200" dirty="0" smtClean="0"/>
              <a:t>” *** Textbook material influenced much of the presentation.</a:t>
            </a:r>
            <a:endParaRPr lang="en-US" sz="1200" dirty="0"/>
          </a:p>
          <a:p>
            <a:endParaRPr lang="en-US" sz="1200" dirty="0"/>
          </a:p>
        </p:txBody>
      </p:sp>
      <p:sp>
        <p:nvSpPr>
          <p:cNvPr id="4" name="Right Arrow 3">
            <a:hlinkClick r:id="" action="ppaction://hlinkshowjump?jump=previousslide" highlightClick="1"/>
          </p:cNvPr>
          <p:cNvSpPr/>
          <p:nvPr/>
        </p:nvSpPr>
        <p:spPr>
          <a:xfrm rot="10800000">
            <a:off x="419099" y="6172200"/>
            <a:ext cx="866776" cy="504088"/>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5" name="Action Button: Home 4">
            <a:hlinkClick r:id="rId5" action="ppaction://hlinksldjump" highlightClick="1"/>
          </p:cNvPr>
          <p:cNvSpPr/>
          <p:nvPr/>
        </p:nvSpPr>
        <p:spPr>
          <a:xfrm>
            <a:off x="1571624" y="6172200"/>
            <a:ext cx="702469" cy="504088"/>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spTree>
    <p:extLst>
      <p:ext uri="{BB962C8B-B14F-4D97-AF65-F5344CB8AC3E}">
        <p14:creationId xmlns:p14="http://schemas.microsoft.com/office/powerpoint/2010/main" val="414323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t>The Starting Five</a:t>
            </a:r>
            <a:endParaRPr lang="en-US" sz="6600" dirty="0"/>
          </a:p>
        </p:txBody>
      </p:sp>
      <p:sp>
        <p:nvSpPr>
          <p:cNvPr id="3" name="Content Placeholder 2"/>
          <p:cNvSpPr>
            <a:spLocks noGrp="1"/>
          </p:cNvSpPr>
          <p:nvPr>
            <p:ph idx="1"/>
          </p:nvPr>
        </p:nvSpPr>
        <p:spPr>
          <a:xfrm>
            <a:off x="1069848" y="1959088"/>
            <a:ext cx="10058400" cy="4050792"/>
          </a:xfrm>
        </p:spPr>
        <p:txBody>
          <a:bodyPr/>
          <a:lstStyle/>
          <a:p>
            <a:pPr marL="0" indent="0">
              <a:buNone/>
            </a:pPr>
            <a:r>
              <a:rPr lang="en-US" dirty="0" smtClean="0"/>
              <a:t>Like every basketball squad, multimedia has five major players:</a:t>
            </a:r>
          </a:p>
          <a:p>
            <a:pPr marL="0" indent="0">
              <a:buNone/>
            </a:pPr>
            <a:r>
              <a:rPr lang="en-US" sz="3600" b="1" i="1" dirty="0" smtClean="0">
                <a:hlinkClick r:id="rId3" action="ppaction://hlinksldjump"/>
              </a:rPr>
              <a:t>1) </a:t>
            </a:r>
            <a:r>
              <a:rPr lang="en-US" sz="3600" b="1" i="1" dirty="0" smtClean="0"/>
              <a:t>Text</a:t>
            </a:r>
          </a:p>
          <a:p>
            <a:pPr marL="0" indent="0">
              <a:buNone/>
            </a:pPr>
            <a:r>
              <a:rPr lang="en-US" sz="3600" b="1" i="1" dirty="0" smtClean="0">
                <a:hlinkClick r:id="rId4" action="ppaction://hlinksldjump"/>
              </a:rPr>
              <a:t>2) </a:t>
            </a:r>
            <a:r>
              <a:rPr lang="en-US" sz="3600" b="1" i="1" dirty="0" smtClean="0"/>
              <a:t>Images</a:t>
            </a:r>
          </a:p>
          <a:p>
            <a:pPr marL="0" indent="0">
              <a:buNone/>
            </a:pPr>
            <a:r>
              <a:rPr lang="en-US" sz="3600" b="1" i="1" dirty="0" smtClean="0">
                <a:hlinkClick r:id="rId5" action="ppaction://hlinksldjump"/>
              </a:rPr>
              <a:t>3) </a:t>
            </a:r>
            <a:r>
              <a:rPr lang="en-US" sz="3600" b="1" i="1" dirty="0" smtClean="0"/>
              <a:t>Sound</a:t>
            </a:r>
          </a:p>
          <a:p>
            <a:pPr marL="0" indent="0">
              <a:buNone/>
            </a:pPr>
            <a:r>
              <a:rPr lang="en-US" sz="3600" b="1" i="1" dirty="0" smtClean="0">
                <a:hlinkClick r:id="rId6" action="ppaction://hlinksldjump"/>
              </a:rPr>
              <a:t>4) </a:t>
            </a:r>
            <a:r>
              <a:rPr lang="en-US" sz="3600" b="1" i="1" dirty="0" smtClean="0"/>
              <a:t>Animation</a:t>
            </a:r>
          </a:p>
          <a:p>
            <a:pPr marL="0" indent="0">
              <a:buNone/>
            </a:pPr>
            <a:r>
              <a:rPr lang="en-US" sz="3600" b="1" i="1" dirty="0" smtClean="0">
                <a:hlinkClick r:id="rId7" action="ppaction://hlinksldjump"/>
              </a:rPr>
              <a:t>5) </a:t>
            </a:r>
            <a:r>
              <a:rPr lang="en-US" sz="3600" b="1" i="1" dirty="0" smtClean="0"/>
              <a:t>Video</a:t>
            </a:r>
          </a:p>
          <a:p>
            <a:pPr lvl="1"/>
            <a:endParaRPr lang="en-US" dirty="0"/>
          </a:p>
          <a:p>
            <a:pPr lvl="1"/>
            <a:endParaRPr lang="en-US" dirty="0" smtClean="0"/>
          </a:p>
          <a:p>
            <a:pPr lvl="4"/>
            <a:endParaRPr lang="en-US" dirty="0" smtClean="0"/>
          </a:p>
        </p:txBody>
      </p:sp>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426448" y="1019239"/>
            <a:ext cx="2692400" cy="2692400"/>
          </a:xfrm>
          <a:prstGeom prst="rect">
            <a:avLst/>
          </a:prstGeom>
        </p:spPr>
      </p:pic>
      <p:sp>
        <p:nvSpPr>
          <p:cNvPr id="6" name="Right Arrow 5">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8" name="Right Arrow 7">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9" name="Action Button: Home 8">
            <a:hlinkClick r:id="rId9"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spTree>
    <p:extLst>
      <p:ext uri="{BB962C8B-B14F-4D97-AF65-F5344CB8AC3E}">
        <p14:creationId xmlns:p14="http://schemas.microsoft.com/office/powerpoint/2010/main" val="1350719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path" presetSubtype="0" accel="50000" decel="50000" fill="hold" nodeType="withEffect">
                                  <p:stCondLst>
                                    <p:cond delay="0"/>
                                  </p:stCondLst>
                                  <p:childTnLst>
                                    <p:animMotion origin="layout" path="M 0.01407 0.12708 C 0.01003 0.11898 -0.0039 0.11111 -0.00898 0.11111 C -0.03997 0.11111 -0.072 0.23611 -0.072 0.36111 C -0.072 0.29815 -0.08802 0.23611 -0.10299 0.23611 C -0.11901 0.23611 -0.13398 0.29907 -0.13398 0.36111 C -0.13398 0.33009 -0.14192 0.29815 -0.15 0.29815 C -0.15794 0.29815 -0.16601 0.32916 -0.16601 0.36111 C -0.16601 0.34514 -0.17005 0.33009 -0.17395 0.33009 C -0.17799 0.33009 -0.1819 0.34606 -0.1819 0.36111 C -0.1819 0.35301 -0.18385 0.34514 -0.18593 0.34514 C -0.18698 0.34514 -0.18997 0.35324 -0.18997 0.36111 C -0.18997 0.35717 -0.19101 0.35301 -0.19192 0.35301 C -0.19192 0.35208 -0.19388 0.35694 -0.19388 0.36111 C -0.19388 0.35903 -0.19388 0.35717 -0.19492 0.35717 C -0.19492 0.3581 -0.19596 0.35926 -0.19596 0.36111 C -0.19596 0.36018 -0.19596 0.35903 -0.19596 0.3581 C -0.197 0.3581 -0.197 0.35903 -0.197 0.36018 C -0.19804 0.36018 -0.19804 0.35926 -0.19804 0.3581 C -0.19908 0.3581 -0.19908 0.35903 -0.19908 0.36018 " pathEditMode="relative" rAng="0" ptsTypes="AAAAAAAAAAAAAAAAAAA">
                                      <p:cBhvr>
                                        <p:cTn id="6" dur="2000" fill="hold"/>
                                        <p:tgtEl>
                                          <p:spTgt spid="4"/>
                                        </p:tgtEl>
                                        <p:attrNameLst>
                                          <p:attrName>ppt_x</p:attrName>
                                          <p:attrName>ppt_y</p:attrName>
                                        </p:attrNameLst>
                                      </p:cBhvr>
                                      <p:rCtr x="-10664" y="10903"/>
                                    </p:animMotion>
                                  </p:childTnLst>
                                </p:cTn>
                              </p:par>
                              <p:par>
                                <p:cTn id="7" presetID="26" presetClass="emph" presetSubtype="0" fill="hold" grpId="0" nodeType="withEffect">
                                  <p:stCondLst>
                                    <p:cond delay="0"/>
                                  </p:stCondLst>
                                  <p:childTnLst>
                                    <p:animEffect transition="out" filter="fade">
                                      <p:cBhvr>
                                        <p:cTn id="8" dur="1000" tmFilter="0, 0; .2, .5; .8, .5; 1, 0"/>
                                        <p:tgtEl>
                                          <p:spTgt spid="2"/>
                                        </p:tgtEl>
                                      </p:cBhvr>
                                    </p:animEffect>
                                    <p:animScale>
                                      <p:cBhvr>
                                        <p:cTn id="9"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t>TEXT</a:t>
            </a:r>
            <a:endParaRPr lang="en-US" sz="6600"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426329" y="1688688"/>
            <a:ext cx="3846519" cy="993838"/>
          </a:xfrm>
        </p:spPr>
      </p:pic>
      <p:sp>
        <p:nvSpPr>
          <p:cNvPr id="4" name="Right Arrow 3">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5" name="Right Arrow 4">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6" name="Action Button: Home 5">
            <a:hlinkClick r:id="rId4"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6329" y="2701354"/>
            <a:ext cx="3860800" cy="1155700"/>
          </a:xfrm>
          <a:prstGeom prst="rect">
            <a:avLst/>
          </a:prstGeom>
        </p:spPr>
      </p:pic>
      <p:pic>
        <p:nvPicPr>
          <p:cNvPr id="9" name="Picture 8"/>
          <p:cNvPicPr>
            <a:picLocks noChangeAspect="1"/>
          </p:cNvPicPr>
          <p:nvPr/>
        </p:nvPicPr>
        <p:blipFill rotWithShape="1">
          <a:blip r:embed="rId6">
            <a:extLst>
              <a:ext uri="{28A0092B-C50C-407E-A947-70E740481C1C}">
                <a14:useLocalDpi xmlns:a14="http://schemas.microsoft.com/office/drawing/2010/main" val="0"/>
              </a:ext>
            </a:extLst>
          </a:blip>
          <a:srcRect t="13797" r="-371" b="16372"/>
          <a:stretch/>
        </p:blipFill>
        <p:spPr>
          <a:xfrm>
            <a:off x="7426329" y="3894710"/>
            <a:ext cx="3860800" cy="1343025"/>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sp>
        <p:nvSpPr>
          <p:cNvPr id="12" name="TextBox 11"/>
          <p:cNvSpPr txBox="1"/>
          <p:nvPr/>
        </p:nvSpPr>
        <p:spPr>
          <a:xfrm>
            <a:off x="699167" y="1778000"/>
            <a:ext cx="6318743" cy="3785652"/>
          </a:xfrm>
          <a:prstGeom prst="rect">
            <a:avLst/>
          </a:prstGeom>
          <a:noFill/>
        </p:spPr>
        <p:txBody>
          <a:bodyPr wrap="square" rtlCol="0">
            <a:spAutoFit/>
          </a:bodyPr>
          <a:lstStyle/>
          <a:p>
            <a:r>
              <a:rPr lang="en-US" sz="2400" dirty="0" smtClean="0"/>
              <a:t>Text is the most commonly used way for humans to communicate with their computers, and computers to communicate with users and other computers. </a:t>
            </a:r>
          </a:p>
          <a:p>
            <a:r>
              <a:rPr lang="en-US" sz="2400" dirty="0" smtClean="0"/>
              <a:t>When we watch basketball </a:t>
            </a:r>
            <a:r>
              <a:rPr lang="en-US" sz="2400" dirty="0" smtClean="0"/>
              <a:t>games, </a:t>
            </a:r>
            <a:r>
              <a:rPr lang="en-US" sz="2400" dirty="0" smtClean="0"/>
              <a:t>the score, which teams are playing, the names of </a:t>
            </a:r>
            <a:r>
              <a:rPr lang="en-US" sz="2400" dirty="0" smtClean="0"/>
              <a:t>players/coaches </a:t>
            </a:r>
            <a:r>
              <a:rPr lang="en-US" sz="2400" dirty="0" smtClean="0"/>
              <a:t>and sponsors </a:t>
            </a:r>
            <a:r>
              <a:rPr lang="en-US" sz="2400" dirty="0" smtClean="0"/>
              <a:t>are </a:t>
            </a:r>
            <a:r>
              <a:rPr lang="en-US" sz="2400" dirty="0" smtClean="0"/>
              <a:t>predominantly conveyed to the viewer by text </a:t>
            </a:r>
            <a:r>
              <a:rPr lang="en-US" sz="2400" dirty="0" smtClean="0"/>
              <a:t>(</a:t>
            </a:r>
            <a:r>
              <a:rPr lang="en-US" sz="2400" dirty="0" smtClean="0"/>
              <a:t>or symbols) in all different styles and fonts.</a:t>
            </a:r>
          </a:p>
        </p:txBody>
      </p:sp>
    </p:spTree>
    <p:extLst>
      <p:ext uri="{BB962C8B-B14F-4D97-AF65-F5344CB8AC3E}">
        <p14:creationId xmlns:p14="http://schemas.microsoft.com/office/powerpoint/2010/main" val="1327169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ssolve">
                                      <p:cBhvr>
                                        <p:cTn id="15" dur="500"/>
                                        <p:tgtEl>
                                          <p:spTgt spid="9"/>
                                        </p:tgtEl>
                                      </p:cBhvr>
                                    </p:animEffect>
                                  </p:childTnLst>
                                </p:cTn>
                              </p:par>
                              <p:par>
                                <p:cTn id="16" presetID="26" presetClass="emph" presetSubtype="0" fill="hold" grpId="0" nodeType="withEffect">
                                  <p:stCondLst>
                                    <p:cond delay="0"/>
                                  </p:stCondLst>
                                  <p:childTnLst>
                                    <p:animEffect transition="out" filter="fade">
                                      <p:cBhvr>
                                        <p:cTn id="17" dur="1000" tmFilter="0, 0; .2, .5; .8, .5; 1, 0"/>
                                        <p:tgtEl>
                                          <p:spTgt spid="2"/>
                                        </p:tgtEl>
                                      </p:cBhvr>
                                    </p:animEffect>
                                    <p:animScale>
                                      <p:cBhvr>
                                        <p:cTn id="18"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t>TEXT</a:t>
            </a:r>
            <a:endParaRPr lang="en-US" sz="6600" dirty="0"/>
          </a:p>
        </p:txBody>
      </p:sp>
      <p:sp>
        <p:nvSpPr>
          <p:cNvPr id="3" name="Content Placeholder 2"/>
          <p:cNvSpPr>
            <a:spLocks noGrp="1"/>
          </p:cNvSpPr>
          <p:nvPr>
            <p:ph idx="1"/>
          </p:nvPr>
        </p:nvSpPr>
        <p:spPr>
          <a:xfrm>
            <a:off x="1069848" y="1851660"/>
            <a:ext cx="10058400" cy="4320540"/>
          </a:xfrm>
        </p:spPr>
        <p:txBody>
          <a:bodyPr/>
          <a:lstStyle/>
          <a:p>
            <a:pPr marL="0" indent="0">
              <a:buNone/>
            </a:pPr>
            <a:r>
              <a:rPr lang="en-US" dirty="0"/>
              <a:t>This multimedia form surrounds us in computer environments. It’s prevalence prevents us from realizing it’s importance in conveying information and providing easy to use navigation. Also, it is important to remember that text has technical concerns as well.</a:t>
            </a:r>
          </a:p>
          <a:p>
            <a:pPr marL="0" indent="0">
              <a:buNone/>
            </a:pPr>
            <a:r>
              <a:rPr lang="en-US" dirty="0" smtClean="0"/>
              <a:t>Most </a:t>
            </a:r>
            <a:r>
              <a:rPr lang="en-US" dirty="0"/>
              <a:t>people immediately think of terms like font, typeface and styles when referring to “text” </a:t>
            </a:r>
            <a:r>
              <a:rPr lang="en-US" dirty="0" smtClean="0"/>
              <a:t>because this is the sort of vocabulary we utilize on a daily basis when preparing documents or presentations. </a:t>
            </a:r>
          </a:p>
          <a:p>
            <a:pPr marL="0" indent="0">
              <a:buNone/>
            </a:pPr>
            <a:r>
              <a:rPr lang="en-US" dirty="0" smtClean="0"/>
              <a:t>Computers are an ever-growing part of human existence; however, not as many people are familiar with some massively important aspects or capabilities of TEXT. </a:t>
            </a:r>
          </a:p>
          <a:p>
            <a:pPr marL="0" indent="0">
              <a:buNone/>
            </a:pPr>
            <a:r>
              <a:rPr lang="en-US" dirty="0" smtClean="0"/>
              <a:t>Web designers  and computer programmers are examples of people who need to be intricately involved with the more complex facets of text and its relationship with CODE.</a:t>
            </a:r>
          </a:p>
          <a:p>
            <a:pPr marL="0" indent="0">
              <a:buNone/>
            </a:pPr>
            <a:endParaRPr lang="en-US"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sp>
        <p:nvSpPr>
          <p:cNvPr id="5" name="Right Arrow 4">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6" name="Right Arrow 5">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7" name="Action Button: Home 6">
            <a:hlinkClick r:id="rId3"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86781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a:t>
            </a:r>
            <a:endParaRPr lang="en-US" dirty="0"/>
          </a:p>
        </p:txBody>
      </p:sp>
      <p:sp>
        <p:nvSpPr>
          <p:cNvPr id="3" name="Content Placeholder 2"/>
          <p:cNvSpPr>
            <a:spLocks noGrp="1"/>
          </p:cNvSpPr>
          <p:nvPr>
            <p:ph idx="1"/>
          </p:nvPr>
        </p:nvSpPr>
        <p:spPr>
          <a:xfrm>
            <a:off x="1072904" y="1893924"/>
            <a:ext cx="10058400" cy="4050792"/>
          </a:xfrm>
        </p:spPr>
        <p:txBody>
          <a:bodyPr/>
          <a:lstStyle/>
          <a:p>
            <a:r>
              <a:rPr lang="en-US" dirty="0"/>
              <a:t>When using text as navigation, it is important to consider your audience. Choose words that will clearly indicate where links lead and use those same terms as the headings for the screens they lead to.</a:t>
            </a:r>
          </a:p>
          <a:p>
            <a:r>
              <a:rPr lang="en-US" dirty="0"/>
              <a:t>Reserachers have shown that when reading on screen your reading screen is slower than off of paper. It is important to write concisely when developing screen based media. Emphasize brevity and clarity.</a:t>
            </a:r>
          </a:p>
          <a:p>
            <a:r>
              <a:rPr lang="en-US" dirty="0"/>
              <a:t>To a computer, text is a series of numeric codes. The two major encoding schemes are ASCII and Unicode. ASCII was developed before Unicode and is only suitable for display characters in English and some Western languages. Unicode is the new dominant form and allows typefaces to encode characters from every language on earth.</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sp>
        <p:nvSpPr>
          <p:cNvPr id="5" name="Right Arrow 4">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6" name="Right Arrow 5">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7" name="Action Button: Home 6">
            <a:hlinkClick r:id="rId3"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84484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t>ASCII &amp; Unicode</a:t>
            </a:r>
            <a:endParaRPr lang="en-US" sz="6600" dirty="0"/>
          </a:p>
        </p:txBody>
      </p:sp>
      <p:pic>
        <p:nvPicPr>
          <p:cNvPr id="8"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455852" y="2093976"/>
            <a:ext cx="2755900" cy="2082800"/>
          </a:xfrm>
        </p:spPr>
      </p:pic>
      <p:sp>
        <p:nvSpPr>
          <p:cNvPr id="4" name="Right Arrow 3">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5" name="Right Arrow 4">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6" name="Action Button: Home 5">
            <a:hlinkClick r:id="rId4"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51773" y="3509645"/>
            <a:ext cx="2276475" cy="2276475"/>
          </a:xfrm>
          <a:prstGeom prst="rect">
            <a:avLst/>
          </a:prstGeom>
        </p:spPr>
      </p:pic>
      <p:sp>
        <p:nvSpPr>
          <p:cNvPr id="12" name="TextBox 11"/>
          <p:cNvSpPr txBox="1"/>
          <p:nvPr/>
        </p:nvSpPr>
        <p:spPr>
          <a:xfrm>
            <a:off x="784065" y="1954276"/>
            <a:ext cx="6404292" cy="2862322"/>
          </a:xfrm>
          <a:prstGeom prst="rect">
            <a:avLst/>
          </a:prstGeom>
          <a:noFill/>
        </p:spPr>
        <p:txBody>
          <a:bodyPr wrap="square" rtlCol="0">
            <a:spAutoFit/>
          </a:bodyPr>
          <a:lstStyle/>
          <a:p>
            <a:r>
              <a:rPr lang="en-US" sz="2000" dirty="0" smtClean="0"/>
              <a:t>The depth of the development process for programs/software we use or the multimedia content we consume is hard to grasp without understanding how coding works. ASCII and Unicode are essentially different text systems comprised of letters and symbols, with each letter/digit/symbol assigned a different value. Programmers can plug this text into a computer in endless combinations and variations in order for the computer to perform a desired function.</a:t>
            </a:r>
            <a:endParaRPr lang="en-US" sz="2000" dirty="0"/>
          </a:p>
        </p:txBody>
      </p:sp>
    </p:spTree>
    <p:extLst>
      <p:ext uri="{BB962C8B-B14F-4D97-AF65-F5344CB8AC3E}">
        <p14:creationId xmlns:p14="http://schemas.microsoft.com/office/powerpoint/2010/main" val="2133662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par>
                                <p:cTn id="8" presetID="26" presetClass="emph" presetSubtype="0" fill="hold" grpId="1" nodeType="withEffect">
                                  <p:stCondLst>
                                    <p:cond delay="0"/>
                                  </p:stCondLst>
                                  <p:childTnLst>
                                    <p:animEffect transition="out" filter="fade">
                                      <p:cBhvr>
                                        <p:cTn id="9" dur="1000" tmFilter="0, 0; .2, .5; .8, .5; 1, 0"/>
                                        <p:tgtEl>
                                          <p:spTgt spid="2"/>
                                        </p:tgtEl>
                                      </p:cBhvr>
                                    </p:animEffect>
                                    <p:animScale>
                                      <p:cBhvr>
                                        <p:cTn id="10"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t>IMAges</a:t>
            </a:r>
            <a:endParaRPr lang="en-US" sz="6600"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06780" y="2340864"/>
            <a:ext cx="5158841" cy="2841944"/>
          </a:xfrm>
        </p:spPr>
      </p:pic>
      <p:sp>
        <p:nvSpPr>
          <p:cNvPr id="4" name="Right Arrow 3">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5" name="Right Arrow 4">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6" name="Action Button: Home 5">
            <a:hlinkClick r:id="rId3"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sp>
        <p:nvSpPr>
          <p:cNvPr id="9" name="TextBox 8"/>
          <p:cNvSpPr txBox="1"/>
          <p:nvPr/>
        </p:nvSpPr>
        <p:spPr>
          <a:xfrm>
            <a:off x="572312" y="1869010"/>
            <a:ext cx="5526736" cy="3785652"/>
          </a:xfrm>
          <a:prstGeom prst="rect">
            <a:avLst/>
          </a:prstGeom>
          <a:noFill/>
        </p:spPr>
        <p:txBody>
          <a:bodyPr wrap="square" rtlCol="0">
            <a:spAutoFit/>
          </a:bodyPr>
          <a:lstStyle/>
          <a:p>
            <a:r>
              <a:rPr lang="en-US" sz="2400" dirty="0" smtClean="0"/>
              <a:t>All of the still images we see in graphics on TV or on various websites can be identified as either </a:t>
            </a:r>
            <a:r>
              <a:rPr lang="en-US" sz="2400" b="1" i="1" dirty="0" smtClean="0"/>
              <a:t>bitmaps</a:t>
            </a:r>
            <a:r>
              <a:rPr lang="en-US" sz="2400" dirty="0" smtClean="0"/>
              <a:t> or </a:t>
            </a:r>
            <a:r>
              <a:rPr lang="en-US" sz="2400" b="1" i="1" dirty="0" smtClean="0"/>
              <a:t>vector-drawn</a:t>
            </a:r>
            <a:r>
              <a:rPr lang="en-US" sz="2400" dirty="0" smtClean="0"/>
              <a:t> graphics. The image on the right started out as vector-drawn graphic that got transformed into a bitmap, manipulated in an image editing software called Adobe Photoshop and then compressed to take up less space when saved.</a:t>
            </a:r>
            <a:endParaRPr lang="en-US" sz="2400" dirty="0"/>
          </a:p>
        </p:txBody>
      </p:sp>
    </p:spTree>
    <p:extLst>
      <p:ext uri="{BB962C8B-B14F-4D97-AF65-F5344CB8AC3E}">
        <p14:creationId xmlns:p14="http://schemas.microsoft.com/office/powerpoint/2010/main" val="1419710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t>BitMap</a:t>
            </a:r>
            <a:endParaRPr lang="en-US" sz="6600" dirty="0"/>
          </a:p>
        </p:txBody>
      </p:sp>
      <p:sp>
        <p:nvSpPr>
          <p:cNvPr id="4" name="Right Arrow 3">
            <a:hlinkClick r:id="" action="ppaction://hlinkshowjump?jump=nextslide" highlightClick="1"/>
          </p:cNvPr>
          <p:cNvSpPr/>
          <p:nvPr/>
        </p:nvSpPr>
        <p:spPr>
          <a:xfrm>
            <a:off x="3043902"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5" name="Right Arrow 4">
            <a:hlinkClick r:id="" action="ppaction://hlinkshowjump?jump=previousslide" highlightClick="1"/>
          </p:cNvPr>
          <p:cNvSpPr/>
          <p:nvPr/>
        </p:nvSpPr>
        <p:spPr>
          <a:xfrm rot="10800000">
            <a:off x="343567" y="5944716"/>
            <a:ext cx="942309" cy="73157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6" name="Action Button: Home 5">
            <a:hlinkClick r:id="rId3" action="ppaction://hlinksldjump" highlightClick="1"/>
          </p:cNvPr>
          <p:cNvSpPr/>
          <p:nvPr/>
        </p:nvSpPr>
        <p:spPr>
          <a:xfrm>
            <a:off x="1798510" y="5944716"/>
            <a:ext cx="732759" cy="731572"/>
          </a:xfrm>
          <a:prstGeom prst="actionButtonHom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12394" y="5944716"/>
            <a:ext cx="906454" cy="906454"/>
          </a:xfrm>
          <a:prstGeom prst="rect">
            <a:avLst/>
          </a:prstGeom>
        </p:spPr>
      </p:pic>
      <p:sp>
        <p:nvSpPr>
          <p:cNvPr id="14" name="Content Placeholder 13"/>
          <p:cNvSpPr>
            <a:spLocks noGrp="1"/>
          </p:cNvSpPr>
          <p:nvPr>
            <p:ph idx="1"/>
          </p:nvPr>
        </p:nvSpPr>
        <p:spPr>
          <a:xfrm>
            <a:off x="1072904" y="1894482"/>
            <a:ext cx="10058400" cy="4050792"/>
          </a:xfrm>
        </p:spPr>
        <p:txBody>
          <a:bodyPr>
            <a:normAutofit/>
          </a:bodyPr>
          <a:lstStyle/>
          <a:p>
            <a:pPr marL="0" indent="0">
              <a:buNone/>
            </a:pPr>
            <a:r>
              <a:rPr lang="en-US" sz="2400" dirty="0"/>
              <a:t>Bitmaps are collections of colors that are rendered in a rectangular grid by on screen pixels. They can require a lot of memory to store the picture information as the physical dimensions of the image increases.</a:t>
            </a:r>
          </a:p>
          <a:p>
            <a:pPr marL="0" indent="0">
              <a:buNone/>
            </a:pPr>
            <a:r>
              <a:rPr lang="en-US" sz="2400" dirty="0" smtClean="0"/>
              <a:t>Think of a bitmap as an image that is comprised of thousands of small blocks (bits) of varied shades of color (or shades of black and white). The computer organizes these blocks into a grid type pattern that, when aligned, should recreate or represent a desired image or photograph. The higher the number of blocks (bits) used to represent an image translates to higher resolution and improved image quality.</a:t>
            </a:r>
            <a:endParaRPr lang="en-US" sz="2400" dirty="0"/>
          </a:p>
        </p:txBody>
      </p:sp>
    </p:spTree>
    <p:extLst>
      <p:ext uri="{BB962C8B-B14F-4D97-AF65-F5344CB8AC3E}">
        <p14:creationId xmlns:p14="http://schemas.microsoft.com/office/powerpoint/2010/main" val="819421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Wood Type</Template>
  <TotalTime>587</TotalTime>
  <Words>2055</Words>
  <Application>Microsoft Office PowerPoint</Application>
  <PresentationFormat>Widescreen</PresentationFormat>
  <Paragraphs>111</Paragraphs>
  <Slides>22</Slides>
  <Notes>11</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Calibri</vt:lpstr>
      <vt:lpstr>Mangal</vt:lpstr>
      <vt:lpstr>Rockwell</vt:lpstr>
      <vt:lpstr>Rockwell Condensed</vt:lpstr>
      <vt:lpstr>Rockwell Extra Bold</vt:lpstr>
      <vt:lpstr>Wingdings</vt:lpstr>
      <vt:lpstr>Wood Type</vt:lpstr>
      <vt:lpstr>Multimedia:</vt:lpstr>
      <vt:lpstr>What is multimedia? Why do I Care?</vt:lpstr>
      <vt:lpstr>The Starting Five</vt:lpstr>
      <vt:lpstr>TEXT</vt:lpstr>
      <vt:lpstr>TEXT</vt:lpstr>
      <vt:lpstr>TEXT</vt:lpstr>
      <vt:lpstr>ASCII &amp; Unicode</vt:lpstr>
      <vt:lpstr>IMAges</vt:lpstr>
      <vt:lpstr>BitMap</vt:lpstr>
      <vt:lpstr>PowerPoint Presentation</vt:lpstr>
      <vt:lpstr>Vector</vt:lpstr>
      <vt:lpstr>Audio</vt:lpstr>
      <vt:lpstr>Audio</vt:lpstr>
      <vt:lpstr>audio</vt:lpstr>
      <vt:lpstr>Animation</vt:lpstr>
      <vt:lpstr>Animation</vt:lpstr>
      <vt:lpstr>Video</vt:lpstr>
      <vt:lpstr>VIDEO</vt:lpstr>
      <vt:lpstr>Video</vt:lpstr>
      <vt:lpstr>Interactivity</vt:lpstr>
      <vt:lpstr>CopyRight</vt:lpstr>
      <vt:lpstr>References (order of App.)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dc:title>
  <dc:creator>Connor Reddington</dc:creator>
  <cp:lastModifiedBy>Reddington, Connor</cp:lastModifiedBy>
  <cp:revision>48</cp:revision>
  <dcterms:created xsi:type="dcterms:W3CDTF">2016-11-10T13:19:20Z</dcterms:created>
  <dcterms:modified xsi:type="dcterms:W3CDTF">2016-11-11T02:23:37Z</dcterms:modified>
</cp:coreProperties>
</file>