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4" r:id="rId1"/>
  </p:sldMasterIdLst>
  <p:notesMasterIdLst>
    <p:notesMasterId r:id="rId36"/>
  </p:notesMasterIdLst>
  <p:sldIdLst>
    <p:sldId id="256" r:id="rId2"/>
    <p:sldId id="292" r:id="rId3"/>
    <p:sldId id="265" r:id="rId4"/>
    <p:sldId id="257" r:id="rId5"/>
    <p:sldId id="259" r:id="rId6"/>
    <p:sldId id="294" r:id="rId7"/>
    <p:sldId id="270" r:id="rId8"/>
    <p:sldId id="293" r:id="rId9"/>
    <p:sldId id="273" r:id="rId10"/>
    <p:sldId id="258" r:id="rId11"/>
    <p:sldId id="276" r:id="rId12"/>
    <p:sldId id="260" r:id="rId13"/>
    <p:sldId id="297" r:id="rId14"/>
    <p:sldId id="272" r:id="rId15"/>
    <p:sldId id="298" r:id="rId16"/>
    <p:sldId id="274" r:id="rId17"/>
    <p:sldId id="303" r:id="rId18"/>
    <p:sldId id="275" r:id="rId19"/>
    <p:sldId id="261" r:id="rId20"/>
    <p:sldId id="262" r:id="rId21"/>
    <p:sldId id="300" r:id="rId22"/>
    <p:sldId id="299" r:id="rId23"/>
    <p:sldId id="280" r:id="rId24"/>
    <p:sldId id="263" r:id="rId25"/>
    <p:sldId id="264" r:id="rId26"/>
    <p:sldId id="281" r:id="rId27"/>
    <p:sldId id="284" r:id="rId28"/>
    <p:sldId id="278" r:id="rId29"/>
    <p:sldId id="266" r:id="rId30"/>
    <p:sldId id="267" r:id="rId31"/>
    <p:sldId id="302" r:id="rId32"/>
    <p:sldId id="304" r:id="rId33"/>
    <p:sldId id="305" r:id="rId34"/>
    <p:sldId id="30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114"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33BD3D-7CF9-432A-B653-16F858A8DF9C}" type="datetimeFigureOut">
              <a:rPr lang="en-US"/>
              <a:t>11/10/2016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B5E22E-672A-4B77-9AF4-560797A4DAD6}"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a:t>
            </a:fld>
            <a:endParaRPr lang="en-US"/>
          </a:p>
        </p:txBody>
      </p:sp>
    </p:spTree>
    <p:extLst>
      <p:ext uri="{BB962C8B-B14F-4D97-AF65-F5344CB8AC3E}">
        <p14:creationId xmlns:p14="http://schemas.microsoft.com/office/powerpoint/2010/main" val="1293723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10</a:t>
            </a:fld>
            <a:endParaRPr lang="en-US"/>
          </a:p>
        </p:txBody>
      </p:sp>
    </p:spTree>
    <p:extLst>
      <p:ext uri="{BB962C8B-B14F-4D97-AF65-F5344CB8AC3E}">
        <p14:creationId xmlns:p14="http://schemas.microsoft.com/office/powerpoint/2010/main" val="860375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11</a:t>
            </a:fld>
            <a:endParaRPr lang="en-US"/>
          </a:p>
        </p:txBody>
      </p:sp>
    </p:spTree>
    <p:extLst>
      <p:ext uri="{BB962C8B-B14F-4D97-AF65-F5344CB8AC3E}">
        <p14:creationId xmlns:p14="http://schemas.microsoft.com/office/powerpoint/2010/main" val="957098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12</a:t>
            </a:fld>
            <a:endParaRPr lang="en-US"/>
          </a:p>
        </p:txBody>
      </p:sp>
    </p:spTree>
    <p:extLst>
      <p:ext uri="{BB962C8B-B14F-4D97-AF65-F5344CB8AC3E}">
        <p14:creationId xmlns:p14="http://schemas.microsoft.com/office/powerpoint/2010/main" val="2478035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13</a:t>
            </a:fld>
            <a:endParaRPr lang="en-US"/>
          </a:p>
        </p:txBody>
      </p:sp>
    </p:spTree>
    <p:extLst>
      <p:ext uri="{BB962C8B-B14F-4D97-AF65-F5344CB8AC3E}">
        <p14:creationId xmlns:p14="http://schemas.microsoft.com/office/powerpoint/2010/main" val="793845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14</a:t>
            </a:fld>
            <a:endParaRPr lang="en-US"/>
          </a:p>
        </p:txBody>
      </p:sp>
    </p:spTree>
    <p:extLst>
      <p:ext uri="{BB962C8B-B14F-4D97-AF65-F5344CB8AC3E}">
        <p14:creationId xmlns:p14="http://schemas.microsoft.com/office/powerpoint/2010/main" val="2045254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15</a:t>
            </a:fld>
            <a:endParaRPr lang="en-US"/>
          </a:p>
        </p:txBody>
      </p:sp>
    </p:spTree>
    <p:extLst>
      <p:ext uri="{BB962C8B-B14F-4D97-AF65-F5344CB8AC3E}">
        <p14:creationId xmlns:p14="http://schemas.microsoft.com/office/powerpoint/2010/main" val="3492381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16</a:t>
            </a:fld>
            <a:endParaRPr lang="en-US"/>
          </a:p>
        </p:txBody>
      </p:sp>
    </p:spTree>
    <p:extLst>
      <p:ext uri="{BB962C8B-B14F-4D97-AF65-F5344CB8AC3E}">
        <p14:creationId xmlns:p14="http://schemas.microsoft.com/office/powerpoint/2010/main" val="2490933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18</a:t>
            </a:fld>
            <a:endParaRPr lang="en-US"/>
          </a:p>
        </p:txBody>
      </p:sp>
    </p:spTree>
    <p:extLst>
      <p:ext uri="{BB962C8B-B14F-4D97-AF65-F5344CB8AC3E}">
        <p14:creationId xmlns:p14="http://schemas.microsoft.com/office/powerpoint/2010/main" val="3473610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19</a:t>
            </a:fld>
            <a:endParaRPr lang="en-US"/>
          </a:p>
        </p:txBody>
      </p:sp>
    </p:spTree>
    <p:extLst>
      <p:ext uri="{BB962C8B-B14F-4D97-AF65-F5344CB8AC3E}">
        <p14:creationId xmlns:p14="http://schemas.microsoft.com/office/powerpoint/2010/main" val="411502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20</a:t>
            </a:fld>
            <a:endParaRPr lang="en-US"/>
          </a:p>
        </p:txBody>
      </p:sp>
    </p:spTree>
    <p:extLst>
      <p:ext uri="{BB962C8B-B14F-4D97-AF65-F5344CB8AC3E}">
        <p14:creationId xmlns:p14="http://schemas.microsoft.com/office/powerpoint/2010/main" val="467248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a:t>
            </a:fld>
            <a:endParaRPr lang="en-US"/>
          </a:p>
        </p:txBody>
      </p:sp>
    </p:spTree>
    <p:extLst>
      <p:ext uri="{BB962C8B-B14F-4D97-AF65-F5344CB8AC3E}">
        <p14:creationId xmlns:p14="http://schemas.microsoft.com/office/powerpoint/2010/main" val="785921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21</a:t>
            </a:fld>
            <a:endParaRPr lang="en-US"/>
          </a:p>
        </p:txBody>
      </p:sp>
    </p:spTree>
    <p:extLst>
      <p:ext uri="{BB962C8B-B14F-4D97-AF65-F5344CB8AC3E}">
        <p14:creationId xmlns:p14="http://schemas.microsoft.com/office/powerpoint/2010/main" val="4280801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22</a:t>
            </a:fld>
            <a:endParaRPr lang="en-US"/>
          </a:p>
        </p:txBody>
      </p:sp>
    </p:spTree>
    <p:extLst>
      <p:ext uri="{BB962C8B-B14F-4D97-AF65-F5344CB8AC3E}">
        <p14:creationId xmlns:p14="http://schemas.microsoft.com/office/powerpoint/2010/main" val="2618978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23</a:t>
            </a:fld>
            <a:endParaRPr lang="en-US"/>
          </a:p>
        </p:txBody>
      </p:sp>
    </p:spTree>
    <p:extLst>
      <p:ext uri="{BB962C8B-B14F-4D97-AF65-F5344CB8AC3E}">
        <p14:creationId xmlns:p14="http://schemas.microsoft.com/office/powerpoint/2010/main" val="161500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24</a:t>
            </a:fld>
            <a:endParaRPr lang="en-US"/>
          </a:p>
        </p:txBody>
      </p:sp>
    </p:spTree>
    <p:extLst>
      <p:ext uri="{BB962C8B-B14F-4D97-AF65-F5344CB8AC3E}">
        <p14:creationId xmlns:p14="http://schemas.microsoft.com/office/powerpoint/2010/main" val="3398996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25</a:t>
            </a:fld>
            <a:endParaRPr lang="en-US"/>
          </a:p>
        </p:txBody>
      </p:sp>
    </p:spTree>
    <p:extLst>
      <p:ext uri="{BB962C8B-B14F-4D97-AF65-F5344CB8AC3E}">
        <p14:creationId xmlns:p14="http://schemas.microsoft.com/office/powerpoint/2010/main" val="4108861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26</a:t>
            </a:fld>
            <a:endParaRPr lang="en-US"/>
          </a:p>
        </p:txBody>
      </p:sp>
    </p:spTree>
    <p:extLst>
      <p:ext uri="{BB962C8B-B14F-4D97-AF65-F5344CB8AC3E}">
        <p14:creationId xmlns:p14="http://schemas.microsoft.com/office/powerpoint/2010/main" val="1300526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27</a:t>
            </a:fld>
            <a:endParaRPr lang="en-US"/>
          </a:p>
        </p:txBody>
      </p:sp>
    </p:spTree>
    <p:extLst>
      <p:ext uri="{BB962C8B-B14F-4D97-AF65-F5344CB8AC3E}">
        <p14:creationId xmlns:p14="http://schemas.microsoft.com/office/powerpoint/2010/main" val="11022758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28</a:t>
            </a:fld>
            <a:endParaRPr lang="en-US"/>
          </a:p>
        </p:txBody>
      </p:sp>
    </p:spTree>
    <p:extLst>
      <p:ext uri="{BB962C8B-B14F-4D97-AF65-F5344CB8AC3E}">
        <p14:creationId xmlns:p14="http://schemas.microsoft.com/office/powerpoint/2010/main" val="2575838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29</a:t>
            </a:fld>
            <a:endParaRPr lang="en-US"/>
          </a:p>
        </p:txBody>
      </p:sp>
    </p:spTree>
    <p:extLst>
      <p:ext uri="{BB962C8B-B14F-4D97-AF65-F5344CB8AC3E}">
        <p14:creationId xmlns:p14="http://schemas.microsoft.com/office/powerpoint/2010/main" val="408976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30</a:t>
            </a:fld>
            <a:endParaRPr lang="en-US"/>
          </a:p>
        </p:txBody>
      </p:sp>
    </p:spTree>
    <p:extLst>
      <p:ext uri="{BB962C8B-B14F-4D97-AF65-F5344CB8AC3E}">
        <p14:creationId xmlns:p14="http://schemas.microsoft.com/office/powerpoint/2010/main" val="239145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3</a:t>
            </a:fld>
            <a:endParaRPr lang="en-US"/>
          </a:p>
        </p:txBody>
      </p:sp>
    </p:spTree>
    <p:extLst>
      <p:ext uri="{BB962C8B-B14F-4D97-AF65-F5344CB8AC3E}">
        <p14:creationId xmlns:p14="http://schemas.microsoft.com/office/powerpoint/2010/main" val="3715923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31</a:t>
            </a:fld>
            <a:endParaRPr lang="en-US"/>
          </a:p>
        </p:txBody>
      </p:sp>
    </p:spTree>
    <p:extLst>
      <p:ext uri="{BB962C8B-B14F-4D97-AF65-F5344CB8AC3E}">
        <p14:creationId xmlns:p14="http://schemas.microsoft.com/office/powerpoint/2010/main" val="3942249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33</a:t>
            </a:fld>
            <a:endParaRPr lang="en-US"/>
          </a:p>
        </p:txBody>
      </p:sp>
    </p:spTree>
    <p:extLst>
      <p:ext uri="{BB962C8B-B14F-4D97-AF65-F5344CB8AC3E}">
        <p14:creationId xmlns:p14="http://schemas.microsoft.com/office/powerpoint/2010/main" val="3666955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4</a:t>
            </a:fld>
            <a:endParaRPr lang="en-US"/>
          </a:p>
        </p:txBody>
      </p:sp>
    </p:spTree>
    <p:extLst>
      <p:ext uri="{BB962C8B-B14F-4D97-AF65-F5344CB8AC3E}">
        <p14:creationId xmlns:p14="http://schemas.microsoft.com/office/powerpoint/2010/main" val="3847552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5</a:t>
            </a:fld>
            <a:endParaRPr lang="en-US"/>
          </a:p>
        </p:txBody>
      </p:sp>
    </p:spTree>
    <p:extLst>
      <p:ext uri="{BB962C8B-B14F-4D97-AF65-F5344CB8AC3E}">
        <p14:creationId xmlns:p14="http://schemas.microsoft.com/office/powerpoint/2010/main" val="1373701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6</a:t>
            </a:fld>
            <a:endParaRPr lang="en-US"/>
          </a:p>
        </p:txBody>
      </p:sp>
    </p:spTree>
    <p:extLst>
      <p:ext uri="{BB962C8B-B14F-4D97-AF65-F5344CB8AC3E}">
        <p14:creationId xmlns:p14="http://schemas.microsoft.com/office/powerpoint/2010/main" val="2153937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7</a:t>
            </a:fld>
            <a:endParaRPr lang="en-US"/>
          </a:p>
        </p:txBody>
      </p:sp>
    </p:spTree>
    <p:extLst>
      <p:ext uri="{BB962C8B-B14F-4D97-AF65-F5344CB8AC3E}">
        <p14:creationId xmlns:p14="http://schemas.microsoft.com/office/powerpoint/2010/main" val="1162908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8</a:t>
            </a:fld>
            <a:endParaRPr lang="en-US"/>
          </a:p>
        </p:txBody>
      </p:sp>
    </p:spTree>
    <p:extLst>
      <p:ext uri="{BB962C8B-B14F-4D97-AF65-F5344CB8AC3E}">
        <p14:creationId xmlns:p14="http://schemas.microsoft.com/office/powerpoint/2010/main" val="1422737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5E22E-672A-4B77-9AF4-560797A4DAD6}" type="slidenum">
              <a:rPr lang="en-US"/>
              <a:t>9</a:t>
            </a:fld>
            <a:endParaRPr lang="en-US"/>
          </a:p>
        </p:txBody>
      </p:sp>
    </p:spTree>
    <p:extLst>
      <p:ext uri="{BB962C8B-B14F-4D97-AF65-F5344CB8AC3E}">
        <p14:creationId xmlns:p14="http://schemas.microsoft.com/office/powerpoint/2010/main" val="288925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p>
        </p:txBody>
      </p:sp>
      <p:sp>
        <p:nvSpPr>
          <p:cNvPr id="4" name="Date Placeholder 3"/>
          <p:cNvSpPr>
            <a:spLocks noGrp="1"/>
          </p:cNvSpPr>
          <p:nvPr>
            <p:ph type="dt" sz="half" idx="10"/>
          </p:nvPr>
        </p:nvSpPr>
        <p:spPr/>
        <p:txBody>
          <a:bodyPr/>
          <a:lstStyle>
            <a:lvl1pPr algn="l">
              <a:defRPr/>
            </a:lvl1p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01540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04558718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307754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0796121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75198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0013282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11/10/2016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0633576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11/10/2016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1867789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11/10/2016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905714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3400831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97189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46CE7D5-CF57-46EF-B807-FDD0502418D4}" type="datetimeFigureOut">
              <a:rPr lang="en-US" smtClean="0"/>
              <a:t>11/10/2016</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30EA680-D336-4FF7-8B7A-9848BB0A1C32}"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2970138"/>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24.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slide" Target="slide10.xml"/><Relationship Id="rId5" Type="http://schemas.openxmlformats.org/officeDocument/2006/relationships/slide" Target="slide29.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video" Target="https://www.youtube.com/embed/lm9AHISJ61A" TargetMode="External"/><Relationship Id="rId4" Type="http://schemas.openxmlformats.org/officeDocument/2006/relationships/audio" Target="../media/audio1.wav"/></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5458" y="4924425"/>
            <a:ext cx="8251942" cy="1739900"/>
          </a:xfrm>
        </p:spPr>
        <p:txBody>
          <a:bodyPr>
            <a:normAutofit fontScale="90000"/>
          </a:bodyPr>
          <a:lstStyle/>
          <a:p>
            <a:pPr algn="ctr"/>
            <a:r>
              <a:rPr lang="EN-US" sz="6000">
                <a:solidFill>
                  <a:srgbClr val="FFFFFF"/>
                </a:solidFill>
                <a:latin typeface="Georgia"/>
              </a:rPr>
              <a:t>What is Multimedia ?</a:t>
            </a:r>
            <a:r>
              <a:rPr lang="en-US">
                <a:solidFill>
                  <a:schemeClr val="tx1"/>
                </a:solidFill>
              </a:rPr>
              <a:t/>
            </a:r>
            <a:br>
              <a:rPr lang="en-US">
                <a:solidFill>
                  <a:schemeClr val="tx1"/>
                </a:solidFill>
              </a:rPr>
            </a:br>
            <a:r>
              <a:rPr lang="EN-US">
                <a:solidFill>
                  <a:srgbClr val="000000"/>
                </a:solidFill>
                <a:latin typeface="Calibri Light"/>
              </a:rPr>
              <a:t> </a:t>
            </a:r>
          </a:p>
        </p:txBody>
      </p:sp>
      <p:sp>
        <p:nvSpPr>
          <p:cNvPr id="3" name="Subtitle 2"/>
          <p:cNvSpPr>
            <a:spLocks noGrp="1"/>
          </p:cNvSpPr>
          <p:nvPr>
            <p:ph type="subTitle" idx="1"/>
          </p:nvPr>
        </p:nvSpPr>
        <p:spPr>
          <a:xfrm>
            <a:off x="8525693" y="5395802"/>
            <a:ext cx="3200400" cy="1463040"/>
          </a:xfrm>
        </p:spPr>
        <p:txBody>
          <a:bodyPr vert="horz" lIns="91440" tIns="45720" rIns="91440" bIns="45720" rtlCol="0" anchor="t">
            <a:normAutofit/>
          </a:bodyPr>
          <a:lstStyle/>
          <a:p>
            <a:r>
              <a:rPr lang="EN-US">
                <a:solidFill>
                  <a:srgbClr val="D8F1EA"/>
                </a:solidFill>
                <a:latin typeface="Verdana"/>
              </a:rPr>
              <a:t>By Latricia Antoine</a:t>
            </a:r>
            <a:endParaRPr lang="en-US">
              <a:solidFill>
                <a:srgbClr val="D8F1EA"/>
              </a:solidFill>
              <a:latin typeface="Verdana"/>
            </a:endParaRPr>
          </a:p>
          <a:p>
            <a:endParaRPr lang="en-US">
              <a:solidFill>
                <a:srgbClr val="D8F1EA"/>
              </a:solidFill>
            </a:endParaRPr>
          </a:p>
        </p:txBody>
      </p:sp>
      <p:sp>
        <p:nvSpPr>
          <p:cNvPr id="5" name="Arrow: Right 6">
            <a:hlinkClick r:id="" action="ppaction://hlinkshowjump?jump=nextslide"/>
          </p:cNvPr>
          <p:cNvSpPr/>
          <p:nvPr/>
        </p:nvSpPr>
        <p:spPr>
          <a:xfrm>
            <a:off x="10669023" y="6019550"/>
            <a:ext cx="978408" cy="48463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t>Next</a:t>
            </a:r>
            <a:endParaRPr lang="en-US"/>
          </a:p>
        </p:txBody>
      </p:sp>
    </p:spTree>
    <p:extLst>
      <p:ext uri="{BB962C8B-B14F-4D97-AF65-F5344CB8AC3E}">
        <p14:creationId xmlns:p14="http://schemas.microsoft.com/office/powerpoint/2010/main" val="10985722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2E663E"/>
                </a:solidFill>
                <a:latin typeface="Georgia"/>
              </a:rPr>
              <a:t>Images</a:t>
            </a:r>
            <a:endParaRPr lang="en-US" b="1">
              <a:solidFill>
                <a:schemeClr val="tx1"/>
              </a:solidFill>
            </a:endParaRPr>
          </a:p>
        </p:txBody>
      </p:sp>
      <p:sp>
        <p:nvSpPr>
          <p:cNvPr id="6" name="Oval 5"/>
          <p:cNvSpPr/>
          <p:nvPr/>
        </p:nvSpPr>
        <p:spPr>
          <a:xfrm>
            <a:off x="266726" y="257175"/>
            <a:ext cx="1187878"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hlinkClick r:id="rId3" action="ppaction://hlinksldjump"/>
              </a:rPr>
              <a:t>Home</a:t>
            </a:r>
            <a:endParaRPr lang="en-US" dirty="0"/>
          </a:p>
        </p:txBody>
      </p:sp>
      <p:sp>
        <p:nvSpPr>
          <p:cNvPr id="8"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9"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096549317"/>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a:solidFill>
                  <a:srgbClr val="70A1C0"/>
                </a:solidFill>
                <a:latin typeface="Verdana"/>
              </a:rPr>
              <a:t>Imagine multimedia without visuals</a:t>
            </a:r>
            <a:endParaRPr lang="en-US" b="1">
              <a:solidFill>
                <a:srgbClr val="70A1C0"/>
              </a:solidFill>
              <a:latin typeface="Verdana"/>
            </a:endParaRPr>
          </a:p>
        </p:txBody>
      </p:sp>
      <p:sp>
        <p:nvSpPr>
          <p:cNvPr id="2" name="TextBox 1"/>
          <p:cNvSpPr txBox="1"/>
          <p:nvPr/>
        </p:nvSpPr>
        <p:spPr>
          <a:xfrm>
            <a:off x="3729510" y="3405673"/>
            <a:ext cx="4164187" cy="707886"/>
          </a:xfrm>
          <a:prstGeom prst="rect">
            <a:avLst/>
          </a:prstGeom>
        </p:spPr>
        <p:txBody>
          <a:bodyPr wrap="square" rtlCol="0">
            <a:spAutoFit/>
          </a:bodyPr>
          <a:lstStyle/>
          <a:p>
            <a:pPr algn="ctr"/>
            <a:r>
              <a:rPr lang="EN-US"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Georgia" panose="02040502050405020303" pitchFamily="18" charset="0"/>
              </a:rPr>
              <a:t>Boring isn't it?</a:t>
            </a:r>
            <a:endParaRPr lang="en-US"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Georgia" panose="02040502050405020303" pitchFamily="18" charset="0"/>
            </a:endParaRPr>
          </a:p>
        </p:txBody>
      </p:sp>
      <p:sp>
        <p:nvSpPr>
          <p:cNvPr id="7"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1053917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Click="0">
        <p15:prstTrans prst="curtains"/>
      </p:transition>
    </mc:Choice>
    <mc:Fallback>
      <p:transition spd="slow"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Images</a:t>
            </a:r>
            <a:endParaRPr lang="en-US">
              <a:solidFill>
                <a:schemeClr val="tx1"/>
              </a:solidFill>
            </a:endParaRPr>
          </a:p>
        </p:txBody>
      </p:sp>
      <p:sp>
        <p:nvSpPr>
          <p:cNvPr id="3" name="Content Placeholder 2"/>
          <p:cNvSpPr>
            <a:spLocks noGrp="1"/>
          </p:cNvSpPr>
          <p:nvPr>
            <p:ph sz="half" idx="1"/>
          </p:nvPr>
        </p:nvSpPr>
        <p:spPr>
          <a:xfrm>
            <a:off x="1023938" y="2286000"/>
            <a:ext cx="10129466" cy="3002538"/>
          </a:xfrm>
        </p:spPr>
        <p:txBody>
          <a:bodyPr vert="horz" lIns="91440" tIns="45720" rIns="91440" bIns="45720" rtlCol="0" anchor="t">
            <a:normAutofit/>
          </a:bodyPr>
          <a:lstStyle/>
          <a:p>
            <a:r>
              <a:rPr lang="EN-US" dirty="0">
                <a:solidFill>
                  <a:schemeClr val="tx1">
                    <a:lumMod val="85000"/>
                    <a:lumOff val="15000"/>
                  </a:schemeClr>
                </a:solidFill>
                <a:latin typeface="Georgia"/>
              </a:rPr>
              <a:t>A common maxim holds that “an image is worth a thousand words.”  Without images , many multimedia projects would not have the impact they seek to have among its users.  Like other components of multimedia, a lot goes into choosing and creating images for projects.</a:t>
            </a:r>
            <a:endParaRPr lang="en-US" dirty="0">
              <a:solidFill>
                <a:schemeClr val="tx1">
                  <a:lumMod val="85000"/>
                  <a:lumOff val="15000"/>
                </a:schemeClr>
              </a:solidFill>
              <a:latin typeface="Georgia"/>
            </a:endParaRPr>
          </a:p>
          <a:p>
            <a:r>
              <a:rPr lang="EN-US" dirty="0">
                <a:solidFill>
                  <a:schemeClr val="tx1">
                    <a:lumMod val="85000"/>
                    <a:lumOff val="15000"/>
                  </a:schemeClr>
                </a:solidFill>
                <a:latin typeface="Georgia"/>
              </a:rPr>
              <a:t>Images make up the most content in magazines, they break up the monotony in text for blog posts and newspapers. They are the primary reasons why sites such as Instagram and Facebook are so popular .</a:t>
            </a:r>
            <a:r>
              <a:rPr lang="EN-US" dirty="0">
                <a:solidFill>
                  <a:schemeClr val="tx1">
                    <a:lumMod val="85000"/>
                    <a:lumOff val="15000"/>
                  </a:schemeClr>
                </a:solidFill>
              </a:rPr>
              <a:t> </a:t>
            </a:r>
          </a:p>
        </p:txBody>
      </p:sp>
      <p:sp>
        <p:nvSpPr>
          <p:cNvPr id="7"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4125863427"/>
      </p:ext>
    </p:extLst>
  </p:cSld>
  <p:clrMapOvr>
    <a:masterClrMapping/>
  </p:clrMapOvr>
  <p:transition spd="med" advClick="0">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a:solidFill>
                  <a:srgbClr val="70A1C0"/>
                </a:solidFill>
                <a:latin typeface="Verdana"/>
              </a:rPr>
              <a:t>Bitmap vs vector</a:t>
            </a:r>
            <a:endParaRPr lang="en-US">
              <a:solidFill>
                <a:schemeClr val="tx1"/>
              </a:solidFill>
            </a:endParaRPr>
          </a:p>
        </p:txBody>
      </p:sp>
      <p:sp>
        <p:nvSpPr>
          <p:cNvPr id="7" name="Text Placeholder 6"/>
          <p:cNvSpPr>
            <a:spLocks noGrp="1"/>
          </p:cNvSpPr>
          <p:nvPr>
            <p:ph type="body" idx="1"/>
          </p:nvPr>
        </p:nvSpPr>
        <p:spPr>
          <a:xfrm>
            <a:off x="1024128" y="1714500"/>
            <a:ext cx="4754880" cy="822960"/>
          </a:xfrm>
        </p:spPr>
        <p:txBody>
          <a:bodyPr/>
          <a:lstStyle/>
          <a:p>
            <a:pPr algn="ctr"/>
            <a:r>
              <a:rPr lang="EN-US"/>
              <a:t>Bitmap</a:t>
            </a:r>
            <a:endParaRPr lang="en-US"/>
          </a:p>
        </p:txBody>
      </p:sp>
      <p:sp>
        <p:nvSpPr>
          <p:cNvPr id="8" name="Content Placeholder 7"/>
          <p:cNvSpPr>
            <a:spLocks noGrp="1"/>
          </p:cNvSpPr>
          <p:nvPr>
            <p:ph sz="half" idx="2"/>
          </p:nvPr>
        </p:nvSpPr>
        <p:spPr>
          <a:xfrm>
            <a:off x="1023938" y="2346512"/>
            <a:ext cx="4754562" cy="3962213"/>
          </a:xfrm>
        </p:spPr>
        <p:txBody>
          <a:bodyPr vert="horz" lIns="91440" tIns="45720" rIns="91440" bIns="45720" rtlCol="0" anchor="t">
            <a:normAutofit lnSpcReduction="10000"/>
          </a:bodyPr>
          <a:lstStyle/>
          <a:p>
            <a:r>
              <a:rPr lang="EN-US" dirty="0">
                <a:solidFill>
                  <a:schemeClr val="tx1">
                    <a:lumMod val="85000"/>
                    <a:lumOff val="15000"/>
                  </a:schemeClr>
                </a:solidFill>
                <a:latin typeface="Georgia"/>
              </a:rPr>
              <a:t>There are three ways that images are created by our computers. Bitmap is one of these ways. An image as a bitmap is a collection of individual dots filled with color called a pixel that is arranged on a rectangular grid. The more pixels you have, the higher your quality and the resolution of the image is. This is best used for photos. The downside of bitmap is that it requires a lot of memory to store the picture information.</a:t>
            </a:r>
          </a:p>
        </p:txBody>
      </p:sp>
      <p:sp>
        <p:nvSpPr>
          <p:cNvPr id="9"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0"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8942"/>
          <a:stretch/>
        </p:blipFill>
        <p:spPr>
          <a:xfrm>
            <a:off x="6356372" y="2084832"/>
            <a:ext cx="5172176" cy="3740903"/>
          </a:xfrm>
          <a:prstGeom prst="rect">
            <a:avLst/>
          </a:prstGeom>
        </p:spPr>
      </p:pic>
    </p:spTree>
    <p:extLst>
      <p:ext uri="{BB962C8B-B14F-4D97-AF65-F5344CB8AC3E}">
        <p14:creationId xmlns:p14="http://schemas.microsoft.com/office/powerpoint/2010/main" val="2607699225"/>
      </p:ext>
    </p:extLst>
  </p:cSld>
  <p:clrMapOvr>
    <a:masterClrMapping/>
  </p:clrMapOvr>
  <p:transition spd="med" advClick="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a:solidFill>
                  <a:srgbClr val="70A1C0"/>
                </a:solidFill>
                <a:latin typeface="Verdana"/>
              </a:rPr>
              <a:t>Bitmap vs vector</a:t>
            </a:r>
            <a:endParaRPr lang="en-US">
              <a:solidFill>
                <a:schemeClr val="tx1"/>
              </a:solidFill>
            </a:endParaRPr>
          </a:p>
        </p:txBody>
      </p:sp>
      <p:sp>
        <p:nvSpPr>
          <p:cNvPr id="9" name="Text Placeholder 8"/>
          <p:cNvSpPr>
            <a:spLocks noGrp="1"/>
          </p:cNvSpPr>
          <p:nvPr>
            <p:ph type="body" sz="quarter" idx="3"/>
          </p:nvPr>
        </p:nvSpPr>
        <p:spPr>
          <a:xfrm>
            <a:off x="5989767" y="1704975"/>
            <a:ext cx="4754880" cy="822960"/>
          </a:xfrm>
        </p:spPr>
        <p:txBody>
          <a:bodyPr/>
          <a:lstStyle/>
          <a:p>
            <a:pPr algn="ctr"/>
            <a:r>
              <a:rPr lang="EN-US"/>
              <a:t>Vector</a:t>
            </a:r>
            <a:endParaRPr lang="en-US"/>
          </a:p>
        </p:txBody>
      </p:sp>
      <p:sp>
        <p:nvSpPr>
          <p:cNvPr id="10" name="Content Placeholder 9"/>
          <p:cNvSpPr>
            <a:spLocks noGrp="1"/>
          </p:cNvSpPr>
          <p:nvPr>
            <p:ph sz="quarter" idx="4"/>
          </p:nvPr>
        </p:nvSpPr>
        <p:spPr>
          <a:xfrm>
            <a:off x="5991225" y="2357029"/>
            <a:ext cx="4754563" cy="3951696"/>
          </a:xfrm>
        </p:spPr>
        <p:txBody>
          <a:bodyPr vert="horz" lIns="91440" tIns="45720" rIns="91440" bIns="45720" rtlCol="0" anchor="t">
            <a:normAutofit lnSpcReduction="10000"/>
          </a:bodyPr>
          <a:lstStyle/>
          <a:p>
            <a:r>
              <a:rPr lang="EN-US" dirty="0">
                <a:solidFill>
                  <a:schemeClr val="tx1">
                    <a:lumMod val="85000"/>
                    <a:lumOff val="15000"/>
                  </a:schemeClr>
                </a:solidFill>
                <a:latin typeface="Georgia"/>
              </a:rPr>
              <a:t>Vector images are different than bitmap because it is lines, boxes, circles, and other graphic shapes that can be expressed mathematically.  </a:t>
            </a:r>
            <a:endParaRPr lang="en-US" dirty="0">
              <a:solidFill>
                <a:schemeClr val="tx1">
                  <a:lumMod val="85000"/>
                  <a:lumOff val="15000"/>
                </a:schemeClr>
              </a:solidFill>
              <a:latin typeface="Georgia"/>
            </a:endParaRPr>
          </a:p>
          <a:p>
            <a:r>
              <a:rPr lang="EN-US" dirty="0">
                <a:solidFill>
                  <a:schemeClr val="tx1">
                    <a:lumMod val="85000"/>
                    <a:lumOff val="15000"/>
                  </a:schemeClr>
                </a:solidFill>
                <a:latin typeface="Georgia"/>
              </a:rPr>
              <a:t>They can also be filled with colors and patterns. This is used for things such as logos or graphic novels. </a:t>
            </a:r>
            <a:endParaRPr lang="en-US" dirty="0">
              <a:solidFill>
                <a:schemeClr val="tx1">
                  <a:lumMod val="85000"/>
                  <a:lumOff val="15000"/>
                </a:schemeClr>
              </a:solidFill>
              <a:latin typeface="Georgia"/>
            </a:endParaRPr>
          </a:p>
          <a:p>
            <a:r>
              <a:rPr lang="EN-US" dirty="0">
                <a:solidFill>
                  <a:schemeClr val="tx1">
                    <a:lumMod val="85000"/>
                    <a:lumOff val="15000"/>
                  </a:schemeClr>
                </a:solidFill>
                <a:latin typeface="Georgia"/>
              </a:rPr>
              <a:t>Unlike Bitmap, vector based images take a fraction of memory that a bitmap would. But you can change a vector drawn image into a bitmap image</a:t>
            </a:r>
            <a:r>
              <a:rPr lang="EN-US" dirty="0">
                <a:solidFill>
                  <a:schemeClr val="tx1">
                    <a:lumMod val="85000"/>
                    <a:lumOff val="15000"/>
                  </a:schemeClr>
                </a:solidFill>
              </a:rPr>
              <a:t>. </a:t>
            </a:r>
          </a:p>
        </p:txBody>
      </p:sp>
      <p:pic>
        <p:nvPicPr>
          <p:cNvPr id="3" name="Content Placeholder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333221" y="2357028"/>
            <a:ext cx="3409260" cy="3670467"/>
          </a:xfrm>
        </p:spPr>
      </p:pic>
      <p:sp>
        <p:nvSpPr>
          <p:cNvPr id="8"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3"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442453457"/>
      </p:ext>
    </p:extLst>
  </p:cSld>
  <p:clrMapOvr>
    <a:masterClrMapping/>
  </p:clrMapOvr>
  <p:transition spd="med" advClick="0">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Images</a:t>
            </a:r>
            <a:endParaRPr lang="en-US">
              <a:solidFill>
                <a:schemeClr val="tx1"/>
              </a:solidFill>
            </a:endParaRPr>
          </a:p>
        </p:txBody>
      </p:sp>
      <p:sp>
        <p:nvSpPr>
          <p:cNvPr id="3" name="Content Placeholder 2"/>
          <p:cNvSpPr>
            <a:spLocks noGrp="1"/>
          </p:cNvSpPr>
          <p:nvPr>
            <p:ph sz="half" idx="1"/>
          </p:nvPr>
        </p:nvSpPr>
        <p:spPr>
          <a:xfrm>
            <a:off x="1023938" y="2286000"/>
            <a:ext cx="10129466" cy="3002538"/>
          </a:xfrm>
        </p:spPr>
        <p:txBody>
          <a:bodyPr vert="horz" lIns="91440" tIns="45720" rIns="91440" bIns="45720" rtlCol="0" anchor="t">
            <a:normAutofit/>
          </a:bodyPr>
          <a:lstStyle/>
          <a:p>
            <a:r>
              <a:rPr lang="EN-US" dirty="0">
                <a:solidFill>
                  <a:schemeClr val="tx1">
                    <a:lumMod val="85000"/>
                    <a:lumOff val="15000"/>
                  </a:schemeClr>
                </a:solidFill>
                <a:latin typeface="Georgia"/>
              </a:rPr>
              <a:t>There are many ways images can be manipulated according to the needs of the user. You can use programs such as Adobe Photoshop to edit your image to make it appear "better." Even changing the amount of pixels in an image  or file type of your image can change it to suit your needs. </a:t>
            </a:r>
          </a:p>
        </p:txBody>
      </p:sp>
      <p:sp>
        <p:nvSpPr>
          <p:cNvPr id="7" name="Arrow: Right 3">
            <a:hlinkClick r:id="" action="ppaction://hlinkshowjump?jump=nextslide"/>
          </p:cNvPr>
          <p:cNvSpPr/>
          <p:nvPr/>
        </p:nvSpPr>
        <p:spPr>
          <a:xfrm>
            <a:off x="11070609" y="6111313"/>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49129" y="6111315"/>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07275254"/>
      </p:ext>
    </p:extLst>
  </p:cSld>
  <p:clrMapOvr>
    <a:masterClrMapping/>
  </p:clrMapOvr>
  <p:transition spd="med" advClick="0">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M_2047 (2).JPG"/>
          <p:cNvPicPr>
            <a:picLocks noChangeAspect="1"/>
          </p:cNvPicPr>
          <p:nvPr/>
        </p:nvPicPr>
        <p:blipFill>
          <a:blip r:embed="rId3"/>
          <a:stretch>
            <a:fillRect/>
          </a:stretch>
        </p:blipFill>
        <p:spPr>
          <a:xfrm>
            <a:off x="670192" y="180975"/>
            <a:ext cx="7812331" cy="60182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8631238" y="657225"/>
            <a:ext cx="3416748" cy="3139321"/>
          </a:xfrm>
          <a:prstGeom prst="rect">
            <a:avLst/>
          </a:prstGeom>
        </p:spPr>
        <p:txBody>
          <a:bodyPr rtlCol="0">
            <a:spAutoFit/>
          </a:bodyPr>
          <a:lstStyle/>
          <a:p>
            <a:pPr algn="ctr"/>
            <a:r>
              <a:rPr lang="EN-US" sz="2400">
                <a:latin typeface="Georgia"/>
              </a:rPr>
              <a:t>Here is a high-quality jpeg of my sister and cousin . Depending on what I want , I can alter the image to suit my needs.</a:t>
            </a:r>
            <a:endParaRPr lang="en-US" sz="2400">
              <a:latin typeface="Georgia"/>
            </a:endParaRPr>
          </a:p>
          <a:p>
            <a:pPr algn="ctr"/>
            <a:endParaRPr lang="en-US"/>
          </a:p>
          <a:p>
            <a:pPr algn="ctr"/>
            <a:endParaRPr lang="en-US"/>
          </a:p>
          <a:p>
            <a:pPr algn="ctr"/>
            <a:endParaRPr lang="EN-US"/>
          </a:p>
        </p:txBody>
      </p:sp>
      <p:sp>
        <p:nvSpPr>
          <p:cNvPr id="8"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9"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569503764"/>
      </p:ext>
    </p:extLst>
  </p:cSld>
  <p:clrMapOvr>
    <a:masterClrMapping/>
  </p:clrMapOvr>
  <p:transition spd="med" advClick="0">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429" y="427512"/>
            <a:ext cx="5168599" cy="401653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8436" y="2121918"/>
            <a:ext cx="5887385" cy="4575110"/>
          </a:xfrm>
          <a:prstGeom prst="rect">
            <a:avLst/>
          </a:prstGeom>
        </p:spPr>
      </p:pic>
      <p:sp>
        <p:nvSpPr>
          <p:cNvPr id="5" name="TextBox 4"/>
          <p:cNvSpPr txBox="1"/>
          <p:nvPr/>
        </p:nvSpPr>
        <p:spPr>
          <a:xfrm>
            <a:off x="6351524" y="1198588"/>
            <a:ext cx="5001208" cy="984885"/>
          </a:xfrm>
          <a:prstGeom prst="rect">
            <a:avLst/>
          </a:prstGeom>
          <a:noFill/>
        </p:spPr>
        <p:txBody>
          <a:bodyPr wrap="square" rtlCol="0">
            <a:spAutoFit/>
          </a:bodyPr>
          <a:lstStyle/>
          <a:p>
            <a:r>
              <a:rPr lang="en-US" sz="2000" dirty="0" smtClean="0">
                <a:solidFill>
                  <a:schemeClr val="accent2">
                    <a:lumMod val="50000"/>
                  </a:schemeClr>
                </a:solidFill>
                <a:latin typeface="Georgia" panose="02040502050405020303" pitchFamily="18" charset="0"/>
              </a:rPr>
              <a:t>For the image below, the image has been manipulated to be in black and white. </a:t>
            </a:r>
          </a:p>
          <a:p>
            <a:endParaRPr lang="en-US" dirty="0"/>
          </a:p>
        </p:txBody>
      </p:sp>
      <p:sp>
        <p:nvSpPr>
          <p:cNvPr id="6" name="TextBox 5"/>
          <p:cNvSpPr txBox="1"/>
          <p:nvPr/>
        </p:nvSpPr>
        <p:spPr>
          <a:xfrm>
            <a:off x="933060" y="4683966"/>
            <a:ext cx="4516017" cy="1631216"/>
          </a:xfrm>
          <a:prstGeom prst="rect">
            <a:avLst/>
          </a:prstGeom>
          <a:noFill/>
        </p:spPr>
        <p:txBody>
          <a:bodyPr wrap="square" rtlCol="0">
            <a:spAutoFit/>
          </a:bodyPr>
          <a:lstStyle/>
          <a:p>
            <a:r>
              <a:rPr lang="en-US" sz="2000" dirty="0" smtClean="0">
                <a:solidFill>
                  <a:schemeClr val="tx2">
                    <a:lumMod val="75000"/>
                  </a:schemeClr>
                </a:solidFill>
                <a:latin typeface="Georgia" panose="02040502050405020303" pitchFamily="18" charset="0"/>
              </a:rPr>
              <a:t>Above  the image has been saved in another file format, .</a:t>
            </a:r>
            <a:r>
              <a:rPr lang="en-US" sz="2000" dirty="0" err="1" smtClean="0">
                <a:solidFill>
                  <a:schemeClr val="tx2">
                    <a:lumMod val="75000"/>
                  </a:schemeClr>
                </a:solidFill>
                <a:latin typeface="Georgia" panose="02040502050405020303" pitchFamily="18" charset="0"/>
              </a:rPr>
              <a:t>png</a:t>
            </a:r>
            <a:r>
              <a:rPr lang="en-US" sz="2000" dirty="0" smtClean="0">
                <a:solidFill>
                  <a:schemeClr val="tx2">
                    <a:lumMod val="75000"/>
                  </a:schemeClr>
                </a:solidFill>
                <a:latin typeface="Georgia" panose="02040502050405020303" pitchFamily="18" charset="0"/>
              </a:rPr>
              <a:t> and the  amount of colors used lowered so the quality is lower than the previous image.</a:t>
            </a:r>
            <a:endParaRPr lang="en-US" sz="2000" dirty="0">
              <a:solidFill>
                <a:schemeClr val="tx2">
                  <a:lumMod val="75000"/>
                </a:schemeClr>
              </a:solidFill>
              <a:latin typeface="Georgia" panose="02040502050405020303" pitchFamily="18" charset="0"/>
            </a:endParaRPr>
          </a:p>
        </p:txBody>
      </p:sp>
    </p:spTree>
    <p:extLst>
      <p:ext uri="{BB962C8B-B14F-4D97-AF65-F5344CB8AC3E}">
        <p14:creationId xmlns:p14="http://schemas.microsoft.com/office/powerpoint/2010/main" val="9105824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a:solidFill>
                  <a:srgbClr val="7CE1E7"/>
                </a:solidFill>
                <a:latin typeface="Verdana"/>
              </a:rPr>
              <a:t>LET'S REVIEW images</a:t>
            </a:r>
            <a:endParaRPr lang="EN-US">
              <a:solidFill>
                <a:schemeClr val="tx1"/>
              </a:solidFill>
            </a:endParaRPr>
          </a:p>
        </p:txBody>
      </p:sp>
      <p:sp>
        <p:nvSpPr>
          <p:cNvPr id="8" name="Content Placeholder 7"/>
          <p:cNvSpPr>
            <a:spLocks noGrp="1"/>
          </p:cNvSpPr>
          <p:nvPr>
            <p:ph idx="1"/>
          </p:nvPr>
        </p:nvSpPr>
        <p:spPr/>
        <p:txBody>
          <a:bodyPr vert="horz" lIns="91440" tIns="45720" rIns="91440" bIns="45720" rtlCol="0" anchor="t">
            <a:normAutofit/>
          </a:bodyPr>
          <a:lstStyle/>
          <a:p>
            <a:r>
              <a:rPr lang="EN-US" dirty="0">
                <a:latin typeface="Georgia" panose="02040502050405020303" pitchFamily="18" charset="0"/>
              </a:rPr>
              <a:t>Images can convey important messages without the use of text, entice people to buy a certain product, and enrich our multimedia project.</a:t>
            </a:r>
            <a:endParaRPr lang="en-US" dirty="0">
              <a:latin typeface="Georgia" panose="02040502050405020303" pitchFamily="18" charset="0"/>
            </a:endParaRPr>
          </a:p>
          <a:p>
            <a:r>
              <a:rPr lang="EN-US" dirty="0">
                <a:latin typeface="Georgia" panose="02040502050405020303" pitchFamily="18" charset="0"/>
              </a:rPr>
              <a:t>Images can be bitmap based or vector based. </a:t>
            </a:r>
            <a:endParaRPr lang="en-US" dirty="0">
              <a:latin typeface="Georgia" panose="02040502050405020303" pitchFamily="18" charset="0"/>
            </a:endParaRPr>
          </a:p>
          <a:p>
            <a:r>
              <a:rPr lang="EN-US" dirty="0">
                <a:latin typeface="Georgia" panose="02040502050405020303" pitchFamily="18" charset="0"/>
              </a:rPr>
              <a:t>Bitmaps is pixel- based while vector-based images rely on lines, dots, and geometric shapes. </a:t>
            </a:r>
            <a:endParaRPr lang="en-US" dirty="0">
              <a:latin typeface="Georgia" panose="02040502050405020303" pitchFamily="18" charset="0"/>
            </a:endParaRPr>
          </a:p>
          <a:p>
            <a:r>
              <a:rPr lang="EN-US" dirty="0">
                <a:latin typeface="Georgia" panose="02040502050405020303" pitchFamily="18" charset="0"/>
              </a:rPr>
              <a:t>There are many ways to manipulate and change images through programs such as Photoshop.</a:t>
            </a:r>
            <a:endParaRPr lang="en-US" dirty="0">
              <a:latin typeface="Georgia" panose="02040502050405020303" pitchFamily="18" charset="0"/>
            </a:endParaRPr>
          </a:p>
        </p:txBody>
      </p:sp>
      <p:sp>
        <p:nvSpPr>
          <p:cNvPr id="6"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1"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19240668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hlinkClick r:id="rId3" action="ppaction://hlinksldjump"/>
          </p:cNvPr>
          <p:cNvSpPr/>
          <p:nvPr/>
        </p:nvSpPr>
        <p:spPr>
          <a:xfrm>
            <a:off x="113892" y="85725"/>
            <a:ext cx="1187878"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t>Home</a:t>
            </a:r>
            <a:endParaRPr lang="en-US"/>
          </a:p>
        </p:txBody>
      </p:sp>
      <p:sp>
        <p:nvSpPr>
          <p:cNvPr id="7" name="Title 1"/>
          <p:cNvSpPr txBox="1">
            <a:spLocks/>
          </p:cNvSpPr>
          <p:nvPr/>
        </p:nvSpPr>
        <p:spPr>
          <a:xfrm>
            <a:off x="495348" y="4960135"/>
            <a:ext cx="7772400" cy="1463040"/>
          </a:xfrm>
          <a:prstGeom prst="rect">
            <a:avLst/>
          </a:prstGeom>
        </p:spPr>
        <p:txBody>
          <a:bodyPr vert="horz" lIns="91440" tIns="45720" rIns="91440" bIns="45720" rtlCol="0" anchor="ctr">
            <a:normAutofit/>
          </a:bodyPr>
          <a:lstStyle>
            <a:lvl1pPr algn="r" defTabSz="914400" rtl="0" eaLnBrk="1" latinLnBrk="0" hangingPunct="1">
              <a:lnSpc>
                <a:spcPct val="80000"/>
              </a:lnSpc>
              <a:spcBef>
                <a:spcPct val="0"/>
              </a:spcBef>
              <a:buNone/>
              <a:defRPr sz="5000" b="0" kern="1200" cap="all" spc="200" baseline="0">
                <a:solidFill>
                  <a:schemeClr val="tx1">
                    <a:lumMod val="95000"/>
                    <a:lumOff val="5000"/>
                  </a:schemeClr>
                </a:solidFill>
                <a:latin typeface="+mj-lt"/>
                <a:ea typeface="+mj-ea"/>
                <a:cs typeface="+mj-cs"/>
              </a:defRPr>
            </a:lvl1pPr>
          </a:lstStyle>
          <a:p>
            <a:pPr algn="ctr"/>
            <a:r>
              <a:rPr lang="EN-US" b="1">
                <a:solidFill>
                  <a:srgbClr val="2E663E"/>
                </a:solidFill>
                <a:latin typeface="Georgia"/>
              </a:rPr>
              <a:t>Audio</a:t>
            </a:r>
            <a:endParaRPr lang="en-US" b="1">
              <a:solidFill>
                <a:schemeClr val="tx1"/>
              </a:solidFill>
            </a:endParaRPr>
          </a:p>
        </p:txBody>
      </p:sp>
      <p:sp>
        <p:nvSpPr>
          <p:cNvPr id="8"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9"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402967449"/>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3938" y="471488"/>
            <a:ext cx="5094170" cy="4660900"/>
          </a:xfrm>
        </p:spPr>
        <p:txBody>
          <a:bodyPr/>
          <a:lstStyle/>
          <a:p>
            <a:pPr algn="ctr"/>
            <a:r>
              <a:rPr lang="EN-US" sz="4800">
                <a:solidFill>
                  <a:srgbClr val="487B78"/>
                </a:solidFill>
                <a:latin typeface="Georgia"/>
              </a:rPr>
              <a:t>Multimedia is...</a:t>
            </a:r>
            <a:r>
              <a:rPr lang="en-US">
                <a:solidFill>
                  <a:schemeClr val="tx1"/>
                </a:solidFill>
              </a:rPr>
              <a:t/>
            </a:r>
            <a:br>
              <a:rPr lang="en-US">
                <a:solidFill>
                  <a:schemeClr val="tx1"/>
                </a:solidFill>
              </a:rPr>
            </a:br>
            <a:endParaRPr lang="en-US">
              <a:solidFill>
                <a:schemeClr val="tx1"/>
              </a:solidFill>
            </a:endParaRPr>
          </a:p>
        </p:txBody>
      </p:sp>
      <p:sp>
        <p:nvSpPr>
          <p:cNvPr id="5" name="Content Placeholder 4"/>
          <p:cNvSpPr>
            <a:spLocks noGrp="1"/>
          </p:cNvSpPr>
          <p:nvPr>
            <p:ph idx="1"/>
          </p:nvPr>
        </p:nvSpPr>
        <p:spPr>
          <a:xfrm>
            <a:off x="6115822" y="833479"/>
            <a:ext cx="5678424" cy="5184648"/>
          </a:xfrm>
        </p:spPr>
        <p:txBody>
          <a:bodyPr vert="horz" lIns="45720" tIns="45720" rIns="45720" bIns="45720" rtlCol="0" anchor="t">
            <a:normAutofit/>
          </a:bodyPr>
          <a:lstStyle/>
          <a:p>
            <a:r>
              <a:rPr lang="EN-US"/>
              <a:t> A combinations of 5 elements: text, images, video, sound and animation.</a:t>
            </a:r>
            <a:endParaRPr lang="en-US"/>
          </a:p>
          <a:p>
            <a:r>
              <a:rPr lang="EN-US"/>
              <a:t>Combined they result in your favorite movie, video games, websites, and iPhone app that you might play. </a:t>
            </a:r>
            <a:endParaRPr lang="en-US"/>
          </a:p>
          <a:p>
            <a:r>
              <a:rPr lang="EN-US"/>
              <a:t>You find all forms of multimedia on our computers, television screens, smart phones, and car radios. </a:t>
            </a:r>
            <a:endParaRPr lang="en-US"/>
          </a:p>
          <a:p>
            <a:pPr algn="ctr"/>
            <a:r>
              <a:rPr lang="EN-US"/>
              <a:t>To find out more follow the arrow...</a:t>
            </a:r>
            <a:endParaRPr lang="en-US"/>
          </a:p>
        </p:txBody>
      </p:sp>
      <p:sp>
        <p:nvSpPr>
          <p:cNvPr id="7" name="Arrow: Right 6">
            <a:hlinkClick r:id="" action="ppaction://hlinkshowjump?jump=nextslide"/>
          </p:cNvPr>
          <p:cNvSpPr/>
          <p:nvPr/>
        </p:nvSpPr>
        <p:spPr>
          <a:xfrm>
            <a:off x="10669023" y="6019550"/>
            <a:ext cx="978408" cy="48463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t>Next</a:t>
            </a:r>
            <a:endParaRPr lang="en-US"/>
          </a:p>
        </p:txBody>
      </p:sp>
    </p:spTree>
    <p:extLst>
      <p:ext uri="{BB962C8B-B14F-4D97-AF65-F5344CB8AC3E}">
        <p14:creationId xmlns:p14="http://schemas.microsoft.com/office/powerpoint/2010/main" val="3174099607"/>
      </p:ext>
    </p:extLst>
  </p:cSld>
  <p:clrMapOvr>
    <a:masterClrMapping/>
  </p:clrMapOvr>
  <mc:AlternateContent xmlns:mc="http://schemas.openxmlformats.org/markup-compatibility/2006">
    <mc:Choice xmlns:p14="http://schemas.microsoft.com/office/powerpoint/2010/main" Requires="p14">
      <p:transition p14:dur="250" advClick="0">
        <p:cut/>
      </p:transition>
    </mc:Choice>
    <mc:Fallback>
      <p:transition advClick="0">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solidFill>
                  <a:srgbClr val="70A1C0"/>
                </a:solidFill>
                <a:latin typeface="Verdana"/>
              </a:rPr>
              <a:t>Audio</a:t>
            </a:r>
            <a:endParaRPr lang="EN-US">
              <a:solidFill>
                <a:schemeClr val="tx1"/>
              </a:solidFill>
            </a:endParaRPr>
          </a:p>
        </p:txBody>
      </p:sp>
      <p:sp>
        <p:nvSpPr>
          <p:cNvPr id="3" name="Content Placeholder 2"/>
          <p:cNvSpPr>
            <a:spLocks noGrp="1"/>
          </p:cNvSpPr>
          <p:nvPr>
            <p:ph sz="half" idx="1"/>
          </p:nvPr>
        </p:nvSpPr>
        <p:spPr>
          <a:xfrm>
            <a:off x="1284706" y="1676335"/>
            <a:ext cx="9459494" cy="4351338"/>
          </a:xfrm>
        </p:spPr>
        <p:txBody>
          <a:bodyPr vert="horz" lIns="91440" tIns="45720" rIns="91440" bIns="45720" rtlCol="0" anchor="t">
            <a:normAutofit/>
          </a:bodyPr>
          <a:lstStyle/>
          <a:p>
            <a:pPr algn="ctr"/>
            <a:r>
              <a:rPr lang="EN-US" sz="2800" dirty="0">
                <a:solidFill>
                  <a:schemeClr val="tx1">
                    <a:lumMod val="85000"/>
                    <a:lumOff val="15000"/>
                  </a:schemeClr>
                </a:solidFill>
                <a:latin typeface="Georgia"/>
              </a:rPr>
              <a:t>Besides images, audio is another sense that greatly impacts the quality of multimedia. The most popular forms of multimedia in my opinion—social media—encompasses not only image and text, but video and audio as well. </a:t>
            </a:r>
            <a:endParaRPr lang="en-US" sz="2800" dirty="0">
              <a:solidFill>
                <a:schemeClr val="tx1">
                  <a:lumMod val="85000"/>
                  <a:lumOff val="15000"/>
                </a:schemeClr>
              </a:solidFill>
              <a:latin typeface="Georgia"/>
            </a:endParaRPr>
          </a:p>
          <a:p>
            <a:endParaRPr lang="EN-US" dirty="0">
              <a:latin typeface="Georgia"/>
            </a:endParaRPr>
          </a:p>
        </p:txBody>
      </p:sp>
      <p:sp>
        <p:nvSpPr>
          <p:cNvPr id="7" name="Arrow: Right 3">
            <a:hlinkClick r:id="" action="ppaction://hlinkshowjump?jump=nextslide">
              <a:snd r:embed="rId3" name="arrow.wav"/>
            </a:hlinkClick>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263549817"/>
      </p:ext>
    </p:extLst>
  </p:cSld>
  <p:clrMapOvr>
    <a:masterClrMapping/>
  </p:clrMapOvr>
  <p:transition spd="med" advClick="0">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solidFill>
                  <a:srgbClr val="70A1C0"/>
                </a:solidFill>
                <a:latin typeface="Verdana"/>
              </a:rPr>
              <a:t>Audio</a:t>
            </a:r>
            <a:endParaRPr lang="EN-US">
              <a:solidFill>
                <a:schemeClr val="tx1"/>
              </a:solidFill>
            </a:endParaRPr>
          </a:p>
        </p:txBody>
      </p:sp>
      <p:sp>
        <p:nvSpPr>
          <p:cNvPr id="3" name="Content Placeholder 2"/>
          <p:cNvSpPr>
            <a:spLocks noGrp="1"/>
          </p:cNvSpPr>
          <p:nvPr>
            <p:ph sz="half" idx="1"/>
          </p:nvPr>
        </p:nvSpPr>
        <p:spPr>
          <a:xfrm>
            <a:off x="838200" y="1825625"/>
            <a:ext cx="9459494" cy="4351338"/>
          </a:xfrm>
        </p:spPr>
        <p:txBody>
          <a:bodyPr vert="horz" lIns="91440" tIns="45720" rIns="91440" bIns="45720" rtlCol="0" anchor="t">
            <a:normAutofit/>
          </a:bodyPr>
          <a:lstStyle/>
          <a:p>
            <a:endParaRPr lang="en-US" sz="2400" dirty="0">
              <a:solidFill>
                <a:schemeClr val="tx1">
                  <a:lumMod val="85000"/>
                  <a:lumOff val="15000"/>
                </a:schemeClr>
              </a:solidFill>
              <a:latin typeface="Georgia"/>
            </a:endParaRPr>
          </a:p>
          <a:p>
            <a:r>
              <a:rPr lang="EN-US" sz="2400" dirty="0">
                <a:solidFill>
                  <a:schemeClr val="tx1">
                    <a:lumMod val="85000"/>
                    <a:lumOff val="15000"/>
                  </a:schemeClr>
                </a:solidFill>
                <a:latin typeface="Georgia"/>
              </a:rPr>
              <a:t>Audio is one of two senses that we can most easily manipulate with multimedia. It is a very sensual form of media. Used properly it can do tasks as varied as indicating a button has been pressed, to draw attention to a state change, to provide a human connection via soothing voice over or to set an emotional tone with suspenseful or triumphant music.</a:t>
            </a:r>
            <a:endParaRPr lang="en-US" sz="2400" dirty="0">
              <a:solidFill>
                <a:schemeClr val="tx1">
                  <a:lumMod val="85000"/>
                  <a:lumOff val="15000"/>
                </a:schemeClr>
              </a:solidFill>
              <a:latin typeface="Georgia"/>
            </a:endParaRPr>
          </a:p>
          <a:p>
            <a:r>
              <a:rPr lang="EN-US" sz="2400" dirty="0">
                <a:solidFill>
                  <a:schemeClr val="tx1">
                    <a:lumMod val="85000"/>
                    <a:lumOff val="15000"/>
                  </a:schemeClr>
                </a:solidFill>
                <a:latin typeface="Georgia"/>
              </a:rPr>
              <a:t>Certain films are considered iconic for the ingenious use of audio . Films such as Inception</a:t>
            </a:r>
            <a:r>
              <a:rPr lang="EN-US" sz="2400" dirty="0" smtClean="0">
                <a:solidFill>
                  <a:schemeClr val="tx1">
                    <a:lumMod val="85000"/>
                    <a:lumOff val="15000"/>
                  </a:schemeClr>
                </a:solidFill>
                <a:latin typeface="Georgia"/>
              </a:rPr>
              <a:t>, Interstellar, or Titanic. </a:t>
            </a:r>
            <a:r>
              <a:rPr lang="EN-US" sz="2400" dirty="0">
                <a:solidFill>
                  <a:srgbClr val="666666"/>
                </a:solidFill>
                <a:latin typeface="Georgia"/>
              </a:rPr>
              <a:t> </a:t>
            </a:r>
          </a:p>
        </p:txBody>
      </p:sp>
      <p:sp>
        <p:nvSpPr>
          <p:cNvPr id="7"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634255238"/>
      </p:ext>
    </p:extLst>
  </p:cSld>
  <p:clrMapOvr>
    <a:masterClrMapping/>
  </p:clrMapOvr>
  <p:transition spd="med" advClick="0">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A1C0"/>
                </a:solidFill>
                <a:latin typeface="Verdana"/>
              </a:rPr>
              <a:t>Audio</a:t>
            </a:r>
            <a:endParaRPr lang="EN-US" dirty="0">
              <a:solidFill>
                <a:schemeClr val="tx1"/>
              </a:solidFill>
            </a:endParaRPr>
          </a:p>
        </p:txBody>
      </p:sp>
      <p:sp>
        <p:nvSpPr>
          <p:cNvPr id="3" name="Content Placeholder 2"/>
          <p:cNvSpPr>
            <a:spLocks noGrp="1"/>
          </p:cNvSpPr>
          <p:nvPr>
            <p:ph sz="half" idx="1"/>
          </p:nvPr>
        </p:nvSpPr>
        <p:spPr>
          <a:xfrm>
            <a:off x="838200" y="1825625"/>
            <a:ext cx="9459494" cy="4351338"/>
          </a:xfrm>
        </p:spPr>
        <p:txBody>
          <a:bodyPr vert="horz" lIns="91440" tIns="45720" rIns="91440" bIns="45720" rtlCol="0" anchor="t">
            <a:normAutofit/>
          </a:bodyPr>
          <a:lstStyle/>
          <a:p>
            <a:r>
              <a:rPr lang="EN-US" sz="2400" dirty="0">
                <a:solidFill>
                  <a:schemeClr val="tx1">
                    <a:lumMod val="85000"/>
                    <a:lumOff val="15000"/>
                  </a:schemeClr>
                </a:solidFill>
                <a:latin typeface="Georgia"/>
              </a:rPr>
              <a:t>Sound is measured as decibels. So the more decibels you have, the louder the sound. A soft whisper is at 30 decibels while a turbojet engine is measured at 170 decibels. </a:t>
            </a:r>
            <a:endParaRPr lang="en-US" sz="2400" dirty="0">
              <a:solidFill>
                <a:schemeClr val="tx1">
                  <a:lumMod val="85000"/>
                  <a:lumOff val="15000"/>
                </a:schemeClr>
              </a:solidFill>
              <a:latin typeface="Georgia"/>
            </a:endParaRPr>
          </a:p>
          <a:p>
            <a:r>
              <a:rPr lang="EN-US" sz="2400" dirty="0">
                <a:solidFill>
                  <a:schemeClr val="tx1">
                    <a:lumMod val="85000"/>
                    <a:lumOff val="15000"/>
                  </a:schemeClr>
                </a:solidFill>
                <a:latin typeface="Georgia"/>
              </a:rPr>
              <a:t>Sound converted for digital use is much like text where the sound waves are converted into numbers. </a:t>
            </a:r>
            <a:endParaRPr lang="en-US" sz="2400" dirty="0">
              <a:solidFill>
                <a:schemeClr val="tx1">
                  <a:lumMod val="85000"/>
                  <a:lumOff val="15000"/>
                </a:schemeClr>
              </a:solidFill>
              <a:latin typeface="Georgia"/>
            </a:endParaRPr>
          </a:p>
          <a:p>
            <a:r>
              <a:rPr lang="EN-US" sz="2400" dirty="0">
                <a:solidFill>
                  <a:schemeClr val="tx1">
                    <a:lumMod val="85000"/>
                    <a:lumOff val="15000"/>
                  </a:schemeClr>
                </a:solidFill>
                <a:latin typeface="Georgia"/>
              </a:rPr>
              <a:t>Unlike </a:t>
            </a:r>
            <a:r>
              <a:rPr lang="EN-US" sz="2400" dirty="0" err="1">
                <a:solidFill>
                  <a:schemeClr val="tx1">
                    <a:lumMod val="85000"/>
                    <a:lumOff val="15000"/>
                  </a:schemeClr>
                </a:solidFill>
                <a:latin typeface="Georgia"/>
              </a:rPr>
              <a:t>Victrolas</a:t>
            </a:r>
            <a:r>
              <a:rPr lang="EN-US" sz="2400" dirty="0">
                <a:solidFill>
                  <a:schemeClr val="tx1">
                    <a:lumMod val="85000"/>
                    <a:lumOff val="15000"/>
                  </a:schemeClr>
                </a:solidFill>
                <a:latin typeface="Georgia"/>
              </a:rPr>
              <a:t>, CDs, and tape cassettes, you have much better quality sound using digital audio so you can enjoy the same quality of music whether it is playing from your phone or the Bluetooth connected speakers in your car.</a:t>
            </a:r>
          </a:p>
        </p:txBody>
      </p:sp>
      <p:sp>
        <p:nvSpPr>
          <p:cNvPr id="7" name="Arrow: Right 3">
            <a:hlinkClick r:id="" action="ppaction://hlinkshowjump?jump=nextslide"/>
          </p:cNvPr>
          <p:cNvSpPr/>
          <p:nvPr/>
        </p:nvSpPr>
        <p:spPr>
          <a:xfrm>
            <a:off x="11054843" y="6103431"/>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103433"/>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1101415513"/>
      </p:ext>
    </p:extLst>
  </p:cSld>
  <p:clrMapOvr>
    <a:masterClrMapping/>
  </p:clrMapOvr>
  <p:transition spd="med" advClick="0">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solidFill>
                  <a:srgbClr val="7CE1E7"/>
                </a:solidFill>
                <a:latin typeface="Verdana"/>
              </a:rPr>
              <a:t>LET'S REVIEW Audio</a:t>
            </a:r>
            <a:endParaRPr lang="EN-US">
              <a:solidFill>
                <a:schemeClr val="tx1"/>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EN-US" sz="2800" dirty="0">
                <a:latin typeface="Georgia" panose="02040502050405020303" pitchFamily="18" charset="0"/>
              </a:rPr>
              <a:t>Sound in converted into decibels which is converted to numbers on our digital devices called </a:t>
            </a:r>
            <a:endParaRPr lang="en-US" sz="2800" dirty="0">
              <a:latin typeface="Georgia" panose="02040502050405020303" pitchFamily="18" charset="0"/>
            </a:endParaRPr>
          </a:p>
          <a:p>
            <a:r>
              <a:rPr lang="EN-US" sz="2800" dirty="0">
                <a:latin typeface="Georgia" panose="02040502050405020303" pitchFamily="18" charset="0"/>
              </a:rPr>
              <a:t>The higher the quality of sound, the more memory it takes.</a:t>
            </a:r>
            <a:endParaRPr lang="en-US" sz="2800" dirty="0">
              <a:latin typeface="Georgia" panose="02040502050405020303" pitchFamily="18" charset="0"/>
            </a:endParaRPr>
          </a:p>
          <a:p>
            <a:r>
              <a:rPr lang="EN-US" sz="2800" dirty="0">
                <a:latin typeface="Georgia" panose="02040502050405020303" pitchFamily="18" charset="0"/>
              </a:rPr>
              <a:t>Audio is an important component of multimedia . </a:t>
            </a:r>
            <a:endParaRPr lang="en-US" sz="2800" dirty="0">
              <a:latin typeface="Georgia" panose="02040502050405020303" pitchFamily="18" charset="0"/>
            </a:endParaRPr>
          </a:p>
        </p:txBody>
      </p:sp>
      <p:sp>
        <p:nvSpPr>
          <p:cNvPr id="6" name="Arrow: Right 3">
            <a:hlinkClick r:id="" action="ppaction://hlinkshowjump?jump=nextslide"/>
          </p:cNvPr>
          <p:cNvSpPr/>
          <p:nvPr/>
        </p:nvSpPr>
        <p:spPr>
          <a:xfrm>
            <a:off x="11054843" y="5961542"/>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7" name="Arrow: Left 4">
            <a:hlinkClick r:id="" action="ppaction://hlinkshowjump?jump=previousslide"/>
          </p:cNvPr>
          <p:cNvSpPr/>
          <p:nvPr/>
        </p:nvSpPr>
        <p:spPr>
          <a:xfrm>
            <a:off x="133363" y="5961544"/>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41004384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2E663E"/>
                </a:solidFill>
                <a:latin typeface="Georgia"/>
              </a:rPr>
              <a:t>Animation</a:t>
            </a:r>
            <a:endParaRPr lang="en-US" b="1">
              <a:solidFill>
                <a:srgbClr val="2E663E"/>
              </a:solidFill>
              <a:latin typeface="Georgia"/>
            </a:endParaRPr>
          </a:p>
        </p:txBody>
      </p:sp>
      <p:sp>
        <p:nvSpPr>
          <p:cNvPr id="6" name="Oval 5">
            <a:hlinkClick r:id="rId3" action="ppaction://hlinksldjump"/>
          </p:cNvPr>
          <p:cNvSpPr/>
          <p:nvPr/>
        </p:nvSpPr>
        <p:spPr>
          <a:xfrm>
            <a:off x="173534" y="66675"/>
            <a:ext cx="1187878"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t>Home</a:t>
            </a:r>
            <a:endParaRPr lang="en-US"/>
          </a:p>
        </p:txBody>
      </p:sp>
      <p:sp>
        <p:nvSpPr>
          <p:cNvPr id="7"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957155554"/>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Animation</a:t>
            </a:r>
            <a:endParaRPr lang="en-US">
              <a:solidFill>
                <a:schemeClr val="tx1"/>
              </a:solidFill>
            </a:endParaRPr>
          </a:p>
        </p:txBody>
      </p:sp>
      <p:sp>
        <p:nvSpPr>
          <p:cNvPr id="3" name="Content Placeholder 2"/>
          <p:cNvSpPr>
            <a:spLocks noGrp="1"/>
          </p:cNvSpPr>
          <p:nvPr>
            <p:ph sz="half" idx="1"/>
          </p:nvPr>
        </p:nvSpPr>
        <p:spPr>
          <a:xfrm>
            <a:off x="1024127" y="2286000"/>
            <a:ext cx="10311280" cy="2829910"/>
          </a:xfrm>
        </p:spPr>
        <p:txBody>
          <a:bodyPr vert="horz" lIns="91440" tIns="45720" rIns="91440" bIns="45720" rtlCol="0" anchor="t">
            <a:normAutofit/>
          </a:bodyPr>
          <a:lstStyle/>
          <a:p>
            <a:r>
              <a:rPr lang="EN-US" sz="2400" dirty="0" smtClean="0">
                <a:solidFill>
                  <a:schemeClr val="tx1">
                    <a:lumMod val="85000"/>
                    <a:lumOff val="15000"/>
                  </a:schemeClr>
                </a:solidFill>
                <a:latin typeface="Georgia" panose="02040502050405020303" pitchFamily="18" charset="0"/>
              </a:rPr>
              <a:t>Many people know animation as the 2-D drawn animation of Disney or popular movies such as Toy Story, Finding Nemo, and Wallace and Grommet. Animation is much more than what you may think it is. </a:t>
            </a:r>
          </a:p>
          <a:p>
            <a:r>
              <a:rPr lang="en-US" sz="2400" dirty="0" smtClean="0">
                <a:solidFill>
                  <a:schemeClr val="tx1">
                    <a:lumMod val="85000"/>
                    <a:lumOff val="15000"/>
                  </a:schemeClr>
                </a:solidFill>
                <a:latin typeface="Georgia" panose="02040502050405020303" pitchFamily="18" charset="0"/>
              </a:rPr>
              <a:t>However animation is in essence “the act of making something alive”. It’s even the visual effects put into this PowerPoint where the slides may fade or wipe. </a:t>
            </a:r>
            <a:endParaRPr lang="EN-US" sz="2400" dirty="0">
              <a:solidFill>
                <a:schemeClr val="tx1">
                  <a:lumMod val="85000"/>
                  <a:lumOff val="15000"/>
                </a:schemeClr>
              </a:solidFill>
              <a:latin typeface="Georgia" panose="02040502050405020303" pitchFamily="18" charset="0"/>
            </a:endParaRPr>
          </a:p>
        </p:txBody>
      </p:sp>
      <p:sp>
        <p:nvSpPr>
          <p:cNvPr id="7"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510214390"/>
      </p:ext>
    </p:extLst>
  </p:cSld>
  <p:clrMapOvr>
    <a:masterClrMapping/>
  </p:clrMapOvr>
  <p:transition spd="med" advClick="0">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ANIMATION</a:t>
            </a:r>
          </a:p>
        </p:txBody>
      </p:sp>
      <p:sp>
        <p:nvSpPr>
          <p:cNvPr id="3" name="Content Placeholder 2"/>
          <p:cNvSpPr>
            <a:spLocks noGrp="1"/>
          </p:cNvSpPr>
          <p:nvPr>
            <p:ph sz="half" idx="1"/>
          </p:nvPr>
        </p:nvSpPr>
        <p:spPr>
          <a:xfrm>
            <a:off x="1024127" y="2286000"/>
            <a:ext cx="10579294" cy="2885090"/>
          </a:xfrm>
        </p:spPr>
        <p:txBody>
          <a:bodyPr vert="horz" lIns="91440" tIns="45720" rIns="91440" bIns="45720" rtlCol="0" anchor="t">
            <a:normAutofit/>
          </a:bodyPr>
          <a:lstStyle/>
          <a:p>
            <a:r>
              <a:rPr lang="EN-US" dirty="0" smtClean="0">
                <a:solidFill>
                  <a:schemeClr val="tx1">
                    <a:lumMod val="85000"/>
                    <a:lumOff val="15000"/>
                  </a:schemeClr>
                </a:solidFill>
                <a:latin typeface="Georgia" panose="02040502050405020303" pitchFamily="18" charset="0"/>
              </a:rPr>
              <a:t>Animation uses a biological phenomena called </a:t>
            </a:r>
            <a:r>
              <a:rPr lang="EN-US" b="1" dirty="0" smtClean="0">
                <a:solidFill>
                  <a:schemeClr val="tx1">
                    <a:lumMod val="85000"/>
                    <a:lumOff val="15000"/>
                  </a:schemeClr>
                </a:solidFill>
                <a:latin typeface="Georgia" panose="02040502050405020303" pitchFamily="18" charset="0"/>
              </a:rPr>
              <a:t>persistence of vision </a:t>
            </a:r>
            <a:r>
              <a:rPr lang="EN-US" dirty="0" smtClean="0">
                <a:solidFill>
                  <a:schemeClr val="tx1">
                    <a:lumMod val="85000"/>
                    <a:lumOff val="15000"/>
                  </a:schemeClr>
                </a:solidFill>
                <a:latin typeface="Georgia" panose="02040502050405020303" pitchFamily="18" charset="0"/>
              </a:rPr>
              <a:t>and a psychological phenomena called </a:t>
            </a:r>
            <a:r>
              <a:rPr lang="EN-US" b="1" dirty="0" smtClean="0">
                <a:solidFill>
                  <a:schemeClr val="tx1">
                    <a:lumMod val="85000"/>
                    <a:lumOff val="15000"/>
                  </a:schemeClr>
                </a:solidFill>
                <a:latin typeface="Georgia" panose="02040502050405020303" pitchFamily="18" charset="0"/>
              </a:rPr>
              <a:t>phi</a:t>
            </a:r>
            <a:r>
              <a:rPr lang="EN-US" dirty="0" smtClean="0">
                <a:solidFill>
                  <a:schemeClr val="tx1">
                    <a:lumMod val="85000"/>
                    <a:lumOff val="15000"/>
                  </a:schemeClr>
                </a:solidFill>
                <a:latin typeface="Georgia" panose="02040502050405020303" pitchFamily="18" charset="0"/>
              </a:rPr>
              <a:t>.  </a:t>
            </a:r>
          </a:p>
          <a:p>
            <a:pPr marL="0" indent="0">
              <a:buNone/>
            </a:pPr>
            <a:r>
              <a:rPr lang="en-US" dirty="0" smtClean="0">
                <a:solidFill>
                  <a:schemeClr val="tx1">
                    <a:lumMod val="85000"/>
                    <a:lumOff val="15000"/>
                  </a:schemeClr>
                </a:solidFill>
                <a:latin typeface="Georgia" panose="02040502050405020303" pitchFamily="18" charset="0"/>
              </a:rPr>
              <a:t>Animation which is known by the general public  is very much like sophisticated flip books where images are moving little by little across space to appear as if it is moving. For an hour and a half animation film you can imagine this is very time-consuming especially if it is drawn by hand. </a:t>
            </a:r>
          </a:p>
          <a:p>
            <a:pPr marL="0" indent="0">
              <a:buNone/>
            </a:pPr>
            <a:endParaRPr lang="EN-US" dirty="0">
              <a:solidFill>
                <a:srgbClr val="666666"/>
              </a:solidFill>
              <a:latin typeface="Georgia" panose="02040502050405020303" pitchFamily="18" charset="0"/>
            </a:endParaRPr>
          </a:p>
        </p:txBody>
      </p:sp>
      <p:sp>
        <p:nvSpPr>
          <p:cNvPr id="5" name="Arrow: Right 4"/>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6" name="Arrow: Left 5"/>
          <p:cNvSpPr/>
          <p:nvPr/>
        </p:nvSpPr>
        <p:spPr>
          <a:xfrm>
            <a:off x="273478" y="6405708"/>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a:t>Back</a:t>
            </a:r>
            <a:endParaRPr lang="en-US"/>
          </a:p>
        </p:txBody>
      </p:sp>
    </p:spTree>
    <p:extLst>
      <p:ext uri="{BB962C8B-B14F-4D97-AF65-F5344CB8AC3E}">
        <p14:creationId xmlns:p14="http://schemas.microsoft.com/office/powerpoint/2010/main" val="3450983456"/>
      </p:ext>
    </p:extLst>
  </p:cSld>
  <p:clrMapOvr>
    <a:masterClrMapping/>
  </p:clrMapOvr>
  <p:transition spd="med" advClick="0">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A1C0"/>
                </a:solidFill>
                <a:latin typeface="Verdana"/>
              </a:rPr>
              <a:t>ANIMATION</a:t>
            </a:r>
            <a:endParaRPr lang="EN-US" dirty="0">
              <a:solidFill>
                <a:schemeClr val="tx1"/>
              </a:solidFill>
            </a:endParaRPr>
          </a:p>
        </p:txBody>
      </p:sp>
      <p:sp>
        <p:nvSpPr>
          <p:cNvPr id="3" name="Content Placeholder 2"/>
          <p:cNvSpPr>
            <a:spLocks noGrp="1"/>
          </p:cNvSpPr>
          <p:nvPr>
            <p:ph sz="half" idx="1"/>
          </p:nvPr>
        </p:nvSpPr>
        <p:spPr/>
        <p:txBody>
          <a:bodyPr vert="horz" lIns="91440" tIns="45720" rIns="91440" bIns="45720" rtlCol="0" anchor="t">
            <a:normAutofit/>
          </a:bodyPr>
          <a:lstStyle/>
          <a:p>
            <a:r>
              <a:rPr lang="EN-US" dirty="0">
                <a:latin typeface="Georgia"/>
              </a:rPr>
              <a:t>Animation can also be something as simple as your mouse moving or across the screen or slightly more complicated </a:t>
            </a:r>
            <a:r>
              <a:rPr lang="EN-US" dirty="0" smtClean="0">
                <a:latin typeface="Georgia"/>
              </a:rPr>
              <a:t>like a </a:t>
            </a:r>
            <a:r>
              <a:rPr lang="EN-US" dirty="0">
                <a:latin typeface="Georgia"/>
              </a:rPr>
              <a:t>flash image...</a:t>
            </a:r>
            <a:endParaRPr lang="en-US" dirty="0">
              <a:latin typeface="Georgia"/>
            </a:endParaRP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3330" y="2285999"/>
            <a:ext cx="4246616" cy="2654135"/>
          </a:xfrm>
          <a:prstGeom prst="rect">
            <a:avLst/>
          </a:prstGeom>
        </p:spPr>
      </p:pic>
      <p:pic>
        <p:nvPicPr>
          <p:cNvPr id="7" name="Picture 6"/>
          <p:cNvPicPr>
            <a:picLocks noChangeAspect="1"/>
          </p:cNvPicPr>
          <p:nvPr/>
        </p:nvPicPr>
        <p:blipFill>
          <a:blip r:embed="rId4"/>
          <a:stretch>
            <a:fillRect/>
          </a:stretch>
        </p:blipFill>
        <p:spPr>
          <a:xfrm>
            <a:off x="149094" y="5961840"/>
            <a:ext cx="11924810" cy="548688"/>
          </a:xfrm>
          <a:prstGeom prst="rect">
            <a:avLst/>
          </a:prstGeom>
        </p:spPr>
      </p:pic>
    </p:spTree>
    <p:extLst>
      <p:ext uri="{BB962C8B-B14F-4D97-AF65-F5344CB8AC3E}">
        <p14:creationId xmlns:p14="http://schemas.microsoft.com/office/powerpoint/2010/main" val="1752856312"/>
      </p:ext>
    </p:extLst>
  </p:cSld>
  <p:clrMapOvr>
    <a:masterClrMapping/>
  </p:clrMapOvr>
  <p:transition spd="med" advClick="0">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5" y="585788"/>
            <a:ext cx="10803044" cy="1498600"/>
          </a:xfrm>
        </p:spPr>
        <p:txBody>
          <a:bodyPr/>
          <a:lstStyle/>
          <a:p>
            <a:r>
              <a:rPr lang="EN-US" b="1">
                <a:solidFill>
                  <a:srgbClr val="7CE1E7"/>
                </a:solidFill>
                <a:latin typeface="Verdana"/>
              </a:rPr>
              <a:t>LET'S REVIEW Animation</a:t>
            </a:r>
            <a:endParaRPr lang="en-US">
              <a:solidFill>
                <a:schemeClr val="tx1"/>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en-US" sz="2400" dirty="0" smtClean="0">
                <a:latin typeface="Georgia" panose="02040502050405020303" pitchFamily="18" charset="0"/>
              </a:rPr>
              <a:t>Animation uses phi and persistence of vision to trick our eyes into think that flat objects are moving.</a:t>
            </a:r>
          </a:p>
          <a:p>
            <a:r>
              <a:rPr lang="en-US" sz="2400" dirty="0" smtClean="0">
                <a:latin typeface="Georgia" panose="02040502050405020303" pitchFamily="18" charset="0"/>
              </a:rPr>
              <a:t>It is a complicated process to create animated films and take a long period of time but it can also be something as simple as your mouse moving across the screen. </a:t>
            </a:r>
            <a:endParaRPr lang="en-US" sz="2400" dirty="0">
              <a:latin typeface="Georgia" panose="02040502050405020303" pitchFamily="18" charset="0"/>
            </a:endParaRPr>
          </a:p>
          <a:p>
            <a:endParaRPr lang="en-US" dirty="0"/>
          </a:p>
        </p:txBody>
      </p:sp>
      <p:sp>
        <p:nvSpPr>
          <p:cNvPr id="6" name="Arrow: Right 3">
            <a:hlinkClick r:id="" action="ppaction://hlinkshowjump?jump=nextslide">
              <a:snd r:embed="rId3" name="arrow.wav"/>
            </a:hlinkClick>
          </p:cNvPr>
          <p:cNvSpPr/>
          <p:nvPr/>
        </p:nvSpPr>
        <p:spPr>
          <a:xfrm>
            <a:off x="11085840" y="6120878"/>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7" name="Arrow: Left 4">
            <a:hlinkClick r:id="" action="ppaction://hlinkshowjump?jump=previousslide"/>
          </p:cNvPr>
          <p:cNvSpPr/>
          <p:nvPr/>
        </p:nvSpPr>
        <p:spPr>
          <a:xfrm>
            <a:off x="164360" y="6120880"/>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990071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2E663E"/>
                </a:solidFill>
                <a:latin typeface="Georgia"/>
              </a:rPr>
              <a:t>Video</a:t>
            </a:r>
            <a:endParaRPr lang="en-US" b="1">
              <a:solidFill>
                <a:srgbClr val="2E663E"/>
              </a:solidFill>
              <a:latin typeface="Georgia"/>
            </a:endParaRPr>
          </a:p>
        </p:txBody>
      </p:sp>
      <p:sp>
        <p:nvSpPr>
          <p:cNvPr id="6" name="Oval 5">
            <a:hlinkClick r:id="rId3" action="ppaction://hlinksldjump"/>
          </p:cNvPr>
          <p:cNvSpPr/>
          <p:nvPr/>
        </p:nvSpPr>
        <p:spPr>
          <a:xfrm>
            <a:off x="173534" y="47625"/>
            <a:ext cx="1187878"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t>Home</a:t>
            </a:r>
            <a:endParaRPr lang="en-US"/>
          </a:p>
        </p:txBody>
      </p:sp>
      <p:sp>
        <p:nvSpPr>
          <p:cNvPr id="7" name="Arrow: Right 3">
            <a:hlinkClick r:id="" action="ppaction://hlinkshowjump?jump=nextslide">
              <a:snd r:embed="rId4" name="arrow.wav"/>
            </a:hlinkClick>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521293750"/>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p:cNvSpPr/>
          <p:nvPr/>
        </p:nvSpPr>
        <p:spPr>
          <a:xfrm>
            <a:off x="0" y="249238"/>
            <a:ext cx="12227519" cy="1666875"/>
          </a:xfrm>
          <a:prstGeom prst="rect">
            <a:avLst/>
          </a:prstGeom>
          <a:solidFill>
            <a:schemeClr val="accent5">
              <a:lumMod val="7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p:cNvSpPr/>
          <p:nvPr/>
        </p:nvSpPr>
        <p:spPr>
          <a:xfrm rot="16200000">
            <a:off x="2190283" y="1966990"/>
            <a:ext cx="3894342" cy="4176714"/>
          </a:xfrm>
          <a:prstGeom prst="rtTriangle">
            <a:avLst/>
          </a:prstGeom>
          <a:ln w="28575">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ight Triangle 10" title="Text"/>
          <p:cNvSpPr/>
          <p:nvPr/>
        </p:nvSpPr>
        <p:spPr>
          <a:xfrm rot="-16200000">
            <a:off x="2158722" y="1931622"/>
            <a:ext cx="3883823" cy="4092575"/>
          </a:xfrm>
          <a:prstGeom prst="rtTriangle">
            <a:avLst/>
          </a:prstGeom>
          <a:ln w="28575">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a:p>
            <a:pPr algn="ctr"/>
            <a:endParaRPr lang="en-US"/>
          </a:p>
        </p:txBody>
      </p:sp>
      <p:sp>
        <p:nvSpPr>
          <p:cNvPr id="2" name="Title 1"/>
          <p:cNvSpPr>
            <a:spLocks noGrp="1"/>
          </p:cNvSpPr>
          <p:nvPr>
            <p:ph type="title"/>
          </p:nvPr>
        </p:nvSpPr>
        <p:spPr>
          <a:xfrm>
            <a:off x="967142" y="219075"/>
            <a:ext cx="10529533" cy="1924941"/>
          </a:xfrm>
        </p:spPr>
        <p:txBody>
          <a:bodyPr/>
          <a:lstStyle/>
          <a:p>
            <a:pPr algn="ctr"/>
            <a:r>
              <a:rPr lang="EN-US" b="1">
                <a:solidFill>
                  <a:srgbClr val="FFFFFF"/>
                </a:solidFill>
                <a:latin typeface="Georgia"/>
              </a:rPr>
              <a:t>The Five Building Blocks of Multimedia</a:t>
            </a:r>
            <a:endParaRPr lang="en-US" b="1">
              <a:solidFill>
                <a:srgbClr val="FFFFFF"/>
              </a:solidFill>
              <a:latin typeface="Georgia"/>
            </a:endParaRPr>
          </a:p>
        </p:txBody>
      </p:sp>
      <p:sp>
        <p:nvSpPr>
          <p:cNvPr id="8" name="Rectangle 7"/>
          <p:cNvSpPr/>
          <p:nvPr/>
        </p:nvSpPr>
        <p:spPr>
          <a:xfrm>
            <a:off x="6331712" y="3886200"/>
            <a:ext cx="2613425" cy="2140686"/>
          </a:xfrm>
          <a:prstGeom prst="rect">
            <a:avLst/>
          </a:prstGeom>
          <a:ln w="28575">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latin typeface="Arial Black"/>
                <a:hlinkClick r:id="rId3" action="ppaction://hlinksldjump"/>
              </a:rPr>
              <a:t>Text</a:t>
            </a:r>
            <a:endParaRPr lang="en-US" sz="2000" dirty="0">
              <a:latin typeface="Arial Black"/>
            </a:endParaRPr>
          </a:p>
          <a:p>
            <a:pPr algn="ctr"/>
            <a:r>
              <a:rPr lang="EN-US" sz="1200" dirty="0">
                <a:solidFill>
                  <a:srgbClr val="7EC492"/>
                </a:solidFill>
                <a:latin typeface="Arial Black"/>
              </a:rPr>
              <a:t>(click here)</a:t>
            </a:r>
            <a:endParaRPr lang="EN-US" sz="1200" dirty="0">
              <a:latin typeface="Arial Black"/>
            </a:endParaRPr>
          </a:p>
        </p:txBody>
      </p:sp>
      <p:sp>
        <p:nvSpPr>
          <p:cNvPr id="12" name="TextBox 11"/>
          <p:cNvSpPr txBox="1"/>
          <p:nvPr/>
        </p:nvSpPr>
        <p:spPr>
          <a:xfrm>
            <a:off x="3283543" y="4656151"/>
            <a:ext cx="3184973" cy="584775"/>
          </a:xfrm>
          <a:prstGeom prst="rect">
            <a:avLst/>
          </a:prstGeom>
        </p:spPr>
        <p:txBody>
          <a:bodyPr wrap="square" rtlCol="0" anchor="t">
            <a:spAutoFit/>
          </a:bodyPr>
          <a:lstStyle/>
          <a:p>
            <a:pPr algn="ctr"/>
            <a:r>
              <a:rPr lang="EN-US" sz="2000" dirty="0">
                <a:latin typeface="Arial Black"/>
                <a:hlinkClick r:id="rId4" action="ppaction://hlinksldjump"/>
              </a:rPr>
              <a:t>Sound</a:t>
            </a:r>
            <a:endParaRPr lang="en-US" sz="2000" dirty="0">
              <a:latin typeface="Arial Black"/>
            </a:endParaRPr>
          </a:p>
          <a:p>
            <a:pPr algn="ctr"/>
            <a:r>
              <a:rPr lang="EN-US" sz="1200" dirty="0">
                <a:solidFill>
                  <a:srgbClr val="7EC492"/>
                </a:solidFill>
                <a:latin typeface="Arial Black"/>
              </a:rPr>
              <a:t>(click here)</a:t>
            </a:r>
            <a:endParaRPr lang="EN-US" sz="1200" dirty="0">
              <a:latin typeface="Arial Black"/>
            </a:endParaRPr>
          </a:p>
        </p:txBody>
      </p:sp>
      <p:sp>
        <p:nvSpPr>
          <p:cNvPr id="13" name="Rectangle 12"/>
          <p:cNvSpPr/>
          <p:nvPr/>
        </p:nvSpPr>
        <p:spPr>
          <a:xfrm>
            <a:off x="9073725" y="2061665"/>
            <a:ext cx="914400" cy="3980985"/>
          </a:xfrm>
          <a:prstGeom prst="rect">
            <a:avLst/>
          </a:prstGeom>
          <a:ln w="28575">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a:p>
            <a:pPr algn="ctr"/>
            <a:endParaRPr lang="en-US"/>
          </a:p>
        </p:txBody>
      </p:sp>
      <p:sp>
        <p:nvSpPr>
          <p:cNvPr id="14" name="Rectangle 13"/>
          <p:cNvSpPr/>
          <p:nvPr/>
        </p:nvSpPr>
        <p:spPr>
          <a:xfrm>
            <a:off x="6331712" y="2028825"/>
            <a:ext cx="2613551" cy="1764952"/>
          </a:xfrm>
          <a:prstGeom prst="rect">
            <a:avLst/>
          </a:prstGeom>
          <a:ln w="28575">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latin typeface="Arial Black"/>
                <a:hlinkClick r:id="rId5" action="ppaction://hlinksldjump"/>
              </a:rPr>
              <a:t>Video</a:t>
            </a:r>
            <a:endParaRPr lang="en-US" sz="2000" dirty="0">
              <a:latin typeface="Arial Black"/>
            </a:endParaRPr>
          </a:p>
          <a:p>
            <a:pPr algn="ctr"/>
            <a:r>
              <a:rPr lang="EN-US" sz="1200" dirty="0">
                <a:solidFill>
                  <a:srgbClr val="7EC492"/>
                </a:solidFill>
                <a:latin typeface="Arial Black"/>
              </a:rPr>
              <a:t>(click here)</a:t>
            </a:r>
          </a:p>
        </p:txBody>
      </p:sp>
      <p:sp>
        <p:nvSpPr>
          <p:cNvPr id="3" name="TextBox 2"/>
          <p:cNvSpPr txBox="1"/>
          <p:nvPr/>
        </p:nvSpPr>
        <p:spPr>
          <a:xfrm>
            <a:off x="2136817" y="2886075"/>
            <a:ext cx="2743200" cy="584775"/>
          </a:xfrm>
          <a:prstGeom prst="rect">
            <a:avLst/>
          </a:prstGeom>
        </p:spPr>
        <p:txBody>
          <a:bodyPr rtlCol="0">
            <a:spAutoFit/>
          </a:bodyPr>
          <a:lstStyle/>
          <a:p>
            <a:pPr algn="ctr"/>
            <a:r>
              <a:rPr lang="EN-US" sz="2000" dirty="0">
                <a:latin typeface="Arial Black"/>
                <a:hlinkClick r:id="rId6" action="ppaction://hlinksldjump"/>
              </a:rPr>
              <a:t>Image</a:t>
            </a:r>
            <a:endParaRPr lang="en-US" sz="2000" dirty="0">
              <a:latin typeface="Arial Black"/>
            </a:endParaRPr>
          </a:p>
          <a:p>
            <a:pPr algn="ctr"/>
            <a:r>
              <a:rPr lang="EN-US" sz="1200" dirty="0">
                <a:solidFill>
                  <a:srgbClr val="7EC492"/>
                </a:solidFill>
                <a:latin typeface="Arial Black"/>
              </a:rPr>
              <a:t>(click here)</a:t>
            </a:r>
            <a:endParaRPr lang="en-US" sz="1200" dirty="0">
              <a:solidFill>
                <a:srgbClr val="7EC492"/>
              </a:solidFill>
              <a:latin typeface="Arial Black"/>
            </a:endParaRPr>
          </a:p>
        </p:txBody>
      </p:sp>
      <p:sp>
        <p:nvSpPr>
          <p:cNvPr id="4" name="TextBox 3"/>
          <p:cNvSpPr txBox="1"/>
          <p:nvPr/>
        </p:nvSpPr>
        <p:spPr>
          <a:xfrm rot="5400000">
            <a:off x="8163707" y="3690706"/>
            <a:ext cx="2743200" cy="584775"/>
          </a:xfrm>
          <a:prstGeom prst="rect">
            <a:avLst/>
          </a:prstGeom>
        </p:spPr>
        <p:txBody>
          <a:bodyPr rtlCol="0">
            <a:spAutoFit/>
          </a:bodyPr>
          <a:lstStyle/>
          <a:p>
            <a:pPr algn="ctr"/>
            <a:r>
              <a:rPr lang="EN-US" sz="2000" dirty="0">
                <a:latin typeface="Arial Black"/>
                <a:hlinkClick r:id="rId7" action="ppaction://hlinksldjump"/>
              </a:rPr>
              <a:t>Animation</a:t>
            </a:r>
            <a:endParaRPr lang="en-US" sz="2000" dirty="0">
              <a:latin typeface="Arial Black"/>
            </a:endParaRPr>
          </a:p>
          <a:p>
            <a:pPr algn="ctr"/>
            <a:r>
              <a:rPr lang="EN-US" sz="1200" dirty="0">
                <a:solidFill>
                  <a:srgbClr val="7EC492"/>
                </a:solidFill>
                <a:latin typeface="Arial Black"/>
              </a:rPr>
              <a:t>(click here)</a:t>
            </a:r>
          </a:p>
        </p:txBody>
      </p:sp>
    </p:spTree>
    <p:extLst>
      <p:ext uri="{BB962C8B-B14F-4D97-AF65-F5344CB8AC3E}">
        <p14:creationId xmlns:p14="http://schemas.microsoft.com/office/powerpoint/2010/main" val="1137418490"/>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70A1C0"/>
                </a:solidFill>
                <a:latin typeface="Verdana"/>
              </a:rPr>
              <a:t>Video</a:t>
            </a:r>
            <a:endParaRPr lang="en-US" dirty="0"/>
          </a:p>
        </p:txBody>
      </p:sp>
      <p:sp>
        <p:nvSpPr>
          <p:cNvPr id="3" name="Content Placeholder 2"/>
          <p:cNvSpPr>
            <a:spLocks noGrp="1"/>
          </p:cNvSpPr>
          <p:nvPr>
            <p:ph sz="half" idx="1"/>
          </p:nvPr>
        </p:nvSpPr>
        <p:spPr>
          <a:xfrm>
            <a:off x="1024127" y="2286000"/>
            <a:ext cx="10705418" cy="3381703"/>
          </a:xfrm>
        </p:spPr>
        <p:txBody>
          <a:bodyPr vert="horz" lIns="91440" tIns="45720" rIns="91440" bIns="45720" rtlCol="0" anchor="t">
            <a:normAutofit lnSpcReduction="10000"/>
          </a:bodyPr>
          <a:lstStyle/>
          <a:p>
            <a:r>
              <a:rPr lang="EN-US" sz="2400" dirty="0" smtClean="0">
                <a:solidFill>
                  <a:schemeClr val="tx1">
                    <a:lumMod val="85000"/>
                    <a:lumOff val="15000"/>
                  </a:schemeClr>
                </a:solidFill>
                <a:latin typeface="Georgia" panose="02040502050405020303" pitchFamily="18" charset="0"/>
              </a:rPr>
              <a:t>Video is the final component of multimedia. Video is interesting because it combines all of the previous elements that were mentioned and it results in either home videos or massive productions. </a:t>
            </a:r>
          </a:p>
          <a:p>
            <a:r>
              <a:rPr lang="en-US" sz="2400" dirty="0" smtClean="0">
                <a:solidFill>
                  <a:schemeClr val="tx1">
                    <a:lumMod val="85000"/>
                    <a:lumOff val="15000"/>
                  </a:schemeClr>
                </a:solidFill>
                <a:latin typeface="Georgia" panose="02040502050405020303" pitchFamily="18" charset="0"/>
              </a:rPr>
              <a:t>The thing about video is that it contains a massive amount of data that must be compressed in order to transfer it and to make it available to view on many devices. </a:t>
            </a:r>
          </a:p>
          <a:p>
            <a:r>
              <a:rPr lang="en-US" sz="2400" dirty="0" smtClean="0">
                <a:solidFill>
                  <a:schemeClr val="tx1">
                    <a:lumMod val="85000"/>
                    <a:lumOff val="15000"/>
                  </a:schemeClr>
                </a:solidFill>
                <a:latin typeface="Georgia" panose="02040502050405020303" pitchFamily="18" charset="0"/>
              </a:rPr>
              <a:t>There are many different options for the quality of a video but the lower the quality, the choppier and more clunky the images appear. </a:t>
            </a:r>
            <a:r>
              <a:rPr lang="en-US" sz="2400" dirty="0" smtClean="0">
                <a:solidFill>
                  <a:schemeClr val="tx1">
                    <a:lumMod val="85000"/>
                    <a:lumOff val="15000"/>
                  </a:schemeClr>
                </a:solidFill>
                <a:latin typeface="Georgia" panose="02040502050405020303" pitchFamily="18" charset="0"/>
              </a:rPr>
              <a:t>Videos like images </a:t>
            </a:r>
            <a:r>
              <a:rPr lang="en-US" sz="2400" dirty="0" smtClean="0">
                <a:solidFill>
                  <a:schemeClr val="tx1">
                    <a:lumMod val="85000"/>
                    <a:lumOff val="15000"/>
                  </a:schemeClr>
                </a:solidFill>
                <a:latin typeface="Georgia" panose="02040502050405020303" pitchFamily="18" charset="0"/>
              </a:rPr>
              <a:t>deal with pixels which help you see the resolution. Similar to images, more pixels</a:t>
            </a:r>
            <a:endParaRPr lang="EN-US" sz="2400" dirty="0">
              <a:solidFill>
                <a:schemeClr val="tx1">
                  <a:lumMod val="85000"/>
                  <a:lumOff val="15000"/>
                </a:schemeClr>
              </a:solidFill>
              <a:latin typeface="Georgia" panose="02040502050405020303" pitchFamily="18" charset="0"/>
            </a:endParaRPr>
          </a:p>
        </p:txBody>
      </p:sp>
      <p:sp>
        <p:nvSpPr>
          <p:cNvPr id="9" name="Arrow: Right 3">
            <a:hlinkClick r:id="" action="ppaction://hlinkshowjump?jump=nextslide">
              <a:snd r:embed="rId3" name="arrow.wav"/>
            </a:hlinkClick>
          </p:cNvPr>
          <p:cNvSpPr/>
          <p:nvPr/>
        </p:nvSpPr>
        <p:spPr>
          <a:xfrm>
            <a:off x="10967199" y="6082990"/>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0" name="Arrow: Left 4">
            <a:hlinkClick r:id="" action="ppaction://hlinkshowjump?jump=previousslide"/>
          </p:cNvPr>
          <p:cNvSpPr/>
          <p:nvPr/>
        </p:nvSpPr>
        <p:spPr>
          <a:xfrm>
            <a:off x="45719" y="6082992"/>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909883675"/>
      </p:ext>
    </p:extLst>
  </p:cSld>
  <p:clrMapOvr>
    <a:masterClrMapping/>
  </p:clrMapOvr>
  <p:transition spd="med" advClick="0">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70A1C0"/>
                </a:solidFill>
                <a:latin typeface="Verdana"/>
              </a:rPr>
              <a:t>Video</a:t>
            </a:r>
            <a:endParaRPr lang="en-US" dirty="0"/>
          </a:p>
        </p:txBody>
      </p:sp>
      <p:sp>
        <p:nvSpPr>
          <p:cNvPr id="3" name="Content Placeholder 2"/>
          <p:cNvSpPr>
            <a:spLocks noGrp="1"/>
          </p:cNvSpPr>
          <p:nvPr>
            <p:ph sz="half" idx="1"/>
          </p:nvPr>
        </p:nvSpPr>
        <p:spPr>
          <a:xfrm>
            <a:off x="1024127" y="2286000"/>
            <a:ext cx="10705418" cy="3381703"/>
          </a:xfrm>
        </p:spPr>
        <p:txBody>
          <a:bodyPr vert="horz" lIns="91440" tIns="45720" rIns="91440" bIns="45720" rtlCol="0" anchor="t">
            <a:normAutofit/>
          </a:bodyPr>
          <a:lstStyle/>
          <a:p>
            <a:r>
              <a:rPr lang="EN-US" sz="2400" dirty="0">
                <a:solidFill>
                  <a:schemeClr val="tx1">
                    <a:lumMod val="85000"/>
                    <a:lumOff val="15000"/>
                  </a:schemeClr>
                </a:solidFill>
                <a:latin typeface="Georgia" panose="02040502050405020303" pitchFamily="18" charset="0"/>
              </a:rPr>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amateur video producers to share their efforts with the world.</a:t>
            </a:r>
          </a:p>
        </p:txBody>
      </p:sp>
      <p:sp>
        <p:nvSpPr>
          <p:cNvPr id="7" name="Arrow: Right 3">
            <a:hlinkClick r:id="" action="ppaction://hlinkshowjump?jump=nextslide">
              <a:snd r:embed="rId3" name="arrow.wav"/>
            </a:hlinkClick>
          </p:cNvPr>
          <p:cNvSpPr/>
          <p:nvPr/>
        </p:nvSpPr>
        <p:spPr>
          <a:xfrm>
            <a:off x="10967199" y="6051992"/>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45719" y="6051994"/>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605305236"/>
      </p:ext>
    </p:extLst>
  </p:cSld>
  <p:clrMapOvr>
    <a:masterClrMapping/>
  </p:clrMapOvr>
  <p:transition spd="med" advClick="0">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m9AHISJ61A"/>
          <p:cNvPicPr>
            <a:picLocks noGrp="1" noRot="1" noChangeAspect="1"/>
          </p:cNvPicPr>
          <p:nvPr>
            <p:ph sz="half" idx="1"/>
            <a:videoFile r:link="rId1"/>
          </p:nvPr>
        </p:nvPicPr>
        <p:blipFill>
          <a:blip r:embed="rId3"/>
          <a:stretch>
            <a:fillRect/>
          </a:stretch>
        </p:blipFill>
        <p:spPr>
          <a:xfrm>
            <a:off x="2176064" y="585216"/>
            <a:ext cx="7416200" cy="4171613"/>
          </a:xfrm>
          <a:prstGeom prst="rect">
            <a:avLst/>
          </a:prstGeom>
          <a:ln>
            <a:solidFill>
              <a:schemeClr val="accent3">
                <a:lumMod val="75000"/>
              </a:schemeClr>
            </a:solidFill>
          </a:ln>
          <a:effectLst/>
          <a:scene3d>
            <a:camera prst="orthographicFront"/>
            <a:lightRig rig="balanced" dir="t"/>
          </a:scene3d>
          <a:sp3d prstMaterial="softEdge">
            <a:bevelT w="203200" h="101600" prst="cross"/>
            <a:contourClr>
              <a:srgbClr val="FFFFFF"/>
            </a:contourClr>
          </a:sp3d>
        </p:spPr>
      </p:pic>
      <p:sp>
        <p:nvSpPr>
          <p:cNvPr id="7" name="TextBox 6"/>
          <p:cNvSpPr txBox="1"/>
          <p:nvPr/>
        </p:nvSpPr>
        <p:spPr>
          <a:xfrm>
            <a:off x="1484416" y="5130140"/>
            <a:ext cx="9322130" cy="1292662"/>
          </a:xfrm>
          <a:prstGeom prst="rect">
            <a:avLst/>
          </a:prstGeom>
          <a:noFill/>
        </p:spPr>
        <p:txBody>
          <a:bodyPr wrap="square" rtlCol="0">
            <a:spAutoFit/>
          </a:bodyPr>
          <a:lstStyle/>
          <a:p>
            <a:pPr algn="ctr"/>
            <a:r>
              <a:rPr lang="en-US" sz="2000" dirty="0" smtClean="0">
                <a:latin typeface="Georgia" panose="02040502050405020303" pitchFamily="18" charset="0"/>
              </a:rPr>
              <a:t>In class, we created a short video using stock video and chose from different frames to create a short one minute video. We also combined  text and music to further enrich our project. </a:t>
            </a:r>
          </a:p>
          <a:p>
            <a:r>
              <a:rPr lang="en-US" dirty="0" smtClean="0"/>
              <a:t> </a:t>
            </a:r>
            <a:endParaRPr lang="en-US" dirty="0"/>
          </a:p>
        </p:txBody>
      </p:sp>
      <p:sp>
        <p:nvSpPr>
          <p:cNvPr id="4" name="Arrow: Right 3">
            <a:hlinkClick r:id="" action="ppaction://hlinkshowjump?jump=nextslide">
              <a:snd r:embed="rId4" name="arrow.wav"/>
            </a:hlinkClick>
          </p:cNvPr>
          <p:cNvSpPr/>
          <p:nvPr/>
        </p:nvSpPr>
        <p:spPr>
          <a:xfrm>
            <a:off x="11085839" y="6180484"/>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6" name="Arrow: Left 4">
            <a:hlinkClick r:id="" action="ppaction://hlinkshowjump?jump=previousslide"/>
          </p:cNvPr>
          <p:cNvSpPr/>
          <p:nvPr/>
        </p:nvSpPr>
        <p:spPr>
          <a:xfrm>
            <a:off x="164359" y="6180486"/>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7111034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Click="0">
        <p15:prstTrans prst="curtains"/>
      </p:transition>
    </mc:Choice>
    <mc:Fallback>
      <p:transition spd="slow" advClick="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5" y="585788"/>
            <a:ext cx="10803044" cy="1498600"/>
          </a:xfrm>
        </p:spPr>
        <p:txBody>
          <a:bodyPr/>
          <a:lstStyle/>
          <a:p>
            <a:r>
              <a:rPr lang="EN-US" b="1" dirty="0">
                <a:solidFill>
                  <a:srgbClr val="7CE1E7"/>
                </a:solidFill>
                <a:latin typeface="Verdana"/>
              </a:rPr>
              <a:t>LET'S REVIEW </a:t>
            </a:r>
            <a:r>
              <a:rPr lang="EN-US" b="1" dirty="0" smtClean="0">
                <a:solidFill>
                  <a:srgbClr val="7CE1E7"/>
                </a:solidFill>
                <a:latin typeface="Verdana"/>
              </a:rPr>
              <a:t>video</a:t>
            </a:r>
            <a:endParaRPr lang="en-US" dirty="0">
              <a:solidFill>
                <a:schemeClr val="tx1"/>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en-US" sz="2800" dirty="0">
                <a:latin typeface="Georgia" panose="02040502050405020303" pitchFamily="18" charset="0"/>
              </a:rPr>
              <a:t>Video is one component of multimedia that can incorporate images, sound, text, and animation</a:t>
            </a:r>
            <a:r>
              <a:rPr lang="en-US" sz="2800" dirty="0" smtClean="0">
                <a:latin typeface="Georgia" panose="02040502050405020303" pitchFamily="18" charset="0"/>
              </a:rPr>
              <a:t>.</a:t>
            </a:r>
          </a:p>
          <a:p>
            <a:r>
              <a:rPr lang="en-US" sz="2800" dirty="0" smtClean="0">
                <a:latin typeface="Georgia" panose="02040502050405020303" pitchFamily="18" charset="0"/>
              </a:rPr>
              <a:t>Saving video takes a large amount of data and the file size should always be compressed or made smaller so that it can be sent to others who might view the video. </a:t>
            </a:r>
            <a:endParaRPr lang="en-US" sz="2800" dirty="0">
              <a:latin typeface="Georgia" panose="02040502050405020303" pitchFamily="18" charset="0"/>
            </a:endParaRPr>
          </a:p>
        </p:txBody>
      </p:sp>
      <p:sp>
        <p:nvSpPr>
          <p:cNvPr id="6" name="Arrow: Right 3">
            <a:hlinkClick r:id="" action="ppaction://hlinkshowjump?jump=nextslide">
              <a:snd r:embed="rId3" name="arrow.wav"/>
            </a:hlinkClick>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7"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13543170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381" y="753979"/>
            <a:ext cx="9884504" cy="5282665"/>
          </a:xfrm>
        </p:spPr>
        <p:style>
          <a:lnRef idx="2">
            <a:schemeClr val="accent1"/>
          </a:lnRef>
          <a:fillRef idx="1">
            <a:schemeClr val="lt1"/>
          </a:fillRef>
          <a:effectRef idx="0">
            <a:schemeClr val="accent1"/>
          </a:effectRef>
          <a:fontRef idx="minor">
            <a:schemeClr val="dk1"/>
          </a:fontRef>
        </p:style>
        <p:txBody>
          <a:bodyPr/>
          <a:lstStyle/>
          <a:p>
            <a:pPr marL="0" indent="0" algn="ctr">
              <a:buNone/>
            </a:pPr>
            <a:r>
              <a:rPr lang="en-US" sz="3600" dirty="0" smtClean="0">
                <a:latin typeface="Georgia" panose="02040502050405020303" pitchFamily="18" charset="0"/>
              </a:rPr>
              <a:t>SOURCES</a:t>
            </a:r>
          </a:p>
          <a:p>
            <a:pPr>
              <a:buFont typeface="Arial" panose="020B0604020202020204" pitchFamily="34" charset="0"/>
              <a:buChar char="•"/>
            </a:pPr>
            <a:r>
              <a:rPr lang="en-US" sz="2800" dirty="0" smtClean="0">
                <a:latin typeface="Georgia" panose="02040502050405020303" pitchFamily="18" charset="0"/>
              </a:rPr>
              <a:t>15 </a:t>
            </a:r>
            <a:r>
              <a:rPr lang="en-US" sz="2800" dirty="0">
                <a:latin typeface="Georgia" panose="02040502050405020303" pitchFamily="18" charset="0"/>
              </a:rPr>
              <a:t>frames by Muybridge, </a:t>
            </a:r>
            <a:r>
              <a:rPr lang="en-US" sz="2800" dirty="0" smtClean="0">
                <a:latin typeface="Georgia" panose="02040502050405020303" pitchFamily="18" charset="0"/>
              </a:rPr>
              <a:t>animated. https:// commons. 	wikimedia.org/wiki/Animation</a:t>
            </a:r>
            <a:r>
              <a:rPr lang="en-US" sz="2800" dirty="0">
                <a:latin typeface="Georgia" panose="02040502050405020303" pitchFamily="18" charset="0"/>
              </a:rPr>
              <a:t>#/media/</a:t>
            </a:r>
            <a:r>
              <a:rPr lang="en-US" sz="2800" dirty="0" err="1">
                <a:latin typeface="Georgia" panose="02040502050405020303" pitchFamily="18" charset="0"/>
              </a:rPr>
              <a:t>File:Horse_gif</a:t>
            </a:r>
            <a:r>
              <a:rPr lang="en-US" sz="2800" dirty="0" smtClean="0">
                <a:latin typeface="Georgia" panose="02040502050405020303" pitchFamily="18" charset="0"/>
              </a:rPr>
              <a:t>.	gif</a:t>
            </a:r>
            <a:r>
              <a:rPr lang="en-US" sz="2800" dirty="0">
                <a:latin typeface="Georgia" panose="02040502050405020303" pitchFamily="18" charset="0"/>
              </a:rPr>
              <a:t>.</a:t>
            </a:r>
            <a:endParaRPr lang="en-US" sz="2800" dirty="0" smtClean="0">
              <a:latin typeface="Georgia" panose="02040502050405020303" pitchFamily="18" charset="0"/>
            </a:endParaRPr>
          </a:p>
          <a:p>
            <a:pPr>
              <a:buFont typeface="Arial" panose="020B0604020202020204" pitchFamily="34" charset="0"/>
              <a:buChar char="•"/>
            </a:pPr>
            <a:r>
              <a:rPr lang="en-US" sz="2800" dirty="0" smtClean="0">
                <a:latin typeface="Georgia" panose="02040502050405020303" pitchFamily="18" charset="0"/>
              </a:rPr>
              <a:t>Typeface </a:t>
            </a:r>
            <a:r>
              <a:rPr lang="en-US" sz="2800" dirty="0" err="1">
                <a:latin typeface="Georgia" panose="02040502050405020303" pitchFamily="18" charset="0"/>
              </a:rPr>
              <a:t>Saranna</a:t>
            </a:r>
            <a:r>
              <a:rPr lang="en-US" sz="2800" dirty="0">
                <a:latin typeface="Georgia" panose="02040502050405020303" pitchFamily="18" charset="0"/>
              </a:rPr>
              <a:t> by Dutch-Austrian designer Stefan Schlesinger (1941). </a:t>
            </a:r>
            <a:endParaRPr lang="en-US" sz="2800" dirty="0" smtClean="0">
              <a:latin typeface="Georgia" panose="02040502050405020303" pitchFamily="18" charset="0"/>
            </a:endParaRPr>
          </a:p>
          <a:p>
            <a:pPr>
              <a:buFont typeface="Arial" panose="020B0604020202020204" pitchFamily="34" charset="0"/>
              <a:buChar char="•"/>
            </a:pPr>
            <a:r>
              <a:rPr lang="en-US" sz="2800" dirty="0" smtClean="0">
                <a:latin typeface="Georgia" panose="02040502050405020303" pitchFamily="18" charset="0"/>
              </a:rPr>
              <a:t>Vaughn</a:t>
            </a:r>
            <a:r>
              <a:rPr lang="en-US" sz="2800" dirty="0">
                <a:latin typeface="Georgia" panose="02040502050405020303" pitchFamily="18" charset="0"/>
              </a:rPr>
              <a:t>, </a:t>
            </a:r>
            <a:r>
              <a:rPr lang="en-US" sz="2800" dirty="0" err="1">
                <a:latin typeface="Georgia" panose="02040502050405020303" pitchFamily="18" charset="0"/>
              </a:rPr>
              <a:t>Tay</a:t>
            </a:r>
            <a:r>
              <a:rPr lang="en-US" sz="2800" dirty="0">
                <a:latin typeface="Georgia" panose="02040502050405020303" pitchFamily="18" charset="0"/>
              </a:rPr>
              <a:t>. </a:t>
            </a:r>
            <a:r>
              <a:rPr lang="en-US" sz="2800" i="1" dirty="0">
                <a:latin typeface="Georgia" panose="02040502050405020303" pitchFamily="18" charset="0"/>
                <a:cs typeface="Arial"/>
              </a:rPr>
              <a:t>Multimedia: Making It Work, Ninth Edition</a:t>
            </a:r>
            <a:r>
              <a:rPr lang="en-US" sz="2800" dirty="0">
                <a:latin typeface="Georgia" panose="02040502050405020303" pitchFamily="18" charset="0"/>
              </a:rPr>
              <a:t>. USA: </a:t>
            </a:r>
            <a:r>
              <a:rPr lang="en-US" sz="2800" dirty="0" err="1">
                <a:latin typeface="Georgia" panose="02040502050405020303" pitchFamily="18" charset="0"/>
              </a:rPr>
              <a:t>Cenveo</a:t>
            </a:r>
            <a:r>
              <a:rPr lang="en-US" sz="2800" dirty="0">
                <a:latin typeface="Georgia" panose="02040502050405020303" pitchFamily="18" charset="0"/>
              </a:rPr>
              <a:t> Publishing Services, 2014. </a:t>
            </a:r>
            <a:r>
              <a:rPr lang="en-US" sz="2800" dirty="0" smtClean="0">
                <a:latin typeface="Georgia" panose="02040502050405020303" pitchFamily="18" charset="0"/>
              </a:rPr>
              <a:t>Print</a:t>
            </a:r>
          </a:p>
          <a:p>
            <a:pPr>
              <a:buFont typeface="Arial" panose="020B0604020202020204" pitchFamily="34" charset="0"/>
              <a:buChar char="•"/>
            </a:pPr>
            <a:r>
              <a:rPr lang="en-US" sz="2800" dirty="0" smtClean="0">
                <a:latin typeface="Georgia" panose="02040502050405020303" pitchFamily="18" charset="0"/>
              </a:rPr>
              <a:t>All other images and video included are the original work of </a:t>
            </a:r>
            <a:r>
              <a:rPr lang="en-US" sz="2800" smtClean="0">
                <a:latin typeface="Georgia" panose="02040502050405020303" pitchFamily="18" charset="0"/>
              </a:rPr>
              <a:t>Latricia Antoine. </a:t>
            </a:r>
            <a:endParaRPr lang="en-US" sz="2800" dirty="0">
              <a:latin typeface="Georgia" panose="02040502050405020303" pitchFamily="18" charset="0"/>
            </a:endParaRPr>
          </a:p>
          <a:p>
            <a:pPr>
              <a:buFont typeface="Arial" panose="020B0604020202020204" pitchFamily="34" charset="0"/>
              <a:buChar char="•"/>
            </a:pPr>
            <a:endParaRPr lang="en-US" dirty="0" smtClean="0"/>
          </a:p>
          <a:p>
            <a:pPr>
              <a:buFont typeface="Arial" panose="020B0604020202020204" pitchFamily="34" charset="0"/>
              <a:buChar char="•"/>
            </a:pPr>
            <a:endParaRPr lang="en-US" dirty="0"/>
          </a:p>
        </p:txBody>
      </p:sp>
    </p:spTree>
    <p:extLst>
      <p:ext uri="{BB962C8B-B14F-4D97-AF65-F5344CB8AC3E}">
        <p14:creationId xmlns:p14="http://schemas.microsoft.com/office/powerpoint/2010/main" val="3329905635"/>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b="1">
                <a:solidFill>
                  <a:srgbClr val="2E663E"/>
                </a:solidFill>
                <a:latin typeface="Georgia"/>
              </a:rPr>
              <a:t>Text</a:t>
            </a:r>
            <a:endParaRPr lang="en-US" sz="6000" b="1">
              <a:solidFill>
                <a:srgbClr val="2E663E"/>
              </a:solidFill>
              <a:latin typeface="Georgia"/>
            </a:endParaRPr>
          </a:p>
        </p:txBody>
      </p:sp>
      <p:sp>
        <p:nvSpPr>
          <p:cNvPr id="4"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5"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
        <p:nvSpPr>
          <p:cNvPr id="7" name="Oval 6">
            <a:hlinkClick r:id="rId3" action="ppaction://hlinksldjump"/>
          </p:cNvPr>
          <p:cNvSpPr/>
          <p:nvPr/>
        </p:nvSpPr>
        <p:spPr>
          <a:xfrm>
            <a:off x="247674" y="133350"/>
            <a:ext cx="1187878"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t>Home</a:t>
            </a:r>
            <a:endParaRPr lang="en-US"/>
          </a:p>
        </p:txBody>
      </p:sp>
    </p:spTree>
    <p:extLst>
      <p:ext uri="{BB962C8B-B14F-4D97-AF65-F5344CB8AC3E}">
        <p14:creationId xmlns:p14="http://schemas.microsoft.com/office/powerpoint/2010/main" val="4122188564"/>
      </p:ext>
    </p:extLst>
  </p:cSld>
  <p:clrMapOvr>
    <a:masterClrMapping/>
  </p:clrMapOvr>
  <mc:AlternateContent xmlns:mc="http://schemas.openxmlformats.org/markup-compatibility/2006">
    <mc:Choice xmlns:p14="http://schemas.microsoft.com/office/powerpoint/2010/main" Requires="p14">
      <p:transition spd="slow" p14:dur="3400" advClick="0">
        <p14:reveal/>
      </p:transition>
    </mc:Choice>
    <mc:Fallback>
      <p:transition spd="slow"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a:solidFill>
                  <a:srgbClr val="70A1C0"/>
                </a:solidFill>
                <a:latin typeface="Verdana"/>
              </a:rPr>
              <a:t>Text</a:t>
            </a:r>
            <a:endParaRPr lang="en-US" b="1">
              <a:solidFill>
                <a:srgbClr val="70A1C0"/>
              </a:solidFill>
              <a:latin typeface="Verdana"/>
            </a:endParaRPr>
          </a:p>
        </p:txBody>
      </p:sp>
      <p:sp>
        <p:nvSpPr>
          <p:cNvPr id="5" name="Content Placeholder 4"/>
          <p:cNvSpPr>
            <a:spLocks noGrp="1"/>
          </p:cNvSpPr>
          <p:nvPr>
            <p:ph sz="half" idx="1"/>
          </p:nvPr>
        </p:nvSpPr>
        <p:spPr>
          <a:xfrm>
            <a:off x="1023938" y="1980996"/>
            <a:ext cx="10529887" cy="4095954"/>
          </a:xfrm>
        </p:spPr>
        <p:txBody>
          <a:bodyPr vert="horz" lIns="91440" tIns="45720" rIns="91440" bIns="45720" rtlCol="0" anchor="t">
            <a:normAutofit/>
          </a:bodyPr>
          <a:lstStyle/>
          <a:p>
            <a:pPr marL="0" indent="0" algn="ctr">
              <a:buNone/>
            </a:pPr>
            <a:r>
              <a:rPr lang="EN-US" sz="2800">
                <a:solidFill>
                  <a:srgbClr val="0C0C0C"/>
                </a:solidFill>
                <a:latin typeface="Georgia"/>
              </a:rPr>
              <a:t>Text is everywhere. In order to know the latest news on CNN , a multimedia platform </a:t>
            </a:r>
            <a:r>
              <a:rPr lang="EN-US" sz="2800" b="1">
                <a:solidFill>
                  <a:srgbClr val="0C0C0C"/>
                </a:solidFill>
                <a:latin typeface="Georgia"/>
              </a:rPr>
              <a:t>needs </a:t>
            </a:r>
            <a:r>
              <a:rPr lang="EN-US" sz="2800">
                <a:solidFill>
                  <a:srgbClr val="0C0C0C"/>
                </a:solidFill>
                <a:latin typeface="Georgia"/>
              </a:rPr>
              <a:t>text. We could not use our phones if we all we had were images and no text. Our computer screens are a combination of text and images to help us better navigate around our technology. </a:t>
            </a:r>
            <a:endParaRPr lang="en-US" sz="2800">
              <a:solidFill>
                <a:srgbClr val="0C0C0C"/>
              </a:solidFill>
              <a:latin typeface="Georgia"/>
            </a:endParaRPr>
          </a:p>
          <a:p>
            <a:pPr marL="0" indent="0" algn="ctr">
              <a:buNone/>
            </a:pPr>
            <a:r>
              <a:rPr lang="EN-US" sz="2800">
                <a:solidFill>
                  <a:srgbClr val="0C0C0C"/>
                </a:solidFill>
                <a:latin typeface="Georgia"/>
              </a:rPr>
              <a:t>When you look at the arrows in this presentation, you will notice that they've be labeled to show what action will happen when you click on these symbols. </a:t>
            </a:r>
          </a:p>
        </p:txBody>
      </p:sp>
      <p:sp>
        <p:nvSpPr>
          <p:cNvPr id="6"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9"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639256693"/>
      </p:ext>
    </p:extLst>
  </p:cSld>
  <p:clrMapOvr>
    <a:masterClrMapping/>
  </p:clrMapOvr>
  <p:transition spd="med" advClick="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TEXT</a:t>
            </a:r>
          </a:p>
        </p:txBody>
      </p:sp>
      <p:sp>
        <p:nvSpPr>
          <p:cNvPr id="3" name="Content Placeholder 2"/>
          <p:cNvSpPr>
            <a:spLocks noGrp="1"/>
          </p:cNvSpPr>
          <p:nvPr>
            <p:ph sz="half" idx="1"/>
          </p:nvPr>
        </p:nvSpPr>
        <p:spPr>
          <a:xfrm>
            <a:off x="1636061" y="1888953"/>
            <a:ext cx="9896415" cy="3203309"/>
          </a:xfrm>
        </p:spPr>
        <p:txBody>
          <a:bodyPr vert="horz" lIns="45720" tIns="45720" rIns="45720" bIns="45720" rtlCol="0" anchor="t">
            <a:normAutofit/>
          </a:bodyPr>
          <a:lstStyle/>
          <a:p>
            <a:r>
              <a:rPr lang="EN-US" dirty="0">
                <a:latin typeface="Georgia"/>
              </a:rPr>
              <a:t>The text we see on our computers, phones, and tablets are more than just letters of the alphabet.</a:t>
            </a:r>
            <a:endParaRPr lang="en-US" dirty="0">
              <a:latin typeface="Georgia"/>
            </a:endParaRPr>
          </a:p>
          <a:p>
            <a:r>
              <a:rPr lang="EN-US" dirty="0">
                <a:latin typeface="Georgia"/>
              </a:rPr>
              <a:t>Even though our language is made up of letters, words, and phrases , the language of a computer or smartphone is based on 0s and 1s.</a:t>
            </a:r>
            <a:endParaRPr lang="en-US" dirty="0">
              <a:latin typeface="Georgia"/>
            </a:endParaRPr>
          </a:p>
          <a:p>
            <a:r>
              <a:rPr lang="EN-US" dirty="0">
                <a:latin typeface="Georgia"/>
              </a:rPr>
              <a:t>This system is called </a:t>
            </a:r>
            <a:r>
              <a:rPr lang="EN-US" b="1" dirty="0">
                <a:latin typeface="Georgia"/>
              </a:rPr>
              <a:t>binary</a:t>
            </a:r>
            <a:r>
              <a:rPr lang="EN-US" dirty="0">
                <a:latin typeface="Georgia"/>
              </a:rPr>
              <a:t>.</a:t>
            </a:r>
            <a:endParaRPr lang="en-US" dirty="0">
              <a:latin typeface="Georgia"/>
            </a:endParaRPr>
          </a:p>
          <a:p>
            <a:r>
              <a:rPr lang="EN-US" dirty="0">
                <a:latin typeface="Georgia"/>
              </a:rPr>
              <a:t>When the letters ABCDEF are added it is now called </a:t>
            </a:r>
            <a:r>
              <a:rPr lang="EN-US" b="1" dirty="0">
                <a:latin typeface="Georgia"/>
              </a:rPr>
              <a:t>hexadecimal</a:t>
            </a:r>
            <a:r>
              <a:rPr lang="EN-US" dirty="0">
                <a:latin typeface="Georgia"/>
              </a:rPr>
              <a:t>.</a:t>
            </a:r>
            <a:endParaRPr lang="en-US" dirty="0">
              <a:latin typeface="Georgia"/>
            </a:endParaRPr>
          </a:p>
        </p:txBody>
      </p:sp>
      <p:sp>
        <p:nvSpPr>
          <p:cNvPr id="8"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9"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889251704"/>
      </p:ext>
    </p:extLst>
  </p:cSld>
  <p:clrMapOvr>
    <a:masterClrMapping/>
  </p:clrMapOvr>
  <p:transition spd="med" advClick="0">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70A1C0"/>
                </a:solidFill>
                <a:latin typeface="Verdana"/>
              </a:rPr>
              <a:t>TEXT</a:t>
            </a:r>
            <a:r>
              <a:rPr lang="EN-US"/>
              <a:t> ( ASCII and Unicode)</a:t>
            </a:r>
            <a:endParaRPr lang="en-US">
              <a:solidFill>
                <a:schemeClr val="tx1"/>
              </a:solidFill>
            </a:endParaRPr>
          </a:p>
        </p:txBody>
      </p:sp>
      <p:sp>
        <p:nvSpPr>
          <p:cNvPr id="3" name="Content Placeholder 2"/>
          <p:cNvSpPr>
            <a:spLocks noGrp="1"/>
          </p:cNvSpPr>
          <p:nvPr>
            <p:ph sz="half" idx="1"/>
          </p:nvPr>
        </p:nvSpPr>
        <p:spPr>
          <a:xfrm>
            <a:off x="1023938" y="2084832"/>
            <a:ext cx="4838709" cy="4286997"/>
          </a:xfrm>
        </p:spPr>
        <p:txBody>
          <a:bodyPr vert="horz" lIns="91440" tIns="45720" rIns="91440" bIns="45720" rtlCol="0" anchor="t">
            <a:normAutofit/>
          </a:bodyPr>
          <a:lstStyle/>
          <a:p>
            <a:r>
              <a:rPr lang="EN-US" sz="2400" dirty="0">
                <a:solidFill>
                  <a:schemeClr val="tx1">
                    <a:lumMod val="85000"/>
                    <a:lumOff val="15000"/>
                  </a:schemeClr>
                </a:solidFill>
                <a:latin typeface="Georgia"/>
              </a:rPr>
              <a:t>ASCII stands for American Standard Code for Information Interchange. It was a system to display or print characters. Each code matched up with an uppercase or lowercase letter , a number or a character . For example, the number 65 always represented the letter A.</a:t>
            </a:r>
          </a:p>
        </p:txBody>
      </p:sp>
      <p:sp>
        <p:nvSpPr>
          <p:cNvPr id="4" name="Content Placeholder 3"/>
          <p:cNvSpPr>
            <a:spLocks noGrp="1"/>
          </p:cNvSpPr>
          <p:nvPr>
            <p:ph sz="half" idx="2"/>
          </p:nvPr>
        </p:nvSpPr>
        <p:spPr>
          <a:xfrm>
            <a:off x="5989638" y="2084832"/>
            <a:ext cx="4943893" cy="4276479"/>
          </a:xfrm>
        </p:spPr>
        <p:txBody>
          <a:bodyPr vert="horz" lIns="45720" tIns="45720" rIns="45720" bIns="45720" rtlCol="0" anchor="t">
            <a:normAutofit/>
          </a:bodyPr>
          <a:lstStyle/>
          <a:p>
            <a:r>
              <a:rPr lang="EN-US" sz="2400" dirty="0">
                <a:solidFill>
                  <a:schemeClr val="tx1">
                    <a:lumMod val="85000"/>
                    <a:lumOff val="15000"/>
                  </a:schemeClr>
                </a:solidFill>
                <a:latin typeface="Georgia"/>
              </a:rPr>
              <a:t>ASCII was good... to a point. There was a need to translate other languages , especially the ones that didn't use a Roman Alphabet for computer use. Unicode is now the international standard for displaying characters.  With Unicode, writing systems like kanji and </a:t>
            </a:r>
            <a:r>
              <a:rPr lang="EN-US" sz="2400" dirty="0" err="1">
                <a:solidFill>
                  <a:schemeClr val="tx1">
                    <a:lumMod val="85000"/>
                    <a:lumOff val="15000"/>
                  </a:schemeClr>
                </a:solidFill>
                <a:latin typeface="Georgia"/>
              </a:rPr>
              <a:t>hangul</a:t>
            </a:r>
            <a:r>
              <a:rPr lang="EN-US" sz="2400" dirty="0">
                <a:solidFill>
                  <a:schemeClr val="tx1">
                    <a:lumMod val="85000"/>
                    <a:lumOff val="15000"/>
                  </a:schemeClr>
                </a:solidFill>
                <a:latin typeface="Georgia"/>
              </a:rPr>
              <a:t> can be displayed. </a:t>
            </a:r>
            <a:endParaRPr lang="en-US" sz="2400" dirty="0">
              <a:solidFill>
                <a:schemeClr val="tx1">
                  <a:lumMod val="85000"/>
                  <a:lumOff val="15000"/>
                </a:schemeClr>
              </a:solidFill>
              <a:latin typeface="Georgia"/>
            </a:endParaRPr>
          </a:p>
        </p:txBody>
      </p:sp>
      <p:sp>
        <p:nvSpPr>
          <p:cNvPr id="7" name="Arrow: Right 3">
            <a:hlinkClick r:id="" action="ppaction://hlinkshowjump?jump=nextslide"/>
          </p:cNvPr>
          <p:cNvSpPr/>
          <p:nvPr/>
        </p:nvSpPr>
        <p:spPr>
          <a:xfrm>
            <a:off x="11054843" y="6190141"/>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8" name="Arrow: Left 4">
            <a:hlinkClick r:id="" action="ppaction://hlinkshowjump?jump=previousslide"/>
          </p:cNvPr>
          <p:cNvSpPr/>
          <p:nvPr/>
        </p:nvSpPr>
        <p:spPr>
          <a:xfrm>
            <a:off x="133363" y="6190143"/>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4120627085"/>
      </p:ext>
    </p:extLst>
  </p:cSld>
  <p:clrMapOvr>
    <a:masterClrMapping/>
  </p:clrMapOvr>
  <p:transition spd="med" advClick="0">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a:solidFill>
                  <a:srgbClr val="70A1C0"/>
                </a:solidFill>
                <a:latin typeface="Verdana"/>
              </a:rPr>
              <a:t>TEXT</a:t>
            </a:r>
            <a:endParaRPr lang="EN-US">
              <a:solidFill>
                <a:srgbClr val="70A1C0"/>
              </a:solidFill>
            </a:endParaRPr>
          </a:p>
        </p:txBody>
      </p:sp>
      <p:sp>
        <p:nvSpPr>
          <p:cNvPr id="6" name="Content Placeholder 5"/>
          <p:cNvSpPr>
            <a:spLocks noGrp="1"/>
          </p:cNvSpPr>
          <p:nvPr>
            <p:ph idx="1"/>
          </p:nvPr>
        </p:nvSpPr>
        <p:spPr/>
        <p:txBody>
          <a:bodyPr vert="horz" lIns="45720" tIns="45720" rIns="45720" bIns="45720" rtlCol="0" anchor="t">
            <a:normAutofit/>
          </a:bodyPr>
          <a:lstStyle/>
          <a:p>
            <a:r>
              <a:rPr lang="EN-US" dirty="0">
                <a:solidFill>
                  <a:schemeClr val="tx1">
                    <a:lumMod val="85000"/>
                    <a:lumOff val="15000"/>
                  </a:schemeClr>
                </a:solidFill>
                <a:latin typeface="Georgia"/>
              </a:rPr>
              <a:t>And there's more …</a:t>
            </a:r>
            <a:endParaRPr lang="en-US" dirty="0">
              <a:solidFill>
                <a:schemeClr val="tx1">
                  <a:lumMod val="85000"/>
                  <a:lumOff val="15000"/>
                </a:schemeClr>
              </a:solidFill>
              <a:latin typeface="Georgia"/>
            </a:endParaRPr>
          </a:p>
          <a:p>
            <a:r>
              <a:rPr lang="EN-US" dirty="0" smtClean="0">
                <a:solidFill>
                  <a:schemeClr val="tx1">
                    <a:lumMod val="85000"/>
                    <a:lumOff val="15000"/>
                  </a:schemeClr>
                </a:solidFill>
                <a:latin typeface="Georgia"/>
              </a:rPr>
              <a:t>Type </a:t>
            </a:r>
            <a:r>
              <a:rPr lang="EN-US" dirty="0">
                <a:solidFill>
                  <a:schemeClr val="tx1">
                    <a:lumMod val="85000"/>
                    <a:lumOff val="15000"/>
                  </a:schemeClr>
                </a:solidFill>
                <a:latin typeface="Georgia"/>
              </a:rPr>
              <a:t>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 </a:t>
            </a:r>
            <a:endParaRPr lang="en-US" dirty="0">
              <a:solidFill>
                <a:schemeClr val="tx1">
                  <a:lumMod val="85000"/>
                  <a:lumOff val="15000"/>
                </a:schemeClr>
              </a:solidFill>
              <a:latin typeface="Georgia"/>
            </a:endParaRPr>
          </a:p>
        </p:txBody>
      </p:sp>
      <p:pic>
        <p:nvPicPr>
          <p:cNvPr id="2" name="Picture 1"/>
          <p:cNvPicPr>
            <a:picLocks noChangeAspect="1"/>
          </p:cNvPicPr>
          <p:nvPr/>
        </p:nvPicPr>
        <p:blipFill>
          <a:blip r:embed="rId3"/>
          <a:stretch>
            <a:fillRect/>
          </a:stretch>
        </p:blipFill>
        <p:spPr>
          <a:xfrm>
            <a:off x="763524" y="1738753"/>
            <a:ext cx="4486393" cy="4272755"/>
          </a:xfrm>
          <a:prstGeom prst="rect">
            <a:avLst/>
          </a:prstGeom>
        </p:spPr>
      </p:pic>
      <p:sp>
        <p:nvSpPr>
          <p:cNvPr id="7" name="Text Placeholder 6"/>
          <p:cNvSpPr>
            <a:spLocks noGrp="1"/>
          </p:cNvSpPr>
          <p:nvPr>
            <p:ph type="body" sz="half" idx="2"/>
          </p:nvPr>
        </p:nvSpPr>
        <p:spPr/>
        <p:txBody>
          <a:bodyPr vert="horz" lIns="91440" tIns="45720" rIns="91440" bIns="45720" rtlCol="0" anchor="t">
            <a:normAutofit/>
          </a:bodyPr>
          <a:lstStyle/>
          <a:p>
            <a:endParaRPr lang="en-US" dirty="0"/>
          </a:p>
        </p:txBody>
      </p:sp>
      <p:sp>
        <p:nvSpPr>
          <p:cNvPr id="9" name="Arrow: Right 3">
            <a:hlinkClick r:id="" action="ppaction://hlinkshowjump?jump=nextslide"/>
          </p:cNvPr>
          <p:cNvSpPr/>
          <p:nvPr/>
        </p:nvSpPr>
        <p:spPr>
          <a:xfrm>
            <a:off x="11086374" y="6068437"/>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0" name="Arrow: Left 4">
            <a:hlinkClick r:id="" action="ppaction://hlinkshowjump?jump=previousslide"/>
          </p:cNvPr>
          <p:cNvSpPr/>
          <p:nvPr/>
        </p:nvSpPr>
        <p:spPr>
          <a:xfrm>
            <a:off x="164894" y="6068439"/>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3893510600"/>
      </p:ext>
    </p:extLst>
  </p:cSld>
  <p:clrMapOvr>
    <a:masterClrMapping/>
  </p:clrMapOvr>
  <p:transition spd="med" advClick="0">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a:solidFill>
                  <a:srgbClr val="7CE1E7"/>
                </a:solidFill>
                <a:latin typeface="Verdana"/>
              </a:rPr>
              <a:t>Let's Review Text</a:t>
            </a:r>
            <a:endParaRPr lang="en-US" b="1">
              <a:solidFill>
                <a:srgbClr val="7CE1E7"/>
              </a:solidFill>
              <a:latin typeface="Verdana"/>
            </a:endParaRPr>
          </a:p>
        </p:txBody>
      </p:sp>
      <p:sp>
        <p:nvSpPr>
          <p:cNvPr id="6" name="Content Placeholder 5"/>
          <p:cNvSpPr>
            <a:spLocks noGrp="1"/>
          </p:cNvSpPr>
          <p:nvPr>
            <p:ph idx="1"/>
          </p:nvPr>
        </p:nvSpPr>
        <p:spPr/>
        <p:txBody>
          <a:bodyPr vert="horz" lIns="91440" tIns="45720" rIns="91440" bIns="45720" rtlCol="0" anchor="t">
            <a:normAutofit/>
          </a:bodyPr>
          <a:lstStyle/>
          <a:p>
            <a:r>
              <a:rPr lang="EN-US" sz="2800">
                <a:latin typeface="Georgia"/>
              </a:rPr>
              <a:t>Text helps us convey ideas, learn, and navigate our technological dependent world</a:t>
            </a:r>
            <a:endParaRPr lang="en-US" sz="2800">
              <a:latin typeface="Georgia"/>
            </a:endParaRPr>
          </a:p>
          <a:p>
            <a:r>
              <a:rPr lang="EN-US" sz="2800">
                <a:latin typeface="Georgia"/>
              </a:rPr>
              <a:t>Text is understood on computers as binary and hexadecimal.</a:t>
            </a:r>
            <a:endParaRPr lang="en-US" sz="2800">
              <a:latin typeface="Georgia"/>
            </a:endParaRPr>
          </a:p>
          <a:p>
            <a:r>
              <a:rPr lang="EN-US" sz="2800">
                <a:latin typeface="Georgia"/>
              </a:rPr>
              <a:t>There are two ways to display all the languages on the world by means of ASCII and Unicode.</a:t>
            </a:r>
            <a:endParaRPr lang="en-US" sz="2800">
              <a:latin typeface="Georgia"/>
            </a:endParaRPr>
          </a:p>
          <a:p>
            <a:r>
              <a:rPr lang="EN-US" sz="2800">
                <a:latin typeface="Georgia"/>
              </a:rPr>
              <a:t>Text is differentiated by typefaces, font style, and size.</a:t>
            </a:r>
            <a:endParaRPr lang="en-US" sz="2800">
              <a:latin typeface="Georgia"/>
            </a:endParaRPr>
          </a:p>
          <a:p>
            <a:pPr marL="0" indent="0">
              <a:buNone/>
            </a:pPr>
            <a:endParaRPr lang="en-US"/>
          </a:p>
        </p:txBody>
      </p:sp>
      <p:sp>
        <p:nvSpPr>
          <p:cNvPr id="9" name="Arrow: Right 3">
            <a:hlinkClick r:id="" action="ppaction://hlinkshowjump?jump=nextslide"/>
          </p:cNvPr>
          <p:cNvSpPr/>
          <p:nvPr/>
        </p:nvSpPr>
        <p:spPr>
          <a:xfrm>
            <a:off x="11054843" y="6268969"/>
            <a:ext cx="978408" cy="484632"/>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a:t>Next</a:t>
            </a:r>
            <a:endParaRPr lang="en-US"/>
          </a:p>
        </p:txBody>
      </p:sp>
      <p:sp>
        <p:nvSpPr>
          <p:cNvPr id="10" name="Arrow: Left 4">
            <a:hlinkClick r:id="" action="ppaction://hlinkshowjump?jump=previousslide"/>
          </p:cNvPr>
          <p:cNvSpPr/>
          <p:nvPr/>
        </p:nvSpPr>
        <p:spPr>
          <a:xfrm>
            <a:off x="133363" y="6268971"/>
            <a:ext cx="978408" cy="484632"/>
          </a:xfrm>
          <a:prstGeom prst="leftArrow">
            <a:avLst/>
          </a:prstGeom>
          <a:ln w="12700"/>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Back</a:t>
            </a:r>
            <a:endParaRPr lang="en-US" dirty="0"/>
          </a:p>
        </p:txBody>
      </p:sp>
    </p:spTree>
    <p:extLst>
      <p:ext uri="{BB962C8B-B14F-4D97-AF65-F5344CB8AC3E}">
        <p14:creationId xmlns:p14="http://schemas.microsoft.com/office/powerpoint/2010/main" val="23499642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1433</Words>
  <Application>Microsoft Office PowerPoint</Application>
  <PresentationFormat>Widescreen</PresentationFormat>
  <Paragraphs>201</Paragraphs>
  <Slides>34</Slides>
  <Notes>31</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Arial</vt:lpstr>
      <vt:lpstr>Arial Black</vt:lpstr>
      <vt:lpstr>Calibri</vt:lpstr>
      <vt:lpstr>Calibri Light</vt:lpstr>
      <vt:lpstr>Georgia</vt:lpstr>
      <vt:lpstr>Tw Cen MT</vt:lpstr>
      <vt:lpstr>Tw Cen MT Condensed</vt:lpstr>
      <vt:lpstr>Verdana</vt:lpstr>
      <vt:lpstr>Wingdings 3</vt:lpstr>
      <vt:lpstr>Integral</vt:lpstr>
      <vt:lpstr>What is Multimedia ?  </vt:lpstr>
      <vt:lpstr>Multimedia is... </vt:lpstr>
      <vt:lpstr>The Five Building Blocks of Multimedia</vt:lpstr>
      <vt:lpstr>Text</vt:lpstr>
      <vt:lpstr>Text</vt:lpstr>
      <vt:lpstr>TEXT</vt:lpstr>
      <vt:lpstr>TEXT ( ASCII and Unicode)</vt:lpstr>
      <vt:lpstr>TEXT</vt:lpstr>
      <vt:lpstr>Let's Review Text</vt:lpstr>
      <vt:lpstr>Images</vt:lpstr>
      <vt:lpstr>Imagine multimedia without visuals</vt:lpstr>
      <vt:lpstr>Images</vt:lpstr>
      <vt:lpstr>Bitmap vs vector</vt:lpstr>
      <vt:lpstr>Bitmap vs vector</vt:lpstr>
      <vt:lpstr>Images</vt:lpstr>
      <vt:lpstr>PowerPoint Presentation</vt:lpstr>
      <vt:lpstr>PowerPoint Presentation</vt:lpstr>
      <vt:lpstr>LET'S REVIEW images</vt:lpstr>
      <vt:lpstr>PowerPoint Presentation</vt:lpstr>
      <vt:lpstr>Audio</vt:lpstr>
      <vt:lpstr>Audio</vt:lpstr>
      <vt:lpstr>Audio</vt:lpstr>
      <vt:lpstr>LET'S REVIEW Audio</vt:lpstr>
      <vt:lpstr>Animation</vt:lpstr>
      <vt:lpstr>Animation</vt:lpstr>
      <vt:lpstr>ANIMATION</vt:lpstr>
      <vt:lpstr>ANIMATION</vt:lpstr>
      <vt:lpstr>LET'S REVIEW Animation</vt:lpstr>
      <vt:lpstr>Video</vt:lpstr>
      <vt:lpstr>Video</vt:lpstr>
      <vt:lpstr>Video</vt:lpstr>
      <vt:lpstr>PowerPoint Presentation</vt:lpstr>
      <vt:lpstr>LET'S REVIEW video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 ?</dc:title>
  <dc:creator>ASC_Student</dc:creator>
  <cp:lastModifiedBy>Antoine,Latricia</cp:lastModifiedBy>
  <cp:revision>21</cp:revision>
  <dcterms:modified xsi:type="dcterms:W3CDTF">2016-11-11T01:02:13Z</dcterms:modified>
</cp:coreProperties>
</file>