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3" r:id="rId5"/>
    <p:sldId id="264" r:id="rId6"/>
    <p:sldId id="259" r:id="rId7"/>
    <p:sldId id="265" r:id="rId8"/>
    <p:sldId id="266" r:id="rId9"/>
    <p:sldId id="260" r:id="rId10"/>
    <p:sldId id="267" r:id="rId11"/>
    <p:sldId id="268" r:id="rId12"/>
    <p:sldId id="261" r:id="rId13"/>
    <p:sldId id="269" r:id="rId14"/>
    <p:sldId id="272" r:id="rId15"/>
    <p:sldId id="262" r:id="rId16"/>
    <p:sldId id="273" r:id="rId17"/>
    <p:sldId id="270" r:id="rId18"/>
    <p:sldId id="271"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180" y="4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93105" y="802298"/>
            <a:ext cx="8561747"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93106" y="3531204"/>
            <a:ext cx="8561746"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423BF71-38B7-8642-BFCE-EDAE9BD0CBAF}" type="datetimeFigureOut">
              <a:rPr lang="en-US" dirty="0"/>
              <a:t>11/9/2016</a:t>
            </a:fld>
            <a:endParaRPr lang="en-US" dirty="0"/>
          </a:p>
        </p:txBody>
      </p:sp>
      <p:sp>
        <p:nvSpPr>
          <p:cNvPr id="5" name="Footer Placeholder 4"/>
          <p:cNvSpPr>
            <a:spLocks noGrp="1"/>
          </p:cNvSpPr>
          <p:nvPr>
            <p:ph type="ftr" sz="quarter" idx="11"/>
          </p:nvPr>
        </p:nvSpPr>
        <p:spPr>
          <a:xfrm>
            <a:off x="2493105" y="329307"/>
            <a:ext cx="4897310"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8" name="Straight Connector 7"/>
          <p:cNvCxnSpPr/>
          <p:nvPr/>
        </p:nvCxnSpPr>
        <p:spPr>
          <a:xfrm>
            <a:off x="2334637" y="798973"/>
            <a:ext cx="0" cy="2544756"/>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B025CB-9D18-264E-A945-2D020344C9DA}" type="datetimeFigureOut">
              <a:rPr lang="en-US" dirty="0"/>
              <a:t>11/9/2016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8" name="Straight Connector 7"/>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883863"/>
            <a:ext cx="1615742" cy="457499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534694" y="883863"/>
            <a:ext cx="7738807" cy="457499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7EFB6C-7E96-8F41-8872-189CA1C59F84}" type="datetimeFigureOut">
              <a:rPr lang="en-US" dirty="0"/>
              <a:t>11/9/2016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8" name="Straight Connector 7"/>
          <p:cNvCxnSpPr/>
          <p:nvPr/>
        </p:nvCxnSpPr>
        <p:spPr>
          <a:xfrm flipH="1">
            <a:off x="9439111" y="719272"/>
            <a:ext cx="1615742" cy="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981CDE-9BE7-C544-8ACB-7077DFC4270F}" type="datetimeFigureOut">
              <a:rPr lang="en-US" dirty="0"/>
              <a:t>11/9/2016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8" name="Straight Connector 7"/>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34813" y="1756130"/>
            <a:ext cx="8562580"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534695" y="3806195"/>
            <a:ext cx="8549990"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5BA285-9698-1B45-8319-D90A8C63F150}" type="datetimeFigureOut">
              <a:rPr lang="en-US" dirty="0"/>
              <a:t>11/9/2016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8" name="Straight Connector 7"/>
          <p:cNvCxnSpPr/>
          <p:nvPr/>
        </p:nvCxnSpPr>
        <p:spPr>
          <a:xfrm>
            <a:off x="1371687" y="798973"/>
            <a:ext cx="0" cy="284510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695" y="804889"/>
            <a:ext cx="9520157"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534695" y="2010878"/>
            <a:ext cx="4608576" cy="343814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54793" y="2017343"/>
            <a:ext cx="4604130"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A86CD42-43FF-B740-998F-DCC3802C4CE3}" type="datetimeFigureOut">
              <a:rPr lang="en-US" dirty="0"/>
              <a:t>11/9/2016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9" name="Straight Connector 8"/>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34695" y="804163"/>
            <a:ext cx="9520157"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534695" y="2019549"/>
            <a:ext cx="4608576"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34695" y="2824269"/>
            <a:ext cx="4608576"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54791" y="2023003"/>
            <a:ext cx="4608576"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54792" y="2821491"/>
            <a:ext cx="4608576"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A0FFBD-2EE4-8547-BBAE-A1AC91C8D77E}" type="datetimeFigureOut">
              <a:rPr lang="en-US" dirty="0"/>
              <a:t>11/9/2016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11" name="Straight Connector 10"/>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5A2352-D7AC-F242-9256-A4477BCBF354}" type="datetimeFigureOut">
              <a:rPr lang="en-US" dirty="0"/>
              <a:t>11/9/2016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7" name="Straight Connector 6"/>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FCFC6A-9AE6-404D-9FDD-168B477B9C90}" type="datetimeFigureOut">
              <a:rPr lang="en-US" dirty="0"/>
              <a:t>11/9/2016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34642" y="798973"/>
            <a:ext cx="3183128"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534695" y="3205491"/>
            <a:ext cx="3184989"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CFCDFD-B4CF-A241-8D71-E814B10BEAF4}" type="datetimeFigureOut">
              <a:rPr lang="en-US" dirty="0"/>
              <a:t>11/9/2016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9" name="Straight Connector 8"/>
          <p:cNvCxnSpPr/>
          <p:nvPr/>
        </p:nvCxnSpPr>
        <p:spPr>
          <a:xfrm>
            <a:off x="1371687" y="798973"/>
            <a:ext cx="0" cy="224711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a:xfrm>
              <a:off x="7477387" y="482170"/>
              <a:ext cx="4074533" cy="5149101"/>
            </a:xfrm>
            <a:prstGeom prst="rect">
              <a:avLst/>
            </a:prstGeom>
            <a:gradFill>
              <a:gsLst>
                <a:gs pos="0">
                  <a:schemeClr val="bg2">
                    <a:lumMod val="10000"/>
                  </a:schemeClr>
                </a:gs>
                <a:gs pos="100000">
                  <a:schemeClr val="bg2">
                    <a:lumMod val="10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prstMaterial="matte">
              <a:bevelT w="133350" h="50800" prst="divot"/>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535694" y="1129513"/>
            <a:ext cx="5447840"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534695" y="3145992"/>
            <a:ext cx="5440037"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534695" y="5469856"/>
            <a:ext cx="5440038" cy="320123"/>
          </a:xfrm>
        </p:spPr>
        <p:txBody>
          <a:bodyPr/>
          <a:lstStyle>
            <a:lvl1pPr algn="l">
              <a:defRPr/>
            </a:lvl1pPr>
          </a:lstStyle>
          <a:p>
            <a:fld id="{26A7B589-FD4B-7E46-869A-CBADC5FC564E}" type="datetimeFigureOut">
              <a:rPr lang="en-US" dirty="0"/>
              <a:t>11/9/2016</a:t>
            </a:fld>
            <a:endParaRPr lang="en-US" dirty="0"/>
          </a:p>
        </p:txBody>
      </p:sp>
      <p:sp>
        <p:nvSpPr>
          <p:cNvPr id="6" name="Footer Placeholder 5"/>
          <p:cNvSpPr>
            <a:spLocks noGrp="1"/>
          </p:cNvSpPr>
          <p:nvPr>
            <p:ph type="ftr" sz="quarter" idx="11"/>
          </p:nvPr>
        </p:nvSpPr>
        <p:spPr>
          <a:xfrm>
            <a:off x="1534910" y="318640"/>
            <a:ext cx="5453475"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4" name="Straight Connector 13"/>
          <p:cNvCxnSpPr/>
          <p:nvPr/>
        </p:nvCxnSpPr>
        <p:spPr>
          <a:xfrm>
            <a:off x="1371687" y="798973"/>
            <a:ext cx="0" cy="2161124"/>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Rectangle 8"/>
          <p:cNvSpPr/>
          <p:nvPr/>
        </p:nvSpPr>
        <p:spPr>
          <a:xfrm>
            <a:off x="0" y="2015732"/>
            <a:ext cx="12192000" cy="4118829"/>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srcRect t="2769" b="-2769"/>
          <a:stretch/>
        </p:blipFill>
        <p:spPr>
          <a:xfrm>
            <a:off x="0" y="6135624"/>
            <a:ext cx="12192000" cy="742950"/>
          </a:xfrm>
          <a:prstGeom prst="rect">
            <a:avLst/>
          </a:prstGeom>
        </p:spPr>
      </p:pic>
      <p:sp>
        <p:nvSpPr>
          <p:cNvPr id="2" name="Title Placeholder 1"/>
          <p:cNvSpPr>
            <a:spLocks noGrp="1"/>
          </p:cNvSpPr>
          <p:nvPr>
            <p:ph type="title"/>
          </p:nvPr>
        </p:nvSpPr>
        <p:spPr>
          <a:xfrm>
            <a:off x="1534696" y="804519"/>
            <a:ext cx="9520158" cy="1049235"/>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534696" y="2015732"/>
            <a:ext cx="9520158"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CD8A92E-5FF9-8143-81B3-CCB531513398}" type="datetimeFigureOut">
              <a:rPr lang="en-US" dirty="0"/>
              <a:t>11/9/2016</a:t>
            </a:fld>
            <a:endParaRPr lang="en-US" dirty="0"/>
          </a:p>
        </p:txBody>
      </p:sp>
      <p:sp>
        <p:nvSpPr>
          <p:cNvPr id="5" name="Footer Placeholder 4"/>
          <p:cNvSpPr>
            <a:spLocks noGrp="1"/>
          </p:cNvSpPr>
          <p:nvPr>
            <p:ph type="ftr" sz="quarter" idx="3"/>
          </p:nvPr>
        </p:nvSpPr>
        <p:spPr>
          <a:xfrm>
            <a:off x="1534695" y="329307"/>
            <a:ext cx="5855719"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2" name="Straight Connector 11"/>
          <p:cNvCxnSpPr/>
          <p:nvPr/>
        </p:nvCxnSpPr>
        <p:spPr>
          <a:xfrm>
            <a:off x="0" y="6141705"/>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3200" b="0" i="0" kern="1200" cap="none">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media/media2.mp4"/><Relationship Id="rId7" Type="http://schemas.openxmlformats.org/officeDocument/2006/relationships/image" Target="../media/image1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slide" Target="slide2.xml"/><Relationship Id="rId5" Type="http://schemas.openxmlformats.org/officeDocument/2006/relationships/slideLayout" Target="../slideLayouts/slideLayout2.xml"/><Relationship Id="rId4" Type="http://schemas.openxmlformats.org/officeDocument/2006/relationships/video" Target="../media/media2.mp4"/></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slide" Target="slide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5.png"/><Relationship Id="rId4"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3.xml"/><Relationship Id="rId7" Type="http://schemas.openxmlformats.org/officeDocument/2006/relationships/slide" Target="slide15.xml"/><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9.xml"/><Relationship Id="rId4" Type="http://schemas.openxmlformats.org/officeDocument/2006/relationships/slide" Target="slide6.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8.pn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Learning About Multimedia</a:t>
            </a:r>
          </a:p>
        </p:txBody>
      </p:sp>
      <p:sp>
        <p:nvSpPr>
          <p:cNvPr id="3" name="Subtitle 2"/>
          <p:cNvSpPr>
            <a:spLocks noGrp="1"/>
          </p:cNvSpPr>
          <p:nvPr>
            <p:ph type="subTitle" idx="1"/>
          </p:nvPr>
        </p:nvSpPr>
        <p:spPr/>
        <p:txBody>
          <a:bodyPr/>
          <a:lstStyle/>
          <a:p>
            <a:r>
              <a:rPr lang="en-US" dirty="0"/>
              <a:t>By Andrew Rizzo</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777288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Sound</a:t>
            </a:r>
          </a:p>
        </p:txBody>
      </p:sp>
      <p:sp>
        <p:nvSpPr>
          <p:cNvPr id="3" name="Content Placeholder 2"/>
          <p:cNvSpPr>
            <a:spLocks noGrp="1"/>
          </p:cNvSpPr>
          <p:nvPr>
            <p:ph idx="1"/>
          </p:nvPr>
        </p:nvSpPr>
        <p:spPr/>
        <p:txBody>
          <a:bodyPr/>
          <a:lstStyle/>
          <a:p>
            <a:r>
              <a:rPr lang="en-US" dirty="0"/>
              <a:t>Sound is measured in decibels (dB), and is normally seen in waves. </a:t>
            </a:r>
          </a:p>
          <a:p>
            <a:endParaRPr lang="en-US" dirty="0"/>
          </a:p>
          <a:p>
            <a:r>
              <a:rPr lang="en-US" dirty="0"/>
              <a:t>Sound in reality is vibration, which we perceive in different frequencies to hear different sounds. </a:t>
            </a:r>
          </a:p>
          <a:p>
            <a:endParaRPr lang="en-US" dirty="0"/>
          </a:p>
          <a:p>
            <a:r>
              <a:rPr lang="en-US" dirty="0"/>
              <a:t>You can digitize sound through a microphone, a synthesizer, existing recordings, live radio and television broadcasts, and popular CD and DVDs.</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16117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row: Right 5">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Down 7">
            <a:hlinkClick r:id="rId6"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pic>
        <p:nvPicPr>
          <p:cNvPr id="9" name="20Hz to 20kHz (Human Audio Spectru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552574" y="1785594"/>
            <a:ext cx="4140809" cy="2329205"/>
          </a:xfrm>
          <a:prstGeom prst="rect">
            <a:avLst/>
          </a:prstGeom>
        </p:spPr>
      </p:pic>
      <p:pic>
        <p:nvPicPr>
          <p:cNvPr id="10" name="Cool Music Effects with Fir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7016727" y="1785594"/>
            <a:ext cx="4277697" cy="2406205"/>
          </a:xfrm>
          <a:prstGeom prst="rect">
            <a:avLst/>
          </a:prstGeom>
        </p:spPr>
      </p:pic>
      <p:sp>
        <p:nvSpPr>
          <p:cNvPr id="11" name="TextBox 10"/>
          <p:cNvSpPr txBox="1"/>
          <p:nvPr/>
        </p:nvSpPr>
        <p:spPr>
          <a:xfrm>
            <a:off x="1552574" y="4400550"/>
            <a:ext cx="4140809" cy="646331"/>
          </a:xfrm>
          <a:prstGeom prst="rect">
            <a:avLst/>
          </a:prstGeom>
          <a:noFill/>
        </p:spPr>
        <p:txBody>
          <a:bodyPr wrap="square" rtlCol="0">
            <a:spAutoFit/>
          </a:bodyPr>
          <a:lstStyle/>
          <a:p>
            <a:r>
              <a:rPr lang="en-US" dirty="0"/>
              <a:t>A example of wavelengths for frequency</a:t>
            </a:r>
          </a:p>
        </p:txBody>
      </p:sp>
      <p:sp>
        <p:nvSpPr>
          <p:cNvPr id="12" name="TextBox 11"/>
          <p:cNvSpPr txBox="1"/>
          <p:nvPr/>
        </p:nvSpPr>
        <p:spPr>
          <a:xfrm>
            <a:off x="7016727" y="4410075"/>
            <a:ext cx="4277697" cy="646331"/>
          </a:xfrm>
          <a:prstGeom prst="rect">
            <a:avLst/>
          </a:prstGeom>
          <a:noFill/>
        </p:spPr>
        <p:txBody>
          <a:bodyPr wrap="square" rtlCol="0">
            <a:spAutoFit/>
          </a:bodyPr>
          <a:lstStyle/>
          <a:p>
            <a:r>
              <a:rPr lang="en-US" dirty="0"/>
              <a:t>Vibrations of sound that you can see using fire</a:t>
            </a:r>
          </a:p>
        </p:txBody>
      </p:sp>
    </p:spTree>
    <p:extLst>
      <p:ext uri="{BB962C8B-B14F-4D97-AF65-F5344CB8AC3E}">
        <p14:creationId xmlns:p14="http://schemas.microsoft.com/office/powerpoint/2010/main" val="30896155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video>
              <p:cMediaNode vol="80000">
                <p:cTn id="13" fill="hold" display="0">
                  <p:stCondLst>
                    <p:cond delay="indefinite"/>
                  </p:stCondLst>
                </p:cTn>
                <p:tgtEl>
                  <p:spTgt spid="10"/>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Animation</a:t>
            </a:r>
          </a:p>
        </p:txBody>
      </p:sp>
      <p:sp>
        <p:nvSpPr>
          <p:cNvPr id="3" name="Content Placeholder 2"/>
          <p:cNvSpPr>
            <a:spLocks noGrp="1"/>
          </p:cNvSpPr>
          <p:nvPr>
            <p:ph idx="1"/>
          </p:nvPr>
        </p:nvSpPr>
        <p:spPr/>
        <p:txBody>
          <a:bodyPr/>
          <a:lstStyle/>
          <a:p>
            <a:r>
              <a:rPr lang="en-US" dirty="0"/>
              <a:t>Animation is what makes static non-moving images come to life.</a:t>
            </a:r>
          </a:p>
          <a:p>
            <a:endParaRPr lang="en-US" dirty="0"/>
          </a:p>
          <a:p>
            <a:r>
              <a:rPr lang="en-US" dirty="0"/>
              <a:t>Animation is many static images one by one to create the perception of motion to ones eye.</a:t>
            </a:r>
          </a:p>
          <a:p>
            <a:endParaRPr lang="en-US" dirty="0"/>
          </a:p>
          <a:p>
            <a:r>
              <a:rPr lang="en-US" dirty="0"/>
              <a:t>Animation uses visual effects such as fades, zooms, pans, and other effects that can trick the eye into seeing motion.</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pic>
        <p:nvPicPr>
          <p:cNvPr id="3074" name="Picture 2" descr="Image result for anim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9900" y="744185"/>
            <a:ext cx="4474524" cy="1169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5682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Animation</a:t>
            </a:r>
          </a:p>
        </p:txBody>
      </p:sp>
      <p:sp>
        <p:nvSpPr>
          <p:cNvPr id="3" name="Content Placeholder 2"/>
          <p:cNvSpPr>
            <a:spLocks noGrp="1"/>
          </p:cNvSpPr>
          <p:nvPr>
            <p:ph idx="1"/>
          </p:nvPr>
        </p:nvSpPr>
        <p:spPr/>
        <p:txBody>
          <a:bodyPr/>
          <a:lstStyle/>
          <a:p>
            <a:r>
              <a:rPr lang="en-US" dirty="0"/>
              <a:t>There are many types of animation such as </a:t>
            </a:r>
            <a:r>
              <a:rPr lang="en-US" dirty="0" err="1"/>
              <a:t>cel</a:t>
            </a:r>
            <a:r>
              <a:rPr lang="en-US" dirty="0"/>
              <a:t> animation, computer animation, cut paper, Claymation, etc. </a:t>
            </a:r>
          </a:p>
          <a:p>
            <a:endParaRPr lang="en-US" dirty="0"/>
          </a:p>
          <a:p>
            <a:r>
              <a:rPr lang="en-US" dirty="0"/>
              <a:t>The human mind sees the rapid images being shot out at us, but is tricked and perceives the images flashing by as motion, which is what we call animation. </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56297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GI Making of HD- 'Making of Overwatch Animated Shorts' by Blizzard Entertainmen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43025" y="270510"/>
            <a:ext cx="9715500" cy="4007644"/>
          </a:xfrm>
          <a:prstGeom prst="rect">
            <a:avLst/>
          </a:prstGeom>
        </p:spPr>
      </p:pic>
      <p:sp>
        <p:nvSpPr>
          <p:cNvPr id="9" name="TextBox 8"/>
          <p:cNvSpPr txBox="1"/>
          <p:nvPr/>
        </p:nvSpPr>
        <p:spPr>
          <a:xfrm>
            <a:off x="1343025" y="4533900"/>
            <a:ext cx="9715500" cy="923330"/>
          </a:xfrm>
          <a:prstGeom prst="rect">
            <a:avLst/>
          </a:prstGeom>
          <a:noFill/>
        </p:spPr>
        <p:txBody>
          <a:bodyPr wrap="square" rtlCol="0">
            <a:spAutoFit/>
          </a:bodyPr>
          <a:lstStyle/>
          <a:p>
            <a:r>
              <a:rPr lang="en-US" dirty="0"/>
              <a:t>The following video was made by the company Blizzard, when they were creating their game </a:t>
            </a:r>
            <a:r>
              <a:rPr lang="en-US" dirty="0" err="1"/>
              <a:t>Overwatch</a:t>
            </a:r>
            <a:r>
              <a:rPr lang="en-US" dirty="0"/>
              <a:t>. This footage shows concept sketches, CGI, test footage and sounds, the final product, and the overall step by step process. </a:t>
            </a:r>
          </a:p>
        </p:txBody>
      </p:sp>
      <p:sp>
        <p:nvSpPr>
          <p:cNvPr id="10" name="Arrow: Right 9">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Down 11">
            <a:hlinkClick r:id="rId5"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503958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Video</a:t>
            </a:r>
          </a:p>
        </p:txBody>
      </p:sp>
      <p:sp>
        <p:nvSpPr>
          <p:cNvPr id="3" name="Content Placeholder 2"/>
          <p:cNvSpPr>
            <a:spLocks noGrp="1"/>
          </p:cNvSpPr>
          <p:nvPr>
            <p:ph idx="1"/>
          </p:nvPr>
        </p:nvSpPr>
        <p:spPr/>
        <p:txBody>
          <a:bodyPr/>
          <a:lstStyle/>
          <a:p>
            <a:r>
              <a:rPr lang="en-US" dirty="0"/>
              <a:t>Video is motion, or what the human brain and eyes perceive as motion. It is the rapid change in images that slightly change to trick our eyes into seeing motion, and also includes audio either in the background, or dialogue for characters in the video. </a:t>
            </a:r>
          </a:p>
          <a:p>
            <a:endParaRPr lang="en-US" dirty="0"/>
          </a:p>
          <a:p>
            <a:r>
              <a:rPr lang="en-US" dirty="0"/>
              <a:t>Using the right effects and well-planned ideas for a video cam really make a drastic difference in any multimedia project.</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pic>
        <p:nvPicPr>
          <p:cNvPr id="4098" name="Picture 2" descr="Image result for vide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0929" y="4284765"/>
            <a:ext cx="1847850"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8410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Video</a:t>
            </a:r>
          </a:p>
        </p:txBody>
      </p:sp>
      <p:sp>
        <p:nvSpPr>
          <p:cNvPr id="3" name="Content Placeholder 2"/>
          <p:cNvSpPr>
            <a:spLocks noGrp="1"/>
          </p:cNvSpPr>
          <p:nvPr>
            <p:ph idx="1"/>
          </p:nvPr>
        </p:nvSpPr>
        <p:spPr/>
        <p:txBody>
          <a:bodyPr/>
          <a:lstStyle/>
          <a:p>
            <a:pPr marL="0" indent="0">
              <a:buNone/>
            </a:pPr>
            <a:r>
              <a:rPr lang="en-US" dirty="0"/>
              <a:t>“To this day, motion video is the element of multimedia that can draw gasps from a crowd at a trade show or firmly hold a student’s interest in a computer-based learning project. Digital video is the most engaging of multimedia venues, and it is a powerful tool for bringing computer users closer to the real world.” (Vaughn 166).</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48953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Right 4">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Down 6">
            <a:hlinkClick r:id="rId4"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pic>
        <p:nvPicPr>
          <p:cNvPr id="8" name="Quicksilver Scene HD 1080p - X-Men Days of Future Past (best slow motion scen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81150" y="804520"/>
            <a:ext cx="9353550" cy="3902184"/>
          </a:xfrm>
          <a:prstGeom prst="rect">
            <a:avLst/>
          </a:prstGeom>
        </p:spPr>
      </p:pic>
      <p:sp>
        <p:nvSpPr>
          <p:cNvPr id="9" name="TextBox 8"/>
          <p:cNvSpPr txBox="1"/>
          <p:nvPr/>
        </p:nvSpPr>
        <p:spPr>
          <a:xfrm>
            <a:off x="1552575" y="5010150"/>
            <a:ext cx="9401175" cy="646331"/>
          </a:xfrm>
          <a:prstGeom prst="rect">
            <a:avLst/>
          </a:prstGeom>
          <a:noFill/>
        </p:spPr>
        <p:txBody>
          <a:bodyPr wrap="square" rtlCol="0">
            <a:spAutoFit/>
          </a:bodyPr>
          <a:lstStyle/>
          <a:p>
            <a:r>
              <a:rPr lang="en-US" dirty="0"/>
              <a:t>Video from the movie X-men Days of Future Past, where they have effects that change the motion to create amazing views, as well as having dialogue and music. </a:t>
            </a:r>
          </a:p>
        </p:txBody>
      </p:sp>
    </p:spTree>
    <p:extLst>
      <p:ext uri="{BB962C8B-B14F-4D97-AF65-F5344CB8AC3E}">
        <p14:creationId xmlns:p14="http://schemas.microsoft.com/office/powerpoint/2010/main" val="26057267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a:t>
            </a:r>
          </a:p>
        </p:txBody>
      </p:sp>
      <p:sp>
        <p:nvSpPr>
          <p:cNvPr id="3" name="Content Placeholder 2"/>
          <p:cNvSpPr>
            <a:spLocks noGrp="1"/>
          </p:cNvSpPr>
          <p:nvPr>
            <p:ph idx="1"/>
          </p:nvPr>
        </p:nvSpPr>
        <p:spPr/>
        <p:txBody>
          <a:bodyPr/>
          <a:lstStyle/>
          <a:p>
            <a:pPr marL="0" indent="0">
              <a:buNone/>
            </a:pPr>
            <a:r>
              <a:rPr lang="en-US" dirty="0"/>
              <a:t>If utilized properly, each of this building blocks can make you an excellent multimedia project, that will stun and impress your audience.</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61473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Citations</a:t>
            </a:r>
          </a:p>
        </p:txBody>
      </p:sp>
      <p:sp>
        <p:nvSpPr>
          <p:cNvPr id="3" name="Content Placeholder 2"/>
          <p:cNvSpPr>
            <a:spLocks noGrp="1"/>
          </p:cNvSpPr>
          <p:nvPr>
            <p:ph idx="1"/>
          </p:nvPr>
        </p:nvSpPr>
        <p:spPr/>
        <p:txBody>
          <a:bodyPr>
            <a:normAutofit fontScale="77500" lnSpcReduction="20000"/>
          </a:bodyPr>
          <a:lstStyle/>
          <a:p>
            <a:r>
              <a:rPr lang="en-US" dirty="0"/>
              <a:t>Vaughn, Tay. </a:t>
            </a:r>
            <a:r>
              <a:rPr lang="en-US" i="1" dirty="0">
                <a:latin typeface="Arial"/>
                <a:cs typeface="Arial"/>
              </a:rPr>
              <a:t>Multimedia: Making It Work, Ninth Edition</a:t>
            </a:r>
            <a:r>
              <a:rPr lang="en-US" dirty="0"/>
              <a:t>. USA: </a:t>
            </a:r>
            <a:r>
              <a:rPr lang="en-US" dirty="0" err="1"/>
              <a:t>Cenveo</a:t>
            </a:r>
            <a:r>
              <a:rPr lang="en-US" dirty="0"/>
              <a:t> Publishing Services, 2014. Print</a:t>
            </a:r>
          </a:p>
          <a:p>
            <a:r>
              <a:rPr lang="en-US" dirty="0"/>
              <a:t>Pink Pointer - October 21, 2016 - Everyone. "Jigsaw Puzzle: Flowers - Android Apps on Google Play." </a:t>
            </a:r>
            <a:r>
              <a:rPr lang="en-US" i="1" dirty="0"/>
              <a:t>Jigsaw Puzzle: Flowers - Android Apps on Google Play</a:t>
            </a:r>
            <a:r>
              <a:rPr lang="en-US" dirty="0"/>
              <a:t>. </a:t>
            </a:r>
            <a:r>
              <a:rPr lang="en-US" dirty="0" err="1"/>
              <a:t>N.p</a:t>
            </a:r>
            <a:r>
              <a:rPr lang="en-US" dirty="0"/>
              <a:t>., 21 Oct. 2016. Web. 10 Nov. 2016.</a:t>
            </a:r>
          </a:p>
          <a:p>
            <a:r>
              <a:rPr lang="en-US" dirty="0"/>
              <a:t>"Black and White with a Splash of Color </a:t>
            </a:r>
            <a:r>
              <a:rPr lang="en-US" dirty="0" err="1"/>
              <a:t>Photosop</a:t>
            </a:r>
            <a:r>
              <a:rPr lang="en-US" dirty="0"/>
              <a:t> Tutorial." </a:t>
            </a:r>
            <a:r>
              <a:rPr lang="en-US" i="1" dirty="0"/>
              <a:t>Black and White with a Splash of </a:t>
            </a:r>
            <a:r>
              <a:rPr lang="en-US" i="1" dirty="0" err="1"/>
              <a:t>Colour</a:t>
            </a:r>
            <a:r>
              <a:rPr lang="en-US" dirty="0"/>
              <a:t>. </a:t>
            </a:r>
            <a:r>
              <a:rPr lang="en-US" dirty="0" err="1"/>
              <a:t>N.p</a:t>
            </a:r>
            <a:r>
              <a:rPr lang="en-US" dirty="0"/>
              <a:t>., </a:t>
            </a:r>
            <a:r>
              <a:rPr lang="en-US" dirty="0" err="1"/>
              <a:t>n.d.</a:t>
            </a:r>
            <a:r>
              <a:rPr lang="en-US" dirty="0"/>
              <a:t> Web. 10 Nov. 2016.</a:t>
            </a:r>
          </a:p>
          <a:p>
            <a:r>
              <a:rPr lang="en-US" dirty="0"/>
              <a:t>"Two Photo Shoots." </a:t>
            </a:r>
            <a:r>
              <a:rPr lang="en-US" i="1" dirty="0" err="1"/>
              <a:t>Emaze</a:t>
            </a:r>
            <a:r>
              <a:rPr lang="en-US" i="1" dirty="0"/>
              <a:t> Presentations</a:t>
            </a:r>
            <a:r>
              <a:rPr lang="en-US" dirty="0"/>
              <a:t>. </a:t>
            </a:r>
            <a:r>
              <a:rPr lang="en-US" dirty="0" err="1"/>
              <a:t>N.p</a:t>
            </a:r>
            <a:r>
              <a:rPr lang="en-US" dirty="0"/>
              <a:t>., </a:t>
            </a:r>
            <a:r>
              <a:rPr lang="en-US" dirty="0" err="1"/>
              <a:t>n.d.</a:t>
            </a:r>
            <a:r>
              <a:rPr lang="en-US" dirty="0"/>
              <a:t> Web. 10 Nov. 2016</a:t>
            </a:r>
          </a:p>
          <a:p>
            <a:r>
              <a:rPr lang="en-US" dirty="0"/>
              <a:t>"Multimedia Content Specialist." </a:t>
            </a:r>
            <a:r>
              <a:rPr lang="en-US" i="1" dirty="0"/>
              <a:t>- IT Industry</a:t>
            </a:r>
            <a:r>
              <a:rPr lang="en-US" dirty="0"/>
              <a:t>. </a:t>
            </a:r>
            <a:r>
              <a:rPr lang="en-US" dirty="0" err="1"/>
              <a:t>N.p</a:t>
            </a:r>
            <a:r>
              <a:rPr lang="en-US" dirty="0"/>
              <a:t>., </a:t>
            </a:r>
            <a:r>
              <a:rPr lang="en-US" dirty="0" err="1"/>
              <a:t>n.d.</a:t>
            </a:r>
            <a:r>
              <a:rPr lang="en-US" dirty="0"/>
              <a:t> Web. 10 Nov. 2016.</a:t>
            </a:r>
          </a:p>
          <a:p>
            <a:r>
              <a:rPr lang="en-US" dirty="0"/>
              <a:t>"Dr. David Friedman." </a:t>
            </a:r>
            <a:r>
              <a:rPr lang="en-US" i="1" dirty="0"/>
              <a:t>Dentist Collect</a:t>
            </a:r>
            <a:r>
              <a:rPr lang="en-US" dirty="0"/>
              <a:t>. </a:t>
            </a:r>
            <a:r>
              <a:rPr lang="en-US" dirty="0" err="1"/>
              <a:t>N.p</a:t>
            </a:r>
            <a:r>
              <a:rPr lang="en-US" dirty="0"/>
              <a:t>., 01 Oct. 2013. Web. 10 Nov. 2016.</a:t>
            </a:r>
          </a:p>
          <a:p>
            <a:r>
              <a:rPr lang="en-US" dirty="0"/>
              <a:t>"Art Gaming Typography Nintendo Nostalgia </a:t>
            </a:r>
            <a:r>
              <a:rPr lang="en-US" dirty="0" err="1"/>
              <a:t>Nes</a:t>
            </a:r>
            <a:r>
              <a:rPr lang="en-US" dirty="0"/>
              <a:t> Metroid </a:t>
            </a:r>
            <a:r>
              <a:rPr lang="en-US" dirty="0" err="1"/>
              <a:t>Samus</a:t>
            </a:r>
            <a:r>
              <a:rPr lang="en-US" dirty="0"/>
              <a:t> </a:t>
            </a:r>
            <a:r>
              <a:rPr lang="en-US" dirty="0" err="1"/>
              <a:t>Aran</a:t>
            </a:r>
            <a:r>
              <a:rPr lang="en-US" dirty="0"/>
              <a:t> </a:t>
            </a:r>
            <a:r>
              <a:rPr lang="en-US" dirty="0" err="1"/>
              <a:t>Mirmanism</a:t>
            </a:r>
            <a:r>
              <a:rPr lang="en-US" dirty="0"/>
              <a:t>." </a:t>
            </a:r>
            <a:r>
              <a:rPr lang="en-US" i="1" dirty="0"/>
              <a:t>• </a:t>
            </a:r>
            <a:r>
              <a:rPr lang="en-US" i="1" dirty="0" err="1"/>
              <a:t>Zenmonkeystudios</a:t>
            </a:r>
            <a:r>
              <a:rPr lang="en-US" i="1" dirty="0"/>
              <a:t> •</a:t>
            </a:r>
            <a:r>
              <a:rPr lang="en-US" dirty="0"/>
              <a:t>. </a:t>
            </a:r>
            <a:r>
              <a:rPr lang="en-US" dirty="0" err="1"/>
              <a:t>N.p</a:t>
            </a:r>
            <a:r>
              <a:rPr lang="en-US" dirty="0"/>
              <a:t>., </a:t>
            </a:r>
            <a:r>
              <a:rPr lang="en-US" dirty="0" err="1"/>
              <a:t>n.d.</a:t>
            </a:r>
            <a:r>
              <a:rPr lang="en-US" dirty="0"/>
              <a:t> Web. 10 Nov. 2016.</a:t>
            </a:r>
          </a:p>
          <a:p>
            <a:endParaRPr lang="en-US" dirty="0"/>
          </a:p>
        </p:txBody>
      </p:sp>
      <p:sp>
        <p:nvSpPr>
          <p:cNvPr id="4" name="Arrow: Right 3">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Down 4">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1481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1000" b="-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Building Blocks</a:t>
            </a:r>
          </a:p>
        </p:txBody>
      </p:sp>
      <p:sp>
        <p:nvSpPr>
          <p:cNvPr id="4" name="TextBox 3"/>
          <p:cNvSpPr txBox="1"/>
          <p:nvPr/>
        </p:nvSpPr>
        <p:spPr>
          <a:xfrm>
            <a:off x="1162051" y="2028824"/>
            <a:ext cx="1676400" cy="1015663"/>
          </a:xfrm>
          <a:prstGeom prst="rect">
            <a:avLst/>
          </a:prstGeom>
          <a:noFill/>
        </p:spPr>
        <p:txBody>
          <a:bodyPr wrap="square" rtlCol="0">
            <a:spAutoFit/>
          </a:bodyPr>
          <a:lstStyle/>
          <a:p>
            <a:pPr algn="ctr"/>
            <a:r>
              <a:rPr lang="en-US" sz="6000" dirty="0">
                <a:latin typeface="Baskerville Old Face" panose="02020602080505020303" pitchFamily="18" charset="0"/>
                <a:hlinkClick r:id="rId3" action="ppaction://hlinksldjump"/>
              </a:rPr>
              <a:t>Text</a:t>
            </a:r>
            <a:endParaRPr lang="en-US" sz="6000" dirty="0">
              <a:latin typeface="Baskerville Old Face" panose="02020602080505020303" pitchFamily="18" charset="0"/>
            </a:endParaRPr>
          </a:p>
        </p:txBody>
      </p:sp>
      <p:sp>
        <p:nvSpPr>
          <p:cNvPr id="5" name="TextBox 4"/>
          <p:cNvSpPr txBox="1"/>
          <p:nvPr/>
        </p:nvSpPr>
        <p:spPr>
          <a:xfrm>
            <a:off x="1162050" y="3044487"/>
            <a:ext cx="2333625" cy="1015663"/>
          </a:xfrm>
          <a:prstGeom prst="rect">
            <a:avLst/>
          </a:prstGeom>
          <a:noFill/>
        </p:spPr>
        <p:txBody>
          <a:bodyPr wrap="square" rtlCol="0">
            <a:spAutoFit/>
          </a:bodyPr>
          <a:lstStyle/>
          <a:p>
            <a:pPr algn="ctr"/>
            <a:r>
              <a:rPr lang="en-US" sz="6000" dirty="0">
                <a:latin typeface="Baskerville Old Face" panose="02020602080505020303" pitchFamily="18" charset="0"/>
                <a:hlinkClick r:id="rId4" action="ppaction://hlinksldjump"/>
              </a:rPr>
              <a:t>Images</a:t>
            </a:r>
            <a:endParaRPr lang="en-US" sz="6000" dirty="0">
              <a:latin typeface="Baskerville Old Face" panose="02020602080505020303" pitchFamily="18" charset="0"/>
            </a:endParaRPr>
          </a:p>
        </p:txBody>
      </p:sp>
      <p:sp>
        <p:nvSpPr>
          <p:cNvPr id="6" name="TextBox 5"/>
          <p:cNvSpPr txBox="1"/>
          <p:nvPr/>
        </p:nvSpPr>
        <p:spPr>
          <a:xfrm>
            <a:off x="8839200" y="1941289"/>
            <a:ext cx="2215654" cy="1015663"/>
          </a:xfrm>
          <a:prstGeom prst="rect">
            <a:avLst/>
          </a:prstGeom>
          <a:noFill/>
        </p:spPr>
        <p:txBody>
          <a:bodyPr wrap="square" rtlCol="0">
            <a:spAutoFit/>
          </a:bodyPr>
          <a:lstStyle/>
          <a:p>
            <a:pPr algn="ctr"/>
            <a:r>
              <a:rPr lang="en-US" sz="6000" dirty="0">
                <a:latin typeface="Baskerville Old Face" panose="02020602080505020303" pitchFamily="18" charset="0"/>
                <a:hlinkClick r:id="rId5" action="ppaction://hlinksldjump"/>
              </a:rPr>
              <a:t>Sound</a:t>
            </a:r>
            <a:endParaRPr lang="en-US" sz="6000" dirty="0">
              <a:latin typeface="Baskerville Old Face" panose="02020602080505020303" pitchFamily="18" charset="0"/>
            </a:endParaRPr>
          </a:p>
        </p:txBody>
      </p:sp>
      <p:sp>
        <p:nvSpPr>
          <p:cNvPr id="7" name="TextBox 6"/>
          <p:cNvSpPr txBox="1"/>
          <p:nvPr/>
        </p:nvSpPr>
        <p:spPr>
          <a:xfrm>
            <a:off x="7639050" y="3044487"/>
            <a:ext cx="3415804" cy="1015663"/>
          </a:xfrm>
          <a:prstGeom prst="rect">
            <a:avLst/>
          </a:prstGeom>
          <a:noFill/>
        </p:spPr>
        <p:txBody>
          <a:bodyPr wrap="square" rtlCol="0">
            <a:spAutoFit/>
          </a:bodyPr>
          <a:lstStyle/>
          <a:p>
            <a:pPr algn="ctr"/>
            <a:r>
              <a:rPr lang="en-US" sz="6000" dirty="0">
                <a:latin typeface="Baskerville Old Face" panose="02020602080505020303" pitchFamily="18" charset="0"/>
                <a:hlinkClick r:id="rId6" action="ppaction://hlinksldjump"/>
              </a:rPr>
              <a:t>Animation</a:t>
            </a:r>
            <a:endParaRPr lang="en-US" sz="6000" dirty="0">
              <a:latin typeface="Baskerville Old Face" panose="02020602080505020303" pitchFamily="18" charset="0"/>
            </a:endParaRPr>
          </a:p>
        </p:txBody>
      </p:sp>
      <p:sp>
        <p:nvSpPr>
          <p:cNvPr id="8" name="TextBox 7"/>
          <p:cNvSpPr txBox="1"/>
          <p:nvPr/>
        </p:nvSpPr>
        <p:spPr>
          <a:xfrm>
            <a:off x="5269081" y="4060150"/>
            <a:ext cx="2051387" cy="1015663"/>
          </a:xfrm>
          <a:prstGeom prst="rect">
            <a:avLst/>
          </a:prstGeom>
          <a:noFill/>
        </p:spPr>
        <p:txBody>
          <a:bodyPr wrap="square" rtlCol="0">
            <a:spAutoFit/>
          </a:bodyPr>
          <a:lstStyle/>
          <a:p>
            <a:pPr algn="ctr"/>
            <a:r>
              <a:rPr lang="en-US" sz="6000" dirty="0">
                <a:latin typeface="Baskerville Old Face" panose="02020602080505020303" pitchFamily="18" charset="0"/>
                <a:hlinkClick r:id="rId7" action="ppaction://hlinksldjump"/>
              </a:rPr>
              <a:t>Video</a:t>
            </a:r>
            <a:endParaRPr lang="en-US" sz="6000" dirty="0">
              <a:latin typeface="Baskerville Old Face" panose="02020602080505020303" pitchFamily="18" charset="0"/>
            </a:endParaRPr>
          </a:p>
        </p:txBody>
      </p:sp>
      <p:sp>
        <p:nvSpPr>
          <p:cNvPr id="9" name="Arrow: Right 8">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11294424" y="169965"/>
            <a:ext cx="847725" cy="891557"/>
            <a:chOff x="11294424" y="169965"/>
            <a:chExt cx="847725" cy="891557"/>
          </a:xfrm>
        </p:grpSpPr>
        <p:sp>
          <p:nvSpPr>
            <p:cNvPr id="12" name="Arrow: Down 11">
              <a:hlinkClick r:id="rId8"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3" name="Oval 12"/>
            <p:cNvSpPr/>
            <p:nvPr/>
          </p:nvSpPr>
          <p:spPr>
            <a:xfrm>
              <a:off x="11626685" y="547515"/>
              <a:ext cx="183202" cy="514007"/>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56643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Text</a:t>
            </a:r>
          </a:p>
        </p:txBody>
      </p:sp>
      <p:sp>
        <p:nvSpPr>
          <p:cNvPr id="3" name="Content Placeholder 2"/>
          <p:cNvSpPr>
            <a:spLocks noGrp="1"/>
          </p:cNvSpPr>
          <p:nvPr>
            <p:ph idx="1"/>
          </p:nvPr>
        </p:nvSpPr>
        <p:spPr>
          <a:xfrm>
            <a:off x="1534696" y="2015732"/>
            <a:ext cx="4437479" cy="3450613"/>
          </a:xfrm>
        </p:spPr>
        <p:txBody>
          <a:bodyPr>
            <a:normAutofit/>
          </a:bodyPr>
          <a:lstStyle/>
          <a:p>
            <a:r>
              <a:rPr lang="en-US" dirty="0"/>
              <a:t>It is utilizing different symbols to communicate</a:t>
            </a:r>
          </a:p>
          <a:p>
            <a:pPr marL="0" indent="0">
              <a:buNone/>
            </a:pPr>
            <a:endParaRPr lang="en-US" dirty="0"/>
          </a:p>
          <a:p>
            <a:r>
              <a:rPr lang="en-US" dirty="0"/>
              <a:t>Much of the symbols we get from online is through Unicode, which contains symbols from all around the world.</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Down 6">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9" name="TextBox 8"/>
          <p:cNvSpPr txBox="1"/>
          <p:nvPr/>
        </p:nvSpPr>
        <p:spPr>
          <a:xfrm>
            <a:off x="6294775" y="2015732"/>
            <a:ext cx="5953125" cy="1754326"/>
          </a:xfrm>
          <a:prstGeom prst="rect">
            <a:avLst/>
          </a:prstGeom>
          <a:noFill/>
        </p:spPr>
        <p:txBody>
          <a:bodyPr wrap="square" rtlCol="0">
            <a:spAutoFit/>
          </a:bodyPr>
          <a:lstStyle/>
          <a:p>
            <a:pPr marL="285750" indent="-285750">
              <a:buFont typeface="Arial" panose="020B0604020202020204" pitchFamily="34" charset="0"/>
              <a:buChar char="•"/>
            </a:pPr>
            <a:r>
              <a:rPr lang="en-US" dirty="0"/>
              <a:t>Text is used everyday by practically everyone, in various forms as well. There is handwriting, texting, typing, typography, books, etc. Not only are there different types and mediums that text follows, but also there is an extraordinary amount of symbols from different languages all around the world.</a:t>
            </a:r>
          </a:p>
        </p:txBody>
      </p:sp>
    </p:spTree>
    <p:extLst>
      <p:ext uri="{BB962C8B-B14F-4D97-AF65-F5344CB8AC3E}">
        <p14:creationId xmlns:p14="http://schemas.microsoft.com/office/powerpoint/2010/main" val="1755358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Text</a:t>
            </a:r>
          </a:p>
        </p:txBody>
      </p:sp>
      <p:sp>
        <p:nvSpPr>
          <p:cNvPr id="3" name="Content Placeholder 2"/>
          <p:cNvSpPr>
            <a:spLocks noGrp="1"/>
          </p:cNvSpPr>
          <p:nvPr>
            <p:ph idx="1"/>
          </p:nvPr>
        </p:nvSpPr>
        <p:spPr/>
        <p:txBody>
          <a:bodyPr>
            <a:normAutofit fontScale="92500"/>
          </a:bodyPr>
          <a:lstStyle/>
          <a:p>
            <a:pPr marL="0" indent="0">
              <a:buNone/>
            </a:pPr>
            <a:r>
              <a:rPr lang="en-US" dirty="0"/>
              <a:t>“Even a single word may be cloaked in many meanings, so as you begin working with text, it is important to cultivate accuracy and conciseness on the specific words you choose. In multimedia, these are the words that will appear in your titles, menus, and navigation aids as well as in your narrative or content.” (Vaughn 20).</a:t>
            </a:r>
          </a:p>
          <a:p>
            <a:pPr marL="0" indent="0">
              <a:buNone/>
            </a:pPr>
            <a:endParaRPr lang="en-US" dirty="0"/>
          </a:p>
          <a:p>
            <a:pPr marL="0" indent="0">
              <a:buNone/>
            </a:pPr>
            <a:r>
              <a:rPr lang="en-US" dirty="0"/>
              <a:t>Text will be utilized various ways in just a single project, so it is important to understand where and how text should be put. Such as titles being larger and portrayed above, or having a more bold and thick font over a thin and smooth font. </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5258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Typography</a:t>
            </a:r>
          </a:p>
        </p:txBody>
      </p:sp>
      <p:pic>
        <p:nvPicPr>
          <p:cNvPr id="1026" name="Picture 2" descr="http://41.media.tumblr.com/08f236e53bf081f76c397b5b45efd8ab/tumblr_monsgs5spR1qzo008o1_5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4534" y="1853754"/>
            <a:ext cx="3600481" cy="4651821"/>
          </a:xfrm>
          <a:prstGeom prst="rect">
            <a:avLst/>
          </a:prstGeom>
          <a:noFill/>
          <a:effectLst>
            <a:glow rad="25400">
              <a:schemeClr val="bg2"/>
            </a:glow>
          </a:effectLst>
          <a:scene3d>
            <a:camera prst="orthographicFront"/>
            <a:lightRig rig="flood" dir="t"/>
          </a:scene3d>
          <a:sp3d prstMaterial="plastic">
            <a:bevelT w="254000" h="508000"/>
            <a:bevelB/>
          </a:sp3d>
          <a:extLst>
            <a:ext uri="{909E8E84-426E-40DD-AFC4-6F175D3DCCD1}">
              <a14:hiddenFill xmlns:a14="http://schemas.microsoft.com/office/drawing/2010/main">
                <a:solidFill>
                  <a:srgbClr val="FFFFFF"/>
                </a:solidFill>
              </a14:hiddenFill>
            </a:ext>
          </a:extLst>
        </p:spPr>
      </p:pic>
      <p:sp>
        <p:nvSpPr>
          <p:cNvPr id="5" name="Arrow: Right 4">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Down 6">
            <a:hlinkClick r:id="rId3"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79166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Images</a:t>
            </a:r>
          </a:p>
        </p:txBody>
      </p:sp>
      <p:sp>
        <p:nvSpPr>
          <p:cNvPr id="3" name="Content Placeholder 2"/>
          <p:cNvSpPr>
            <a:spLocks noGrp="1"/>
          </p:cNvSpPr>
          <p:nvPr>
            <p:ph idx="1"/>
          </p:nvPr>
        </p:nvSpPr>
        <p:spPr/>
        <p:txBody>
          <a:bodyPr/>
          <a:lstStyle/>
          <a:p>
            <a:r>
              <a:rPr lang="en-US" dirty="0"/>
              <a:t>Utilizes text, symbols, bitmaps, vector-drawn graphics, three-dimensional renderings, distinctive buttons to click, and windows of motion video.</a:t>
            </a:r>
          </a:p>
          <a:p>
            <a:endParaRPr lang="en-US" dirty="0"/>
          </a:p>
          <a:p>
            <a:r>
              <a:rPr lang="en-US" dirty="0"/>
              <a:t>Some parts of images move like in a .gif or some .jpeg and .</a:t>
            </a:r>
            <a:r>
              <a:rPr lang="en-US" dirty="0" err="1"/>
              <a:t>png</a:t>
            </a:r>
            <a:endParaRPr lang="en-US" dirty="0"/>
          </a:p>
          <a:p>
            <a:endParaRPr lang="en-US" dirty="0"/>
          </a:p>
          <a:p>
            <a:r>
              <a:rPr lang="en-US" dirty="0"/>
              <a:t>The color variety as well, where the image can be very colorful, primarily one color, black and white, etc.</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406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Images</a:t>
            </a:r>
          </a:p>
        </p:txBody>
      </p:sp>
      <p:sp>
        <p:nvSpPr>
          <p:cNvPr id="3" name="Content Placeholder 2"/>
          <p:cNvSpPr>
            <a:spLocks noGrp="1"/>
          </p:cNvSpPr>
          <p:nvPr>
            <p:ph idx="1"/>
          </p:nvPr>
        </p:nvSpPr>
        <p:spPr/>
        <p:txBody>
          <a:bodyPr/>
          <a:lstStyle/>
          <a:p>
            <a:r>
              <a:rPr lang="en-US" dirty="0"/>
              <a:t>Images can be used to model objects or characters in two or three dimensions</a:t>
            </a:r>
          </a:p>
          <a:p>
            <a:endParaRPr lang="en-US" dirty="0"/>
          </a:p>
          <a:p>
            <a:r>
              <a:rPr lang="en-US" dirty="0"/>
              <a:t>Images also can allow you to show a visual example of what you want to show a viewer, or to add colors and designs to a project.</a:t>
            </a:r>
          </a:p>
          <a:p>
            <a:endParaRPr lang="en-US" dirty="0"/>
          </a:p>
          <a:p>
            <a:r>
              <a:rPr lang="en-US" dirty="0"/>
              <a:t>Images can also be used to get the viewers attention and draw their eyes to go to where you want them to look.</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69017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Image result for color and black and white picture of a flow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3444805"/>
            <a:ext cx="3600450" cy="239401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color and black and white picture of a fl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7745" y="114298"/>
            <a:ext cx="2412006" cy="309562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picture of a flo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5900" y="3617400"/>
            <a:ext cx="2745852" cy="2048828"/>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1080p puzzle of a flower put togeth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11547" y="679414"/>
            <a:ext cx="2971800" cy="3962400"/>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Right 9">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Down 11">
            <a:hlinkClick r:id="rId6"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06468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Sound</a:t>
            </a:r>
          </a:p>
        </p:txBody>
      </p:sp>
      <p:sp>
        <p:nvSpPr>
          <p:cNvPr id="3" name="Content Placeholder 2"/>
          <p:cNvSpPr>
            <a:spLocks noGrp="1"/>
          </p:cNvSpPr>
          <p:nvPr>
            <p:ph idx="1"/>
          </p:nvPr>
        </p:nvSpPr>
        <p:spPr/>
        <p:txBody>
          <a:bodyPr/>
          <a:lstStyle/>
          <a:p>
            <a:pPr marL="0" indent="0">
              <a:buNone/>
            </a:pPr>
            <a:r>
              <a:rPr lang="en-US" dirty="0"/>
              <a:t>“Sound is perhaps the most sensuous element of multimedia. It is meaningful “speech” in any language, from a whisper to a scream.” (Vaughn 108).</a:t>
            </a:r>
          </a:p>
          <a:p>
            <a:pPr marL="0" indent="0">
              <a:buNone/>
            </a:pPr>
            <a:endParaRPr lang="en-US" dirty="0"/>
          </a:p>
          <a:p>
            <a:r>
              <a:rPr lang="en-US" dirty="0"/>
              <a:t>Sound is our music is, radio, voices, etc.  It is in our everyday lives and is important in order to manipulate in the best ways to fit a mood or scene.</a:t>
            </a:r>
          </a:p>
        </p:txBody>
      </p:sp>
      <p:sp>
        <p:nvSpPr>
          <p:cNvPr id="4" name="Arrow: Right 3">
            <a:hlinkClick r:id="" action="ppaction://hlinkshowjump?jump=nextslide"/>
          </p:cNvPr>
          <p:cNvSpPr/>
          <p:nvPr/>
        </p:nvSpPr>
        <p:spPr>
          <a:xfrm>
            <a:off x="1138334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 action="ppaction://hlinkshowjump?jump=previousslide"/>
          </p:cNvPr>
          <p:cNvSpPr/>
          <p:nvPr/>
        </p:nvSpPr>
        <p:spPr>
          <a:xfrm rot="10800000">
            <a:off x="124797" y="6260841"/>
            <a:ext cx="669880" cy="485192"/>
          </a:xfrm>
          <a:prstGeom prst="rightArrow">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hlinkClick r:id="rId2" action="ppaction://hlinksldjump"/>
          </p:cNvPr>
          <p:cNvSpPr/>
          <p:nvPr/>
        </p:nvSpPr>
        <p:spPr>
          <a:xfrm rot="10800000">
            <a:off x="11294424" y="169965"/>
            <a:ext cx="847725" cy="634554"/>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pic>
        <p:nvPicPr>
          <p:cNvPr id="5122" name="Picture 2" descr="Image result for sound audac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2718" y="4249845"/>
            <a:ext cx="2424113" cy="1709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614580"/>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EDEBE7"/>
      </a:lt2>
      <a:accent1>
        <a:srgbClr val="5FA534"/>
      </a:accent1>
      <a:accent2>
        <a:srgbClr val="DCAB34"/>
      </a:accent2>
      <a:accent3>
        <a:srgbClr val="D26D23"/>
      </a:accent3>
      <a:accent4>
        <a:srgbClr val="972323"/>
      </a:accent4>
      <a:accent5>
        <a:srgbClr val="236797"/>
      </a:accent5>
      <a:accent6>
        <a:srgbClr val="2FB6C6"/>
      </a:accent6>
      <a:hlink>
        <a:srgbClr val="8FC639"/>
      </a:hlink>
      <a:folHlink>
        <a:srgbClr val="E7C272"/>
      </a:folHlink>
    </a:clrScheme>
    <a:fontScheme name="Gallery">
      <a:majorFont>
        <a:latin typeface="Palatino Linotype" panose="020405020505050303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panose="020405020505050303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AC464412-510E-4F2B-8947-A0DDBD028997}"/>
    </a:ext>
  </a:extLst>
</a:theme>
</file>

<file path=docProps/app.xml><?xml version="1.0" encoding="utf-8"?>
<Properties xmlns="http://schemas.openxmlformats.org/officeDocument/2006/extended-properties" xmlns:vt="http://schemas.openxmlformats.org/officeDocument/2006/docPropsVTypes">
  <Template>Gallery</Template>
  <TotalTime>1222</TotalTime>
  <Words>886</Words>
  <Application>Microsoft Office PowerPoint</Application>
  <PresentationFormat>Widescreen</PresentationFormat>
  <Paragraphs>70</Paragraphs>
  <Slides>19</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Baskerville Old Face</vt:lpstr>
      <vt:lpstr>Palatino Linotype</vt:lpstr>
      <vt:lpstr>Gallery</vt:lpstr>
      <vt:lpstr>Learning About Multimedia</vt:lpstr>
      <vt:lpstr>Building Blocks</vt:lpstr>
      <vt:lpstr>Text</vt:lpstr>
      <vt:lpstr>Text</vt:lpstr>
      <vt:lpstr>Typography</vt:lpstr>
      <vt:lpstr>Images</vt:lpstr>
      <vt:lpstr>Images</vt:lpstr>
      <vt:lpstr>PowerPoint Presentation</vt:lpstr>
      <vt:lpstr>Sound</vt:lpstr>
      <vt:lpstr>Sound</vt:lpstr>
      <vt:lpstr>PowerPoint Presentation</vt:lpstr>
      <vt:lpstr>Animation</vt:lpstr>
      <vt:lpstr>Animation</vt:lpstr>
      <vt:lpstr>PowerPoint Presentation</vt:lpstr>
      <vt:lpstr>Video</vt:lpstr>
      <vt:lpstr>Video</vt:lpstr>
      <vt:lpstr>PowerPoint Presentation</vt:lpstr>
      <vt:lpstr>Conclusion</vt:lpstr>
      <vt:lpstr>Citations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LearningMultimedia</dc:title>
  <dc:creator>Andrew Rizzo</dc:creator>
  <cp:lastModifiedBy>Andrew Rizzo</cp:lastModifiedBy>
  <cp:revision>24</cp:revision>
  <dcterms:created xsi:type="dcterms:W3CDTF">2016-11-10T01:14:17Z</dcterms:created>
  <dcterms:modified xsi:type="dcterms:W3CDTF">2016-11-10T21:37:12Z</dcterms:modified>
</cp:coreProperties>
</file>