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1" r:id="rId3"/>
    <p:sldId id="257" r:id="rId4"/>
    <p:sldId id="264" r:id="rId5"/>
    <p:sldId id="266" r:id="rId6"/>
    <p:sldId id="267" r:id="rId7"/>
    <p:sldId id="268" r:id="rId8"/>
    <p:sldId id="269" r:id="rId9"/>
    <p:sldId id="270" r:id="rId10"/>
    <p:sldId id="263" r:id="rId11"/>
    <p:sldId id="265" r:id="rId12"/>
    <p:sldId id="258" r:id="rId13"/>
    <p:sldId id="259" r:id="rId14"/>
    <p:sldId id="260" r:id="rId15"/>
    <p:sldId id="261" r:id="rId16"/>
    <p:sldId id="262" r:id="rId17"/>
    <p:sldId id="27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471"/>
    <p:restoredTop sz="94652"/>
  </p:normalViewPr>
  <p:slideViewPr>
    <p:cSldViewPr snapToGrid="0" snapToObjects="1">
      <p:cViewPr varScale="1">
        <p:scale>
          <a:sx n="90" d="100"/>
          <a:sy n="90" d="100"/>
        </p:scale>
        <p:origin x="440"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81F8886-36A1-6C4D-912F-5E206A08851E}" type="datetimeFigureOut">
              <a:rPr lang="en-US" smtClean="0"/>
              <a:t>12/7/16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15DEC6-8D58-924D-9D37-9341EFD5ADC3}" type="slidenum">
              <a:rPr lang="en-US" smtClean="0"/>
              <a:t>‹#›</a:t>
            </a:fld>
            <a:endParaRPr lang="en-US" dirty="0"/>
          </a:p>
        </p:txBody>
      </p:sp>
    </p:spTree>
    <p:extLst>
      <p:ext uri="{BB962C8B-B14F-4D97-AF65-F5344CB8AC3E}">
        <p14:creationId xmlns:p14="http://schemas.microsoft.com/office/powerpoint/2010/main" val="314897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1F8886-36A1-6C4D-912F-5E206A08851E}" type="datetimeFigureOut">
              <a:rPr lang="en-US" smtClean="0"/>
              <a:t>12/7/16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15DEC6-8D58-924D-9D37-9341EFD5ADC3}" type="slidenum">
              <a:rPr lang="en-US" smtClean="0"/>
              <a:t>‹#›</a:t>
            </a:fld>
            <a:endParaRPr lang="en-US" dirty="0"/>
          </a:p>
        </p:txBody>
      </p:sp>
    </p:spTree>
    <p:extLst>
      <p:ext uri="{BB962C8B-B14F-4D97-AF65-F5344CB8AC3E}">
        <p14:creationId xmlns:p14="http://schemas.microsoft.com/office/powerpoint/2010/main" val="1107436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1F8886-36A1-6C4D-912F-5E206A08851E}" type="datetimeFigureOut">
              <a:rPr lang="en-US" smtClean="0"/>
              <a:t>12/7/16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15DEC6-8D58-924D-9D37-9341EFD5ADC3}" type="slidenum">
              <a:rPr lang="en-US" smtClean="0"/>
              <a:t>‹#›</a:t>
            </a:fld>
            <a:endParaRPr lang="en-US" dirty="0"/>
          </a:p>
        </p:txBody>
      </p:sp>
    </p:spTree>
    <p:extLst>
      <p:ext uri="{BB962C8B-B14F-4D97-AF65-F5344CB8AC3E}">
        <p14:creationId xmlns:p14="http://schemas.microsoft.com/office/powerpoint/2010/main" val="444856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1F8886-36A1-6C4D-912F-5E206A08851E}" type="datetimeFigureOut">
              <a:rPr lang="en-US" smtClean="0"/>
              <a:t>12/7/16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15DEC6-8D58-924D-9D37-9341EFD5ADC3}" type="slidenum">
              <a:rPr lang="en-US" smtClean="0"/>
              <a:t>‹#›</a:t>
            </a:fld>
            <a:endParaRPr lang="en-US" dirty="0"/>
          </a:p>
        </p:txBody>
      </p:sp>
    </p:spTree>
    <p:extLst>
      <p:ext uri="{BB962C8B-B14F-4D97-AF65-F5344CB8AC3E}">
        <p14:creationId xmlns:p14="http://schemas.microsoft.com/office/powerpoint/2010/main" val="730851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1F8886-36A1-6C4D-912F-5E206A08851E}" type="datetimeFigureOut">
              <a:rPr lang="en-US" smtClean="0"/>
              <a:t>12/7/16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15DEC6-8D58-924D-9D37-9341EFD5ADC3}" type="slidenum">
              <a:rPr lang="en-US" smtClean="0"/>
              <a:t>‹#›</a:t>
            </a:fld>
            <a:endParaRPr lang="en-US" dirty="0"/>
          </a:p>
        </p:txBody>
      </p:sp>
    </p:spTree>
    <p:extLst>
      <p:ext uri="{BB962C8B-B14F-4D97-AF65-F5344CB8AC3E}">
        <p14:creationId xmlns:p14="http://schemas.microsoft.com/office/powerpoint/2010/main" val="1968469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81F8886-36A1-6C4D-912F-5E206A08851E}" type="datetimeFigureOut">
              <a:rPr lang="en-US" smtClean="0"/>
              <a:t>12/7/16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015DEC6-8D58-924D-9D37-9341EFD5ADC3}" type="slidenum">
              <a:rPr lang="en-US" smtClean="0"/>
              <a:t>‹#›</a:t>
            </a:fld>
            <a:endParaRPr lang="en-US" dirty="0"/>
          </a:p>
        </p:txBody>
      </p:sp>
    </p:spTree>
    <p:extLst>
      <p:ext uri="{BB962C8B-B14F-4D97-AF65-F5344CB8AC3E}">
        <p14:creationId xmlns:p14="http://schemas.microsoft.com/office/powerpoint/2010/main" val="2075001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81F8886-36A1-6C4D-912F-5E206A08851E}" type="datetimeFigureOut">
              <a:rPr lang="en-US" smtClean="0"/>
              <a:t>12/7/16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015DEC6-8D58-924D-9D37-9341EFD5ADC3}" type="slidenum">
              <a:rPr lang="en-US" smtClean="0"/>
              <a:t>‹#›</a:t>
            </a:fld>
            <a:endParaRPr lang="en-US" dirty="0"/>
          </a:p>
        </p:txBody>
      </p:sp>
    </p:spTree>
    <p:extLst>
      <p:ext uri="{BB962C8B-B14F-4D97-AF65-F5344CB8AC3E}">
        <p14:creationId xmlns:p14="http://schemas.microsoft.com/office/powerpoint/2010/main" val="1568981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81F8886-36A1-6C4D-912F-5E206A08851E}" type="datetimeFigureOut">
              <a:rPr lang="en-US" smtClean="0"/>
              <a:t>12/7/16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015DEC6-8D58-924D-9D37-9341EFD5ADC3}" type="slidenum">
              <a:rPr lang="en-US" smtClean="0"/>
              <a:t>‹#›</a:t>
            </a:fld>
            <a:endParaRPr lang="en-US" dirty="0"/>
          </a:p>
        </p:txBody>
      </p:sp>
    </p:spTree>
    <p:extLst>
      <p:ext uri="{BB962C8B-B14F-4D97-AF65-F5344CB8AC3E}">
        <p14:creationId xmlns:p14="http://schemas.microsoft.com/office/powerpoint/2010/main" val="9161168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1F8886-36A1-6C4D-912F-5E206A08851E}" type="datetimeFigureOut">
              <a:rPr lang="en-US" smtClean="0"/>
              <a:t>12/7/16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015DEC6-8D58-924D-9D37-9341EFD5ADC3}" type="slidenum">
              <a:rPr lang="en-US" smtClean="0"/>
              <a:t>‹#›</a:t>
            </a:fld>
            <a:endParaRPr lang="en-US" dirty="0"/>
          </a:p>
        </p:txBody>
      </p:sp>
    </p:spTree>
    <p:extLst>
      <p:ext uri="{BB962C8B-B14F-4D97-AF65-F5344CB8AC3E}">
        <p14:creationId xmlns:p14="http://schemas.microsoft.com/office/powerpoint/2010/main" val="1865061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1F8886-36A1-6C4D-912F-5E206A08851E}" type="datetimeFigureOut">
              <a:rPr lang="en-US" smtClean="0"/>
              <a:t>12/7/16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015DEC6-8D58-924D-9D37-9341EFD5ADC3}" type="slidenum">
              <a:rPr lang="en-US" smtClean="0"/>
              <a:t>‹#›</a:t>
            </a:fld>
            <a:endParaRPr lang="en-US" dirty="0"/>
          </a:p>
        </p:txBody>
      </p:sp>
    </p:spTree>
    <p:extLst>
      <p:ext uri="{BB962C8B-B14F-4D97-AF65-F5344CB8AC3E}">
        <p14:creationId xmlns:p14="http://schemas.microsoft.com/office/powerpoint/2010/main" val="14117557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1F8886-36A1-6C4D-912F-5E206A08851E}" type="datetimeFigureOut">
              <a:rPr lang="en-US" smtClean="0"/>
              <a:t>12/7/16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015DEC6-8D58-924D-9D37-9341EFD5ADC3}" type="slidenum">
              <a:rPr lang="en-US" smtClean="0"/>
              <a:t>‹#›</a:t>
            </a:fld>
            <a:endParaRPr lang="en-US" dirty="0"/>
          </a:p>
        </p:txBody>
      </p:sp>
    </p:spTree>
    <p:extLst>
      <p:ext uri="{BB962C8B-B14F-4D97-AF65-F5344CB8AC3E}">
        <p14:creationId xmlns:p14="http://schemas.microsoft.com/office/powerpoint/2010/main" val="19799111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1F8886-36A1-6C4D-912F-5E206A08851E}" type="datetimeFigureOut">
              <a:rPr lang="en-US" smtClean="0"/>
              <a:t>12/7/16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15DEC6-8D58-924D-9D37-9341EFD5ADC3}" type="slidenum">
              <a:rPr lang="en-US" smtClean="0"/>
              <a:t>‹#›</a:t>
            </a:fld>
            <a:endParaRPr lang="en-US" dirty="0"/>
          </a:p>
        </p:txBody>
      </p:sp>
    </p:spTree>
    <p:extLst>
      <p:ext uri="{BB962C8B-B14F-4D97-AF65-F5344CB8AC3E}">
        <p14:creationId xmlns:p14="http://schemas.microsoft.com/office/powerpoint/2010/main" val="153442985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www.collegeview.com/articles/article/two-year-vs-four-year-colleges-which-one-is-right-for-you" TargetMode="External"/><Relationship Id="rId4" Type="http://schemas.openxmlformats.org/officeDocument/2006/relationships/hyperlink" Target="http://www.usnews.com/education/community-colleges/articles/2015/08/26/4-ways-community-college-life-differs-from-the-4-year-college-experience" TargetMode="External"/><Relationship Id="rId5" Type="http://schemas.openxmlformats.org/officeDocument/2006/relationships/hyperlink" Target="http://www.communitycollegereview.com/blog/the-benefits-of-community-college-clubs" TargetMode="External"/><Relationship Id="rId6" Type="http://schemas.openxmlformats.org/officeDocument/2006/relationships/hyperlink" Target="https://www.knodemy.com/education-2/community-college-vs-four-year-university/" TargetMode="External"/><Relationship Id="rId1" Type="http://schemas.openxmlformats.org/officeDocument/2006/relationships/slideLayout" Target="../slideLayouts/slideLayout7.xml"/><Relationship Id="rId2" Type="http://schemas.openxmlformats.org/officeDocument/2006/relationships/hyperlink" Target="https://bigfuture.collegeboard.org/pay-for-college/college-costs/college-costs-faqs"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drew.edu/undergraduate/admissions/transfer-students/rvcc" TargetMode="External"/><Relationship Id="rId4" Type="http://schemas.openxmlformats.org/officeDocument/2006/relationships/hyperlink" Target="http://www.biaozhiku.com/26866.html" TargetMode="External"/><Relationship Id="rId1" Type="http://schemas.openxmlformats.org/officeDocument/2006/relationships/slideLayout" Target="../slideLayouts/slideLayout7.xml"/><Relationship Id="rId2" Type="http://schemas.openxmlformats.org/officeDocument/2006/relationships/hyperlink" Target="https://www.learnvest.com/2014/08/real-teens-reveal-how-im-planning-to-pay-for-colleg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g"/><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slide" Target="slide7.xml"/><Relationship Id="rId4" Type="http://schemas.openxmlformats.org/officeDocument/2006/relationships/slide" Target="slide10.xml"/><Relationship Id="rId5" Type="http://schemas.openxmlformats.org/officeDocument/2006/relationships/slide" Target="slide13.xml"/><Relationship Id="rId1" Type="http://schemas.openxmlformats.org/officeDocument/2006/relationships/slideLayout" Target="../slideLayouts/slideLayout7.xml"/><Relationship Id="rId2" Type="http://schemas.openxmlformats.org/officeDocument/2006/relationships/slide" Target="slide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76333" y="1733442"/>
            <a:ext cx="8271160" cy="4462760"/>
          </a:xfrm>
          <a:prstGeom prst="rect">
            <a:avLst/>
          </a:prstGeom>
          <a:noFill/>
        </p:spPr>
        <p:txBody>
          <a:bodyPr wrap="square" rtlCol="0">
            <a:spAutoFit/>
          </a:bodyPr>
          <a:lstStyle/>
          <a:p>
            <a:pPr algn="ctr"/>
            <a:endParaRPr lang="en-US" sz="4400" dirty="0" smtClean="0"/>
          </a:p>
          <a:p>
            <a:pPr algn="ctr"/>
            <a:r>
              <a:rPr lang="en-US" sz="6000" b="1" dirty="0" smtClean="0"/>
              <a:t>The Life of a Community College Student</a:t>
            </a:r>
          </a:p>
          <a:p>
            <a:pPr algn="ctr"/>
            <a:r>
              <a:rPr lang="en-US" sz="6000" b="1" dirty="0" smtClean="0"/>
              <a:t>Vs. </a:t>
            </a:r>
            <a:r>
              <a:rPr lang="en-US" sz="6000" b="1" dirty="0" smtClean="0"/>
              <a:t>a 4- </a:t>
            </a:r>
            <a:r>
              <a:rPr lang="en-US" sz="6000" b="1" dirty="0" smtClean="0"/>
              <a:t>Year College </a:t>
            </a:r>
            <a:r>
              <a:rPr lang="en-US" sz="6000" b="1" dirty="0" smtClean="0"/>
              <a:t>Student</a:t>
            </a:r>
            <a:endParaRPr lang="en-US" sz="6000" b="1" dirty="0"/>
          </a:p>
        </p:txBody>
      </p:sp>
      <p:sp>
        <p:nvSpPr>
          <p:cNvPr id="6" name="Action Button: Forward or Next 5">
            <a:hlinkClick r:id="" action="ppaction://hlinkshowjump?jump=nextslide" highlightClick="1"/>
          </p:cNvPr>
          <p:cNvSpPr/>
          <p:nvPr/>
        </p:nvSpPr>
        <p:spPr>
          <a:xfrm>
            <a:off x="11109960" y="5943600"/>
            <a:ext cx="886968" cy="676656"/>
          </a:xfrm>
          <a:prstGeom prst="actionButtonForwardNext">
            <a:avLst/>
          </a:prstGeom>
          <a:solidFill>
            <a:schemeClr val="accent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03901" y="0"/>
            <a:ext cx="2416024" cy="2085975"/>
          </a:xfrm>
          <a:prstGeom prst="rect">
            <a:avLst/>
          </a:prstGeom>
        </p:spPr>
      </p:pic>
    </p:spTree>
    <p:extLst>
      <p:ext uri="{BB962C8B-B14F-4D97-AF65-F5344CB8AC3E}">
        <p14:creationId xmlns:p14="http://schemas.microsoft.com/office/powerpoint/2010/main" val="9676880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133877" y="2551176"/>
            <a:ext cx="6219395" cy="1938992"/>
          </a:xfrm>
          <a:prstGeom prst="rect">
            <a:avLst/>
          </a:prstGeom>
          <a:noFill/>
        </p:spPr>
        <p:txBody>
          <a:bodyPr wrap="none" rtlCol="0">
            <a:spAutoFit/>
          </a:bodyPr>
          <a:lstStyle/>
          <a:p>
            <a:r>
              <a:rPr lang="en-US" sz="6000" dirty="0" smtClean="0"/>
              <a:t>EXTRACURRICULAR</a:t>
            </a:r>
            <a:endParaRPr lang="en-US" sz="6000" dirty="0" smtClean="0"/>
          </a:p>
          <a:p>
            <a:r>
              <a:rPr lang="en-US" sz="6000" dirty="0" smtClean="0"/>
              <a:t>      ACTIVITIES</a:t>
            </a:r>
            <a:endParaRPr lang="en-US" sz="6000" dirty="0"/>
          </a:p>
        </p:txBody>
      </p:sp>
      <p:sp>
        <p:nvSpPr>
          <p:cNvPr id="6" name="Action Button: Home 5">
            <a:hlinkClick r:id="" action="ppaction://hlinkshowjump?jump=firstslide" highlightClick="1"/>
          </p:cNvPr>
          <p:cNvSpPr/>
          <p:nvPr/>
        </p:nvSpPr>
        <p:spPr>
          <a:xfrm>
            <a:off x="201168" y="315310"/>
            <a:ext cx="839356" cy="725214"/>
          </a:xfrm>
          <a:prstGeom prst="actionButtonHom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Action Button: Forward or Next 6">
            <a:hlinkClick r:id="" action="ppaction://hlinkshowjump?jump=nextslide" highlightClick="1"/>
          </p:cNvPr>
          <p:cNvSpPr/>
          <p:nvPr/>
        </p:nvSpPr>
        <p:spPr>
          <a:xfrm>
            <a:off x="11109960" y="5943600"/>
            <a:ext cx="886968" cy="676656"/>
          </a:xfrm>
          <a:prstGeom prst="actionButtonForwardNext">
            <a:avLst/>
          </a:prstGeom>
          <a:solidFill>
            <a:schemeClr val="accent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Action Button: Back or Previous 7">
            <a:hlinkClick r:id="" action="ppaction://hlinkshowjump?jump=previousslide" highlightClick="1"/>
          </p:cNvPr>
          <p:cNvSpPr/>
          <p:nvPr/>
        </p:nvSpPr>
        <p:spPr>
          <a:xfrm>
            <a:off x="201168" y="5943600"/>
            <a:ext cx="886968" cy="676656"/>
          </a:xfrm>
          <a:prstGeom prst="actionButtonBackPreviou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6985927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449623" y="1040524"/>
            <a:ext cx="3142976" cy="584775"/>
          </a:xfrm>
          <a:prstGeom prst="rect">
            <a:avLst/>
          </a:prstGeom>
          <a:noFill/>
        </p:spPr>
        <p:txBody>
          <a:bodyPr wrap="none" rtlCol="0">
            <a:spAutoFit/>
          </a:bodyPr>
          <a:lstStyle/>
          <a:p>
            <a:r>
              <a:rPr lang="en-US" sz="3200" b="1" i="1" dirty="0" smtClean="0">
                <a:latin typeface="+mj-lt"/>
              </a:rPr>
              <a:t>4-YEAR COLLEGES</a:t>
            </a:r>
            <a:endParaRPr lang="en-US" sz="3200" b="1" i="1" dirty="0">
              <a:latin typeface="+mj-lt"/>
            </a:endParaRPr>
          </a:p>
        </p:txBody>
      </p:sp>
      <p:sp>
        <p:nvSpPr>
          <p:cNvPr id="8" name="Action Button: Home 7">
            <a:hlinkClick r:id="" action="ppaction://hlinkshowjump?jump=firstslide" highlightClick="1"/>
          </p:cNvPr>
          <p:cNvSpPr/>
          <p:nvPr/>
        </p:nvSpPr>
        <p:spPr>
          <a:xfrm>
            <a:off x="201168" y="315310"/>
            <a:ext cx="839356" cy="725214"/>
          </a:xfrm>
          <a:prstGeom prst="actionButtonHom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Action Button: Forward or Next 8">
            <a:hlinkClick r:id="" action="ppaction://hlinkshowjump?jump=nextslide" highlightClick="1"/>
          </p:cNvPr>
          <p:cNvSpPr/>
          <p:nvPr/>
        </p:nvSpPr>
        <p:spPr>
          <a:xfrm>
            <a:off x="11109960" y="5943600"/>
            <a:ext cx="886968" cy="676656"/>
          </a:xfrm>
          <a:prstGeom prst="actionButtonForwardNext">
            <a:avLst/>
          </a:prstGeom>
          <a:solidFill>
            <a:schemeClr val="accent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Action Button: Back or Previous 9">
            <a:hlinkClick r:id="" action="ppaction://hlinkshowjump?jump=previousslide" highlightClick="1"/>
          </p:cNvPr>
          <p:cNvSpPr/>
          <p:nvPr/>
        </p:nvSpPr>
        <p:spPr>
          <a:xfrm>
            <a:off x="201168" y="5943600"/>
            <a:ext cx="886968" cy="676656"/>
          </a:xfrm>
          <a:prstGeom prst="actionButtonBackPreviou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2055685" y="1800225"/>
            <a:ext cx="8086725" cy="3170099"/>
          </a:xfrm>
          <a:prstGeom prst="rect">
            <a:avLst/>
          </a:prstGeom>
          <a:noFill/>
        </p:spPr>
        <p:txBody>
          <a:bodyPr wrap="square" rtlCol="0">
            <a:spAutoFit/>
          </a:bodyPr>
          <a:lstStyle/>
          <a:p>
            <a:pPr marL="285750" indent="-285750">
              <a:buFont typeface="Arial" charset="0"/>
              <a:buChar char="•"/>
            </a:pPr>
            <a:r>
              <a:rPr lang="en-US" sz="2000" dirty="0" smtClean="0"/>
              <a:t>Getting involved in clubs and other extracurricular activities is easier at a 4-year college because many students live right on campus and have free time to do these things.</a:t>
            </a:r>
          </a:p>
          <a:p>
            <a:pPr marL="285750" indent="-285750">
              <a:buFont typeface="Arial" charset="0"/>
              <a:buChar char="•"/>
            </a:pPr>
            <a:r>
              <a:rPr lang="en-US" sz="2000" dirty="0" smtClean="0"/>
              <a:t>There is a variety of clubs, events, sport teams, and organizations that students can participate in.</a:t>
            </a:r>
          </a:p>
          <a:p>
            <a:pPr marL="285750" indent="-285750">
              <a:buFont typeface="Arial" charset="0"/>
              <a:buChar char="•"/>
            </a:pPr>
            <a:r>
              <a:rPr lang="en-US" sz="2000" dirty="0" smtClean="0"/>
              <a:t>College sports teams can be a big deal if the team is really good. So giving your all not only in class but also to the team is a major plus.</a:t>
            </a:r>
          </a:p>
          <a:p>
            <a:pPr marL="285750" indent="-285750">
              <a:buFont typeface="Arial" charset="0"/>
              <a:buChar char="•"/>
            </a:pPr>
            <a:r>
              <a:rPr lang="en-US" sz="2000" dirty="0" smtClean="0"/>
              <a:t>Students who partake in all that these colleges have to offer, really experience and enjoy the full college experience.</a:t>
            </a:r>
          </a:p>
          <a:p>
            <a:pPr marL="285750" indent="-285750">
              <a:buFont typeface="Arial" charset="0"/>
              <a:buChar char="•"/>
            </a:pPr>
            <a:endParaRPr lang="en-US" sz="2000" dirty="0"/>
          </a:p>
        </p:txBody>
      </p:sp>
    </p:spTree>
    <p:extLst>
      <p:ext uri="{BB962C8B-B14F-4D97-AF65-F5344CB8AC3E}">
        <p14:creationId xmlns:p14="http://schemas.microsoft.com/office/powerpoint/2010/main" val="5829580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014061" y="1042547"/>
            <a:ext cx="4176143" cy="584775"/>
          </a:xfrm>
          <a:prstGeom prst="rect">
            <a:avLst/>
          </a:prstGeom>
          <a:noFill/>
        </p:spPr>
        <p:txBody>
          <a:bodyPr wrap="none" rtlCol="0">
            <a:spAutoFit/>
          </a:bodyPr>
          <a:lstStyle/>
          <a:p>
            <a:r>
              <a:rPr lang="en-US" sz="3200" b="1" i="1" dirty="0" smtClean="0">
                <a:latin typeface="+mj-lt"/>
              </a:rPr>
              <a:t>COMMUNITY COLLEGES</a:t>
            </a:r>
            <a:endParaRPr lang="en-US" sz="3200" b="1" i="1" dirty="0">
              <a:latin typeface="+mj-lt"/>
            </a:endParaRPr>
          </a:p>
        </p:txBody>
      </p:sp>
      <p:sp>
        <p:nvSpPr>
          <p:cNvPr id="7" name="Action Button: Home 6">
            <a:hlinkClick r:id="" action="ppaction://hlinkshowjump?jump=firstslide" highlightClick="1"/>
          </p:cNvPr>
          <p:cNvSpPr/>
          <p:nvPr/>
        </p:nvSpPr>
        <p:spPr>
          <a:xfrm>
            <a:off x="201168" y="315310"/>
            <a:ext cx="839356" cy="725214"/>
          </a:xfrm>
          <a:prstGeom prst="actionButtonHom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Action Button: Forward or Next 7">
            <a:hlinkClick r:id="" action="ppaction://hlinkshowjump?jump=nextslide" highlightClick="1"/>
          </p:cNvPr>
          <p:cNvSpPr/>
          <p:nvPr/>
        </p:nvSpPr>
        <p:spPr>
          <a:xfrm>
            <a:off x="11109960" y="5943600"/>
            <a:ext cx="886968" cy="676656"/>
          </a:xfrm>
          <a:prstGeom prst="actionButtonForwardNext">
            <a:avLst/>
          </a:prstGeom>
          <a:solidFill>
            <a:schemeClr val="accent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Action Button: Back or Previous 8">
            <a:hlinkClick r:id="" action="ppaction://hlinkshowjump?jump=previousslide" highlightClick="1"/>
          </p:cNvPr>
          <p:cNvSpPr/>
          <p:nvPr/>
        </p:nvSpPr>
        <p:spPr>
          <a:xfrm>
            <a:off x="201168" y="5943600"/>
            <a:ext cx="886968" cy="676656"/>
          </a:xfrm>
          <a:prstGeom prst="actionButtonBackPreviou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2037338" y="1814513"/>
            <a:ext cx="8129588" cy="3477875"/>
          </a:xfrm>
          <a:prstGeom prst="rect">
            <a:avLst/>
          </a:prstGeom>
          <a:noFill/>
        </p:spPr>
        <p:txBody>
          <a:bodyPr wrap="square" rtlCol="0">
            <a:spAutoFit/>
          </a:bodyPr>
          <a:lstStyle/>
          <a:p>
            <a:pPr marL="285750" indent="-285750">
              <a:buFont typeface="Arial" charset="0"/>
              <a:buChar char="•"/>
            </a:pPr>
            <a:r>
              <a:rPr lang="en-US" sz="2000" dirty="0" smtClean="0"/>
              <a:t>Getting involved in activities such as sports or clubs will be difficult because many students at these colleges not only go to school, but they also have jobs. </a:t>
            </a:r>
          </a:p>
          <a:p>
            <a:pPr marL="285750" indent="-285750">
              <a:buFont typeface="Arial" charset="0"/>
              <a:buChar char="•"/>
            </a:pPr>
            <a:r>
              <a:rPr lang="en-US" sz="2000" dirty="0" smtClean="0"/>
              <a:t>If it is not a necessity to graduate, the outcome of students hanging around the campus might be slim.</a:t>
            </a:r>
          </a:p>
          <a:p>
            <a:pPr marL="285750" indent="-285750">
              <a:buFont typeface="Arial" charset="0"/>
              <a:buChar char="•"/>
            </a:pPr>
            <a:r>
              <a:rPr lang="en-US" sz="2000" dirty="0" smtClean="0"/>
              <a:t>Students have the option to take internships through their local community. These can help earn college credits and it is easier than going back and forth to the school to complete them.</a:t>
            </a:r>
          </a:p>
          <a:p>
            <a:pPr marL="285750" indent="-285750">
              <a:buFont typeface="Arial" charset="0"/>
              <a:buChar char="•"/>
            </a:pPr>
            <a:r>
              <a:rPr lang="en-US" sz="2000" dirty="0" smtClean="0"/>
              <a:t>Clubs are provided for students who want to get more involved with their school and they look good on their job resumes.</a:t>
            </a:r>
          </a:p>
          <a:p>
            <a:pPr algn="ctr"/>
            <a:r>
              <a:rPr lang="en-US" sz="2000" dirty="0" smtClean="0"/>
              <a:t>GETTING INVOLVED IS ALWAYS A PLUS!</a:t>
            </a:r>
            <a:endParaRPr lang="en-US" sz="2000" dirty="0"/>
          </a:p>
        </p:txBody>
      </p:sp>
    </p:spTree>
    <p:extLst>
      <p:ext uri="{BB962C8B-B14F-4D97-AF65-F5344CB8AC3E}">
        <p14:creationId xmlns:p14="http://schemas.microsoft.com/office/powerpoint/2010/main" val="15815120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800159" y="1801213"/>
            <a:ext cx="6788258" cy="3785652"/>
          </a:xfrm>
          <a:prstGeom prst="rect">
            <a:avLst/>
          </a:prstGeom>
          <a:noFill/>
        </p:spPr>
        <p:txBody>
          <a:bodyPr wrap="square" rtlCol="0">
            <a:spAutoFit/>
          </a:bodyPr>
          <a:lstStyle/>
          <a:p>
            <a:pPr algn="ctr"/>
            <a:r>
              <a:rPr lang="en-US" sz="6000" dirty="0"/>
              <a:t>AVAILABLE TIME</a:t>
            </a:r>
          </a:p>
          <a:p>
            <a:pPr algn="ctr"/>
            <a:r>
              <a:rPr lang="en-US" sz="6000" dirty="0"/>
              <a:t>TO DO WORK OUTSIDE </a:t>
            </a:r>
          </a:p>
          <a:p>
            <a:pPr algn="ctr"/>
            <a:r>
              <a:rPr lang="en-US" sz="6000" dirty="0"/>
              <a:t>OF CLASS</a:t>
            </a:r>
          </a:p>
        </p:txBody>
      </p:sp>
      <p:sp>
        <p:nvSpPr>
          <p:cNvPr id="6" name="Action Button: Home 5">
            <a:hlinkClick r:id="" action="ppaction://hlinkshowjump?jump=firstslide" highlightClick="1"/>
          </p:cNvPr>
          <p:cNvSpPr/>
          <p:nvPr/>
        </p:nvSpPr>
        <p:spPr>
          <a:xfrm>
            <a:off x="201168" y="315310"/>
            <a:ext cx="839356" cy="725214"/>
          </a:xfrm>
          <a:prstGeom prst="actionButtonHom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Action Button: Forward or Next 6">
            <a:hlinkClick r:id="" action="ppaction://hlinkshowjump?jump=nextslide" highlightClick="1"/>
          </p:cNvPr>
          <p:cNvSpPr/>
          <p:nvPr/>
        </p:nvSpPr>
        <p:spPr>
          <a:xfrm>
            <a:off x="11109960" y="5943600"/>
            <a:ext cx="886968" cy="676656"/>
          </a:xfrm>
          <a:prstGeom prst="actionButtonForwardNext">
            <a:avLst/>
          </a:prstGeom>
          <a:solidFill>
            <a:schemeClr val="accent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Action Button: Back or Previous 7">
            <a:hlinkClick r:id="" action="ppaction://hlinkshowjump?jump=previousslide" highlightClick="1"/>
          </p:cNvPr>
          <p:cNvSpPr/>
          <p:nvPr/>
        </p:nvSpPr>
        <p:spPr>
          <a:xfrm>
            <a:off x="201168" y="5943600"/>
            <a:ext cx="886968" cy="676656"/>
          </a:xfrm>
          <a:prstGeom prst="actionButtonBackPreviou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6350248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10007" y="945397"/>
            <a:ext cx="3142976" cy="584775"/>
          </a:xfrm>
          <a:prstGeom prst="rect">
            <a:avLst/>
          </a:prstGeom>
          <a:noFill/>
        </p:spPr>
        <p:txBody>
          <a:bodyPr wrap="none" rtlCol="0">
            <a:spAutoFit/>
          </a:bodyPr>
          <a:lstStyle/>
          <a:p>
            <a:r>
              <a:rPr lang="en-US" sz="3200" b="1" i="1" dirty="0" smtClean="0">
                <a:latin typeface="+mj-lt"/>
              </a:rPr>
              <a:t>4-YEAR COLLEGES</a:t>
            </a:r>
            <a:endParaRPr lang="en-US" sz="3200" b="1" i="1" dirty="0">
              <a:latin typeface="+mj-lt"/>
            </a:endParaRPr>
          </a:p>
        </p:txBody>
      </p:sp>
      <p:sp>
        <p:nvSpPr>
          <p:cNvPr id="7" name="Action Button: Home 6">
            <a:hlinkClick r:id="" action="ppaction://hlinkshowjump?jump=firstslide" highlightClick="1"/>
          </p:cNvPr>
          <p:cNvSpPr/>
          <p:nvPr/>
        </p:nvSpPr>
        <p:spPr>
          <a:xfrm>
            <a:off x="201168" y="315310"/>
            <a:ext cx="839356" cy="725214"/>
          </a:xfrm>
          <a:prstGeom prst="actionButtonHom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Action Button: Forward or Next 7">
            <a:hlinkClick r:id="" action="ppaction://hlinkshowjump?jump=nextslide" highlightClick="1"/>
          </p:cNvPr>
          <p:cNvSpPr/>
          <p:nvPr/>
        </p:nvSpPr>
        <p:spPr>
          <a:xfrm>
            <a:off x="11109960" y="5943600"/>
            <a:ext cx="886968" cy="676656"/>
          </a:xfrm>
          <a:prstGeom prst="actionButtonForwardNext">
            <a:avLst/>
          </a:prstGeom>
          <a:solidFill>
            <a:schemeClr val="accent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Action Button: Back or Previous 8">
            <a:hlinkClick r:id="" action="ppaction://hlinkshowjump?jump=previousslide" highlightClick="1"/>
          </p:cNvPr>
          <p:cNvSpPr/>
          <p:nvPr/>
        </p:nvSpPr>
        <p:spPr>
          <a:xfrm>
            <a:off x="201168" y="5943600"/>
            <a:ext cx="886968" cy="676656"/>
          </a:xfrm>
          <a:prstGeom prst="actionButtonBackPreviou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1877092" y="1976818"/>
            <a:ext cx="8443912" cy="2554545"/>
          </a:xfrm>
          <a:prstGeom prst="rect">
            <a:avLst/>
          </a:prstGeom>
          <a:noFill/>
        </p:spPr>
        <p:txBody>
          <a:bodyPr wrap="square" rtlCol="0">
            <a:spAutoFit/>
          </a:bodyPr>
          <a:lstStyle/>
          <a:p>
            <a:pPr marL="285750" indent="-285750">
              <a:buFont typeface="Arial" charset="0"/>
              <a:buChar char="•"/>
            </a:pPr>
            <a:r>
              <a:rPr lang="en-US" sz="2000" dirty="0" smtClean="0"/>
              <a:t>Studying and doing homework isn't as stressful because working fulltime isn't usually what most students at these colleges do. If they do work, most work part time.</a:t>
            </a:r>
          </a:p>
          <a:p>
            <a:pPr marL="285750" indent="-285750">
              <a:buFont typeface="Arial" charset="0"/>
              <a:buChar char="•"/>
            </a:pPr>
            <a:r>
              <a:rPr lang="en-US" sz="2000" dirty="0" smtClean="0"/>
              <a:t>Study groups are easier to find around the campus.</a:t>
            </a:r>
          </a:p>
          <a:p>
            <a:pPr marL="285750" indent="-285750">
              <a:buFont typeface="Arial" charset="0"/>
              <a:buChar char="•"/>
            </a:pPr>
            <a:r>
              <a:rPr lang="en-US" sz="2000" dirty="0" smtClean="0"/>
              <a:t>Friends gather at coffee shops or in local campus areas and study together.</a:t>
            </a:r>
          </a:p>
          <a:p>
            <a:pPr marL="285750" indent="-285750">
              <a:buFont typeface="Arial" charset="0"/>
              <a:buChar char="•"/>
            </a:pPr>
            <a:r>
              <a:rPr lang="en-US" sz="2000" dirty="0" smtClean="0"/>
              <a:t>More school related time is available to these students who live on campus.</a:t>
            </a:r>
          </a:p>
          <a:p>
            <a:pPr marL="285750" indent="-285750">
              <a:buFont typeface="Arial" charset="0"/>
              <a:buChar char="•"/>
            </a:pPr>
            <a:r>
              <a:rPr lang="en-US" sz="2000" dirty="0" smtClean="0"/>
              <a:t>Students are given a lot of work most of the time, so extra time is needed to do homework.</a:t>
            </a:r>
            <a:endParaRPr lang="en-US" sz="2000" dirty="0"/>
          </a:p>
        </p:txBody>
      </p:sp>
    </p:spTree>
    <p:extLst>
      <p:ext uri="{BB962C8B-B14F-4D97-AF65-F5344CB8AC3E}">
        <p14:creationId xmlns:p14="http://schemas.microsoft.com/office/powerpoint/2010/main" val="11356345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139658" y="976393"/>
            <a:ext cx="4176143" cy="584775"/>
          </a:xfrm>
          <a:prstGeom prst="rect">
            <a:avLst/>
          </a:prstGeom>
          <a:noFill/>
        </p:spPr>
        <p:txBody>
          <a:bodyPr wrap="none" rtlCol="0">
            <a:spAutoFit/>
          </a:bodyPr>
          <a:lstStyle/>
          <a:p>
            <a:r>
              <a:rPr lang="en-US" sz="3200" b="1" i="1" dirty="0" smtClean="0">
                <a:latin typeface="+mj-lt"/>
              </a:rPr>
              <a:t>COMMUNITY COLLEGES</a:t>
            </a:r>
            <a:endParaRPr lang="en-US" sz="3200" b="1" i="1" dirty="0">
              <a:latin typeface="+mj-lt"/>
            </a:endParaRPr>
          </a:p>
        </p:txBody>
      </p:sp>
      <p:sp>
        <p:nvSpPr>
          <p:cNvPr id="7" name="Action Button: Home 6">
            <a:hlinkClick r:id="" action="ppaction://hlinkshowjump?jump=firstslide" highlightClick="1"/>
          </p:cNvPr>
          <p:cNvSpPr/>
          <p:nvPr/>
        </p:nvSpPr>
        <p:spPr>
          <a:xfrm>
            <a:off x="201168" y="315310"/>
            <a:ext cx="839356" cy="725214"/>
          </a:xfrm>
          <a:prstGeom prst="actionButtonHom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Action Button: Forward or Next 7">
            <a:hlinkClick r:id="" action="ppaction://hlinkshowjump?jump=nextslide" highlightClick="1"/>
          </p:cNvPr>
          <p:cNvSpPr/>
          <p:nvPr/>
        </p:nvSpPr>
        <p:spPr>
          <a:xfrm>
            <a:off x="11109960" y="5943600"/>
            <a:ext cx="886968" cy="676656"/>
          </a:xfrm>
          <a:prstGeom prst="actionButtonForwardNext">
            <a:avLst/>
          </a:prstGeom>
          <a:solidFill>
            <a:schemeClr val="accent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Action Button: Back or Previous 8">
            <a:hlinkClick r:id="" action="ppaction://hlinkshowjump?jump=previousslide" highlightClick="1"/>
          </p:cNvPr>
          <p:cNvSpPr/>
          <p:nvPr/>
        </p:nvSpPr>
        <p:spPr>
          <a:xfrm>
            <a:off x="201168" y="5943600"/>
            <a:ext cx="886968" cy="676656"/>
          </a:xfrm>
          <a:prstGeom prst="actionButtonBackPreviou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2005679" y="1714500"/>
            <a:ext cx="8186737" cy="3785652"/>
          </a:xfrm>
          <a:prstGeom prst="rect">
            <a:avLst/>
          </a:prstGeom>
          <a:noFill/>
        </p:spPr>
        <p:txBody>
          <a:bodyPr wrap="square" rtlCol="0">
            <a:spAutoFit/>
          </a:bodyPr>
          <a:lstStyle/>
          <a:p>
            <a:pPr marL="285750" indent="-285750">
              <a:buFont typeface="Arial" charset="0"/>
              <a:buChar char="•"/>
            </a:pPr>
            <a:r>
              <a:rPr lang="en-US" sz="2000" dirty="0" smtClean="0"/>
              <a:t>Doing homework and projects outside of class tends to be stressful for some because most students have jobs outside of class. </a:t>
            </a:r>
          </a:p>
          <a:p>
            <a:pPr marL="285750" indent="-285750">
              <a:buFont typeface="Arial" charset="0"/>
              <a:buChar char="•"/>
            </a:pPr>
            <a:r>
              <a:rPr lang="en-US" sz="2000" dirty="0" smtClean="0"/>
              <a:t>Finding the time to actually sit down and study is something the student has to push themselves to do since they are in their own home and not in the school.</a:t>
            </a:r>
          </a:p>
          <a:p>
            <a:pPr marL="285750" indent="-285750">
              <a:buFont typeface="Arial" charset="0"/>
              <a:buChar char="•"/>
            </a:pPr>
            <a:r>
              <a:rPr lang="en-US" sz="2000" dirty="0" smtClean="0"/>
              <a:t>If finding the time at home is hard, students have the option to stay on campus and sit in the library until it closes. The library offers not only quiet time to do work but also librarians who can help.</a:t>
            </a:r>
          </a:p>
          <a:p>
            <a:pPr marL="285750" indent="-285750">
              <a:buFont typeface="Arial" charset="0"/>
              <a:buChar char="•"/>
            </a:pPr>
            <a:r>
              <a:rPr lang="en-US" sz="2000" dirty="0" smtClean="0"/>
              <a:t>Community Colleges are flexible when it comes to students and their work. Although work will be assigned, the amount of work will not equal the amount given at a 4-year college. </a:t>
            </a:r>
          </a:p>
          <a:p>
            <a:pPr marL="285750" indent="-285750">
              <a:buFont typeface="Arial" charset="0"/>
              <a:buChar char="•"/>
            </a:pPr>
            <a:endParaRPr lang="en-US" sz="2000" dirty="0"/>
          </a:p>
        </p:txBody>
      </p:sp>
    </p:spTree>
    <p:extLst>
      <p:ext uri="{BB962C8B-B14F-4D97-AF65-F5344CB8AC3E}">
        <p14:creationId xmlns:p14="http://schemas.microsoft.com/office/powerpoint/2010/main" val="10849364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40014" y="882869"/>
            <a:ext cx="1526380" cy="584775"/>
          </a:xfrm>
          <a:prstGeom prst="rect">
            <a:avLst/>
          </a:prstGeom>
          <a:noFill/>
        </p:spPr>
        <p:txBody>
          <a:bodyPr wrap="none" rtlCol="0">
            <a:spAutoFit/>
          </a:bodyPr>
          <a:lstStyle/>
          <a:p>
            <a:r>
              <a:rPr lang="en-US" sz="3200" b="1" i="1" dirty="0" smtClean="0">
                <a:latin typeface="+mj-lt"/>
              </a:rPr>
              <a:t>CREDITS</a:t>
            </a:r>
            <a:endParaRPr lang="en-US" sz="3200" b="1" i="1" dirty="0">
              <a:latin typeface="+mj-lt"/>
            </a:endParaRPr>
          </a:p>
        </p:txBody>
      </p:sp>
      <p:sp>
        <p:nvSpPr>
          <p:cNvPr id="6" name="Action Button: Home 5">
            <a:hlinkClick r:id="" action="ppaction://hlinkshowjump?jump=firstslide" highlightClick="1"/>
          </p:cNvPr>
          <p:cNvSpPr/>
          <p:nvPr/>
        </p:nvSpPr>
        <p:spPr>
          <a:xfrm>
            <a:off x="201168" y="315310"/>
            <a:ext cx="839356" cy="725214"/>
          </a:xfrm>
          <a:prstGeom prst="actionButtonHom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Action Button: Forward or Next 7">
            <a:hlinkClick r:id="" action="ppaction://hlinkshowjump?jump=nextslide" highlightClick="1"/>
          </p:cNvPr>
          <p:cNvSpPr/>
          <p:nvPr/>
        </p:nvSpPr>
        <p:spPr>
          <a:xfrm>
            <a:off x="11109960" y="5943600"/>
            <a:ext cx="886968" cy="676656"/>
          </a:xfrm>
          <a:prstGeom prst="actionButtonForwardNext">
            <a:avLst/>
          </a:prstGeom>
          <a:solidFill>
            <a:schemeClr val="accent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Action Button: Back or Previous 8">
            <a:hlinkClick r:id="" action="ppaction://hlinkshowjump?jump=previousslide" highlightClick="1"/>
          </p:cNvPr>
          <p:cNvSpPr/>
          <p:nvPr/>
        </p:nvSpPr>
        <p:spPr>
          <a:xfrm>
            <a:off x="201168" y="5943600"/>
            <a:ext cx="886968" cy="676656"/>
          </a:xfrm>
          <a:prstGeom prst="actionButtonBackPreviou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p:cNvSpPr txBox="1"/>
          <p:nvPr/>
        </p:nvSpPr>
        <p:spPr>
          <a:xfrm>
            <a:off x="2151581" y="1467644"/>
            <a:ext cx="8429625" cy="6617196"/>
          </a:xfrm>
          <a:prstGeom prst="rect">
            <a:avLst/>
          </a:prstGeom>
          <a:noFill/>
        </p:spPr>
        <p:txBody>
          <a:bodyPr wrap="square" rtlCol="0">
            <a:spAutoFit/>
          </a:bodyPr>
          <a:lstStyle/>
          <a:p>
            <a:r>
              <a:rPr lang="en-US" sz="3200" dirty="0" smtClean="0"/>
              <a:t>Research</a:t>
            </a:r>
          </a:p>
          <a:p>
            <a:pPr marL="342900" indent="-342900">
              <a:buFont typeface="Arial" charset="0"/>
              <a:buChar char="•"/>
            </a:pPr>
            <a:r>
              <a:rPr lang="en-US" sz="2000" dirty="0">
                <a:hlinkClick r:id="rId2"/>
              </a:rPr>
              <a:t>https://</a:t>
            </a:r>
            <a:r>
              <a:rPr lang="en-US" sz="2000" dirty="0" smtClean="0">
                <a:hlinkClick r:id="rId2"/>
              </a:rPr>
              <a:t>bigfuture.collegeboard.org/pay-for-college/college-costs/college-costs-faqs</a:t>
            </a:r>
            <a:endParaRPr lang="en-US" sz="2000" dirty="0" smtClean="0"/>
          </a:p>
          <a:p>
            <a:pPr marL="342900" indent="-342900">
              <a:buFont typeface="Arial" charset="0"/>
              <a:buChar char="•"/>
            </a:pPr>
            <a:r>
              <a:rPr lang="en-US" sz="2000" dirty="0">
                <a:hlinkClick r:id="rId3"/>
              </a:rPr>
              <a:t>http://</a:t>
            </a:r>
            <a:r>
              <a:rPr lang="en-US" sz="2000" dirty="0" smtClean="0">
                <a:hlinkClick r:id="rId3"/>
              </a:rPr>
              <a:t>www.collegeview.com/articles/article/two-year-vs-four-year-colleges-which-one-is-right-for-you</a:t>
            </a:r>
            <a:endParaRPr lang="en-US" sz="2000" dirty="0" smtClean="0"/>
          </a:p>
          <a:p>
            <a:pPr marL="342900" indent="-342900">
              <a:buFont typeface="Arial" charset="0"/>
              <a:buChar char="•"/>
            </a:pPr>
            <a:r>
              <a:rPr lang="en-US" sz="2000" dirty="0">
                <a:hlinkClick r:id="rId4"/>
              </a:rPr>
              <a:t>http://</a:t>
            </a:r>
            <a:r>
              <a:rPr lang="en-US" sz="2000" dirty="0" smtClean="0">
                <a:hlinkClick r:id="rId4"/>
              </a:rPr>
              <a:t>www.usnews.com/education/community-colleges/articles/2015/08/26/4-ways-community-college-life-differs-from-the-4-year-college-experience</a:t>
            </a:r>
            <a:endParaRPr lang="en-US" sz="2000" dirty="0" smtClean="0"/>
          </a:p>
          <a:p>
            <a:pPr marL="342900" indent="-342900">
              <a:buFont typeface="Arial" charset="0"/>
              <a:buChar char="•"/>
            </a:pPr>
            <a:r>
              <a:rPr lang="en-US" sz="2000" dirty="0">
                <a:hlinkClick r:id="rId5"/>
              </a:rPr>
              <a:t>http://</a:t>
            </a:r>
            <a:r>
              <a:rPr lang="en-US" sz="2000" dirty="0" smtClean="0">
                <a:hlinkClick r:id="rId5"/>
              </a:rPr>
              <a:t>www.communitycollegereview.com/blog/the-benefits-of-community-college-clubs</a:t>
            </a:r>
            <a:endParaRPr lang="en-US" sz="2000" dirty="0" smtClean="0"/>
          </a:p>
          <a:p>
            <a:pPr marL="342900" indent="-342900">
              <a:buFont typeface="Arial" charset="0"/>
              <a:buChar char="•"/>
            </a:pPr>
            <a:r>
              <a:rPr lang="en-US" sz="2000" dirty="0">
                <a:hlinkClick r:id="rId6"/>
              </a:rPr>
              <a:t>https://www.knodemy.com/education-2/community-college-vs-four-year-university</a:t>
            </a:r>
            <a:r>
              <a:rPr lang="en-US" sz="2000" dirty="0" smtClean="0">
                <a:hlinkClick r:id="rId6"/>
              </a:rPr>
              <a:t>/</a:t>
            </a:r>
            <a:endParaRPr lang="en-US" sz="2000" dirty="0" smtClean="0"/>
          </a:p>
          <a:p>
            <a:pPr marL="342900" indent="-342900">
              <a:buFont typeface="Arial" charset="0"/>
              <a:buChar char="•"/>
            </a:pPr>
            <a:r>
              <a:rPr lang="en-US" sz="2000" dirty="0" smtClean="0"/>
              <a:t>Norman Pittman- a friend of mine who shared his personal college experience input.</a:t>
            </a:r>
          </a:p>
          <a:p>
            <a:endParaRPr lang="en-US" sz="3200" dirty="0" smtClean="0"/>
          </a:p>
          <a:p>
            <a:endParaRPr lang="en-US" sz="2000" dirty="0" smtClean="0"/>
          </a:p>
          <a:p>
            <a:pPr marL="342900" indent="-342900">
              <a:buFont typeface="Arial" charset="0"/>
              <a:buChar char="•"/>
            </a:pPr>
            <a:endParaRPr lang="en-US" sz="2000" dirty="0" smtClean="0"/>
          </a:p>
          <a:p>
            <a:pPr marL="342900" indent="-342900">
              <a:buFont typeface="Arial" charset="0"/>
              <a:buChar char="•"/>
            </a:pPr>
            <a:endParaRPr lang="en-US" sz="2000" dirty="0" smtClean="0"/>
          </a:p>
          <a:p>
            <a:pPr marL="342900" indent="-342900">
              <a:buFont typeface="Arial" charset="0"/>
              <a:buChar char="•"/>
            </a:pPr>
            <a:endParaRPr lang="en-US" sz="2000" dirty="0" smtClean="0"/>
          </a:p>
          <a:p>
            <a:pPr marL="342900" indent="-342900">
              <a:buFont typeface="Arial" charset="0"/>
              <a:buChar char="•"/>
            </a:pPr>
            <a:endParaRPr lang="en-US" sz="2000" dirty="0"/>
          </a:p>
        </p:txBody>
      </p:sp>
    </p:spTree>
    <p:extLst>
      <p:ext uri="{BB962C8B-B14F-4D97-AF65-F5344CB8AC3E}">
        <p14:creationId xmlns:p14="http://schemas.microsoft.com/office/powerpoint/2010/main" val="834782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ction Button: Home 1">
            <a:hlinkClick r:id="" action="ppaction://hlinkshowjump?jump=firstslide" highlightClick="1"/>
          </p:cNvPr>
          <p:cNvSpPr/>
          <p:nvPr/>
        </p:nvSpPr>
        <p:spPr>
          <a:xfrm>
            <a:off x="201168" y="315310"/>
            <a:ext cx="839356" cy="725214"/>
          </a:xfrm>
          <a:prstGeom prst="actionButtonHom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Action Button: Back or Previous 2">
            <a:hlinkClick r:id="" action="ppaction://hlinkshowjump?jump=previousslide" highlightClick="1"/>
          </p:cNvPr>
          <p:cNvSpPr/>
          <p:nvPr/>
        </p:nvSpPr>
        <p:spPr>
          <a:xfrm>
            <a:off x="201168" y="5943600"/>
            <a:ext cx="886968" cy="676656"/>
          </a:xfrm>
          <a:prstGeom prst="actionButtonBackPreviou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p:cNvSpPr txBox="1"/>
          <p:nvPr/>
        </p:nvSpPr>
        <p:spPr>
          <a:xfrm>
            <a:off x="3914775" y="1040524"/>
            <a:ext cx="3744423" cy="584775"/>
          </a:xfrm>
          <a:prstGeom prst="rect">
            <a:avLst/>
          </a:prstGeom>
          <a:noFill/>
        </p:spPr>
        <p:txBody>
          <a:bodyPr wrap="none" rtlCol="0">
            <a:spAutoFit/>
          </a:bodyPr>
          <a:lstStyle/>
          <a:p>
            <a:r>
              <a:rPr lang="en-US" sz="3200" b="1" i="1" dirty="0" smtClean="0">
                <a:latin typeface="+mj-lt"/>
              </a:rPr>
              <a:t>CREDITS CONTINUED</a:t>
            </a:r>
            <a:endParaRPr lang="en-US" sz="3200" b="1" i="1" dirty="0">
              <a:latin typeface="+mj-lt"/>
            </a:endParaRPr>
          </a:p>
        </p:txBody>
      </p:sp>
      <p:sp>
        <p:nvSpPr>
          <p:cNvPr id="5" name="TextBox 4"/>
          <p:cNvSpPr txBox="1"/>
          <p:nvPr/>
        </p:nvSpPr>
        <p:spPr>
          <a:xfrm>
            <a:off x="2165105" y="1744742"/>
            <a:ext cx="7243762" cy="3046988"/>
          </a:xfrm>
          <a:prstGeom prst="rect">
            <a:avLst/>
          </a:prstGeom>
          <a:noFill/>
        </p:spPr>
        <p:txBody>
          <a:bodyPr wrap="square" rtlCol="0">
            <a:spAutoFit/>
          </a:bodyPr>
          <a:lstStyle/>
          <a:p>
            <a:r>
              <a:rPr lang="en-US" sz="3200" dirty="0" smtClean="0"/>
              <a:t>Images</a:t>
            </a:r>
          </a:p>
          <a:p>
            <a:pPr marL="342900" indent="-342900">
              <a:buFont typeface="Arial" charset="0"/>
              <a:buChar char="•"/>
            </a:pPr>
            <a:r>
              <a:rPr lang="en-US" sz="2000" dirty="0">
                <a:hlinkClick r:id="rId2"/>
              </a:rPr>
              <a:t>https://www.learnvest.com/2014/08/real-teens-reveal-how-im-planning-to-pay-for-college</a:t>
            </a:r>
            <a:r>
              <a:rPr lang="en-US" sz="2000" dirty="0" smtClean="0">
                <a:hlinkClick r:id="rId2"/>
              </a:rPr>
              <a:t>/</a:t>
            </a:r>
            <a:endParaRPr lang="en-US" sz="2000" dirty="0" smtClean="0"/>
          </a:p>
          <a:p>
            <a:pPr marL="342900" indent="-342900">
              <a:buFont typeface="Arial" charset="0"/>
              <a:buChar char="•"/>
            </a:pPr>
            <a:r>
              <a:rPr lang="en-US" sz="2000" dirty="0">
                <a:hlinkClick r:id="rId3"/>
              </a:rPr>
              <a:t>http://</a:t>
            </a:r>
            <a:r>
              <a:rPr lang="en-US" sz="2000" dirty="0" smtClean="0">
                <a:hlinkClick r:id="rId3"/>
              </a:rPr>
              <a:t>www.drew.edu/undergraduate/admissions/transfer-students/rvcc</a:t>
            </a:r>
            <a:endParaRPr lang="en-US" sz="2000" dirty="0" smtClean="0"/>
          </a:p>
          <a:p>
            <a:pPr marL="342900" indent="-342900">
              <a:buFont typeface="Arial" charset="0"/>
              <a:buChar char="•"/>
            </a:pPr>
            <a:r>
              <a:rPr lang="en-US" sz="2000" dirty="0">
                <a:hlinkClick r:id="rId4"/>
              </a:rPr>
              <a:t>http://</a:t>
            </a:r>
            <a:r>
              <a:rPr lang="en-US" sz="2000" dirty="0" smtClean="0">
                <a:hlinkClick r:id="rId4"/>
              </a:rPr>
              <a:t>www.biaozhiku.com/26866.html</a:t>
            </a:r>
            <a:endParaRPr lang="en-US" sz="2000" dirty="0" smtClean="0"/>
          </a:p>
          <a:p>
            <a:pPr marL="342900" indent="-342900">
              <a:buFont typeface="Arial" charset="0"/>
              <a:buChar char="•"/>
            </a:pPr>
            <a:endParaRPr lang="en-US" sz="2000" dirty="0" smtClean="0"/>
          </a:p>
          <a:p>
            <a:pPr marL="342900" indent="-342900">
              <a:buFont typeface="Arial" charset="0"/>
              <a:buChar char="•"/>
            </a:pPr>
            <a:endParaRPr lang="en-US" sz="2000" dirty="0" smtClean="0"/>
          </a:p>
          <a:p>
            <a:pPr marL="457200" indent="-457200">
              <a:buFont typeface="Arial" charset="0"/>
              <a:buChar char="•"/>
            </a:pPr>
            <a:endParaRPr lang="en-US" sz="2000" dirty="0"/>
          </a:p>
        </p:txBody>
      </p:sp>
    </p:spTree>
    <p:extLst>
      <p:ext uri="{BB962C8B-B14F-4D97-AF65-F5344CB8AC3E}">
        <p14:creationId xmlns:p14="http://schemas.microsoft.com/office/powerpoint/2010/main" val="16505519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00288" y="1571625"/>
            <a:ext cx="7643812" cy="3046988"/>
          </a:xfrm>
          <a:prstGeom prst="rect">
            <a:avLst/>
          </a:prstGeom>
          <a:noFill/>
        </p:spPr>
        <p:txBody>
          <a:bodyPr wrap="square" rtlCol="0">
            <a:spAutoFit/>
          </a:bodyPr>
          <a:lstStyle/>
          <a:p>
            <a:pPr algn="ctr"/>
            <a:r>
              <a:rPr lang="en-US" sz="3200" dirty="0"/>
              <a:t>D</a:t>
            </a:r>
            <a:r>
              <a:rPr lang="en-US" sz="3200" dirty="0" smtClean="0"/>
              <a:t>eciding how you want to go along with college can be a hard decision. Choosing between a Community College and a 4-year College can take a lot of thinking, but at the end it will pay off and be fairly easy if you choose the one that fits you better. </a:t>
            </a:r>
            <a:endParaRPr lang="en-US" sz="32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43313" y="157804"/>
            <a:ext cx="2247900" cy="1765440"/>
          </a:xfrm>
          <a:prstGeom prst="rect">
            <a:avLst/>
          </a:prstGeom>
        </p:spPr>
      </p:pic>
      <p:sp>
        <p:nvSpPr>
          <p:cNvPr id="4" name="Action Button: Forward or Next 3">
            <a:hlinkClick r:id="" action="ppaction://hlinkshowjump?jump=nextslide" highlightClick="1"/>
          </p:cNvPr>
          <p:cNvSpPr/>
          <p:nvPr/>
        </p:nvSpPr>
        <p:spPr>
          <a:xfrm>
            <a:off x="11109960" y="5943600"/>
            <a:ext cx="886968" cy="676656"/>
          </a:xfrm>
          <a:prstGeom prst="actionButtonForwardNext">
            <a:avLst/>
          </a:prstGeom>
          <a:solidFill>
            <a:schemeClr val="accent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Action Button: Home 4">
            <a:hlinkClick r:id="" action="ppaction://hlinkshowjump?jump=firstslide" highlightClick="1"/>
          </p:cNvPr>
          <p:cNvSpPr/>
          <p:nvPr/>
        </p:nvSpPr>
        <p:spPr>
          <a:xfrm>
            <a:off x="201168" y="315310"/>
            <a:ext cx="839356" cy="725214"/>
          </a:xfrm>
          <a:prstGeom prst="actionButtonHom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Action Button: Back or Previous 5">
            <a:hlinkClick r:id="" action="ppaction://hlinkshowjump?jump=previousslide" highlightClick="1"/>
          </p:cNvPr>
          <p:cNvSpPr/>
          <p:nvPr/>
        </p:nvSpPr>
        <p:spPr>
          <a:xfrm>
            <a:off x="201168" y="5943600"/>
            <a:ext cx="886968" cy="676656"/>
          </a:xfrm>
          <a:prstGeom prst="actionButtonBackPreviou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014537"/>
            <a:ext cx="1914525" cy="1914525"/>
          </a:xfrm>
          <a:prstGeom prst="rect">
            <a:avLst/>
          </a:prstGeom>
        </p:spPr>
      </p:pic>
    </p:spTree>
    <p:extLst>
      <p:ext uri="{BB962C8B-B14F-4D97-AF65-F5344CB8AC3E}">
        <p14:creationId xmlns:p14="http://schemas.microsoft.com/office/powerpoint/2010/main" val="196550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ction Button: Forward or Next 10">
            <a:hlinkClick r:id="" action="ppaction://hlinkshowjump?jump=nextslide" highlightClick="1"/>
          </p:cNvPr>
          <p:cNvSpPr/>
          <p:nvPr/>
        </p:nvSpPr>
        <p:spPr>
          <a:xfrm>
            <a:off x="11109960" y="5943600"/>
            <a:ext cx="886968" cy="676656"/>
          </a:xfrm>
          <a:prstGeom prst="actionButtonForwardNext">
            <a:avLst/>
          </a:prstGeom>
          <a:solidFill>
            <a:schemeClr val="accent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Action Button: Back or Previous 13">
            <a:hlinkClick r:id="" action="ppaction://hlinkshowjump?jump=previousslide" highlightClick="1"/>
          </p:cNvPr>
          <p:cNvSpPr/>
          <p:nvPr/>
        </p:nvSpPr>
        <p:spPr>
          <a:xfrm>
            <a:off x="201168" y="5943600"/>
            <a:ext cx="886968" cy="676656"/>
          </a:xfrm>
          <a:prstGeom prst="actionButtonBackPreviou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Action Button: Home 14">
            <a:hlinkClick r:id="" action="ppaction://hlinkshowjump?jump=firstslide" highlightClick="1"/>
          </p:cNvPr>
          <p:cNvSpPr/>
          <p:nvPr/>
        </p:nvSpPr>
        <p:spPr>
          <a:xfrm>
            <a:off x="201168" y="315310"/>
            <a:ext cx="839356" cy="725214"/>
          </a:xfrm>
          <a:prstGeom prst="actionButtonHom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Action Button: Custom 1">
            <a:hlinkClick r:id="rId2" action="ppaction://hlinksldjump" highlightClick="1"/>
          </p:cNvPr>
          <p:cNvSpPr/>
          <p:nvPr/>
        </p:nvSpPr>
        <p:spPr>
          <a:xfrm>
            <a:off x="3995657" y="1198179"/>
            <a:ext cx="4786312" cy="739527"/>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Tuition</a:t>
            </a:r>
            <a:endParaRPr lang="en-US" sz="3600" dirty="0"/>
          </a:p>
        </p:txBody>
      </p:sp>
      <p:sp>
        <p:nvSpPr>
          <p:cNvPr id="4" name="Action Button: Custom 3">
            <a:hlinkClick r:id="rId3" action="ppaction://hlinksldjump" highlightClick="1"/>
          </p:cNvPr>
          <p:cNvSpPr/>
          <p:nvPr/>
        </p:nvSpPr>
        <p:spPr>
          <a:xfrm>
            <a:off x="3995657" y="2232392"/>
            <a:ext cx="4786312" cy="74098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Commuting to School</a:t>
            </a:r>
            <a:endParaRPr lang="en-US" sz="3600" dirty="0"/>
          </a:p>
        </p:txBody>
      </p:sp>
      <p:sp>
        <p:nvSpPr>
          <p:cNvPr id="6" name="Action Button: Custom 5">
            <a:hlinkClick r:id="rId4" action="ppaction://hlinksldjump" highlightClick="1"/>
          </p:cNvPr>
          <p:cNvSpPr/>
          <p:nvPr/>
        </p:nvSpPr>
        <p:spPr>
          <a:xfrm>
            <a:off x="3995657" y="3312366"/>
            <a:ext cx="4786312" cy="756745"/>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Extracurricular Activities</a:t>
            </a:r>
            <a:endParaRPr lang="en-US" sz="3600" dirty="0"/>
          </a:p>
        </p:txBody>
      </p:sp>
      <p:sp>
        <p:nvSpPr>
          <p:cNvPr id="8" name="Action Button: Custom 7">
            <a:hlinkClick r:id="rId5" action="ppaction://hlinksldjump" highlightClick="1"/>
          </p:cNvPr>
          <p:cNvSpPr/>
          <p:nvPr/>
        </p:nvSpPr>
        <p:spPr>
          <a:xfrm>
            <a:off x="3995657" y="4524703"/>
            <a:ext cx="4786312" cy="91440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Available Time to do Work Outside of Class</a:t>
            </a:r>
            <a:endParaRPr lang="en-US" sz="3600" dirty="0"/>
          </a:p>
        </p:txBody>
      </p:sp>
    </p:spTree>
    <p:extLst>
      <p:ext uri="{BB962C8B-B14F-4D97-AF65-F5344CB8AC3E}">
        <p14:creationId xmlns:p14="http://schemas.microsoft.com/office/powerpoint/2010/main" val="19681582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08748" y="2553607"/>
            <a:ext cx="2823209" cy="1015663"/>
          </a:xfrm>
          <a:prstGeom prst="rect">
            <a:avLst/>
          </a:prstGeom>
          <a:noFill/>
        </p:spPr>
        <p:txBody>
          <a:bodyPr wrap="none" rtlCol="0">
            <a:spAutoFit/>
          </a:bodyPr>
          <a:lstStyle/>
          <a:p>
            <a:r>
              <a:rPr lang="en-US" sz="6000" dirty="0" smtClean="0"/>
              <a:t>TUITION</a:t>
            </a:r>
            <a:endParaRPr lang="en-US" sz="6000" dirty="0"/>
          </a:p>
        </p:txBody>
      </p:sp>
      <p:sp>
        <p:nvSpPr>
          <p:cNvPr id="7" name="Action Button: Home 6">
            <a:hlinkClick r:id="" action="ppaction://hlinkshowjump?jump=firstslide" highlightClick="1"/>
          </p:cNvPr>
          <p:cNvSpPr/>
          <p:nvPr/>
        </p:nvSpPr>
        <p:spPr>
          <a:xfrm>
            <a:off x="201168" y="315310"/>
            <a:ext cx="839356" cy="725214"/>
          </a:xfrm>
          <a:prstGeom prst="actionButtonHom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Action Button: Forward or Next 7">
            <a:hlinkClick r:id="" action="ppaction://hlinkshowjump?jump=nextslide" highlightClick="1"/>
          </p:cNvPr>
          <p:cNvSpPr/>
          <p:nvPr/>
        </p:nvSpPr>
        <p:spPr>
          <a:xfrm>
            <a:off x="11109960" y="5943600"/>
            <a:ext cx="886968" cy="676656"/>
          </a:xfrm>
          <a:prstGeom prst="actionButtonForwardNext">
            <a:avLst/>
          </a:prstGeom>
          <a:solidFill>
            <a:schemeClr val="accent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Action Button: Back or Previous 8">
            <a:hlinkClick r:id="" action="ppaction://hlinkshowjump?jump=previousslide" highlightClick="1"/>
          </p:cNvPr>
          <p:cNvSpPr/>
          <p:nvPr/>
        </p:nvSpPr>
        <p:spPr>
          <a:xfrm>
            <a:off x="201168" y="5943600"/>
            <a:ext cx="886968" cy="676656"/>
          </a:xfrm>
          <a:prstGeom prst="actionButtonBackPreviou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157198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363929" y="1036019"/>
            <a:ext cx="3170804" cy="584775"/>
          </a:xfrm>
          <a:prstGeom prst="rect">
            <a:avLst/>
          </a:prstGeom>
          <a:noFill/>
        </p:spPr>
        <p:txBody>
          <a:bodyPr wrap="none" rtlCol="0">
            <a:spAutoFit/>
          </a:bodyPr>
          <a:lstStyle/>
          <a:p>
            <a:r>
              <a:rPr lang="en-US" sz="3200" b="1" i="1" dirty="0" smtClean="0">
                <a:latin typeface="+mj-lt"/>
              </a:rPr>
              <a:t>4-YEAR COLLEGES</a:t>
            </a:r>
            <a:endParaRPr lang="en-US" sz="3200" b="1" i="1" dirty="0">
              <a:latin typeface="+mj-lt"/>
            </a:endParaRPr>
          </a:p>
        </p:txBody>
      </p:sp>
      <p:sp>
        <p:nvSpPr>
          <p:cNvPr id="8" name="Action Button: Home 7">
            <a:hlinkClick r:id="" action="ppaction://hlinkshowjump?jump=firstslide" highlightClick="1"/>
          </p:cNvPr>
          <p:cNvSpPr/>
          <p:nvPr/>
        </p:nvSpPr>
        <p:spPr>
          <a:xfrm>
            <a:off x="201168" y="315310"/>
            <a:ext cx="839356" cy="725214"/>
          </a:xfrm>
          <a:prstGeom prst="actionButtonHom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Action Button: Forward or Next 8">
            <a:hlinkClick r:id="" action="ppaction://hlinkshowjump?jump=nextslide" highlightClick="1"/>
          </p:cNvPr>
          <p:cNvSpPr/>
          <p:nvPr/>
        </p:nvSpPr>
        <p:spPr>
          <a:xfrm>
            <a:off x="11109960" y="5943600"/>
            <a:ext cx="886968" cy="676656"/>
          </a:xfrm>
          <a:prstGeom prst="actionButtonForwardNext">
            <a:avLst/>
          </a:prstGeom>
          <a:solidFill>
            <a:schemeClr val="accent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Action Button: Back or Previous 9">
            <a:hlinkClick r:id="" action="ppaction://hlinkshowjump?jump=previousslide" highlightClick="1"/>
          </p:cNvPr>
          <p:cNvSpPr/>
          <p:nvPr/>
        </p:nvSpPr>
        <p:spPr>
          <a:xfrm>
            <a:off x="201168" y="5943600"/>
            <a:ext cx="886968" cy="676656"/>
          </a:xfrm>
          <a:prstGeom prst="actionButtonBackPreviou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p:cNvSpPr txBox="1"/>
          <p:nvPr/>
        </p:nvSpPr>
        <p:spPr>
          <a:xfrm>
            <a:off x="2169985" y="2091119"/>
            <a:ext cx="7858125" cy="4154984"/>
          </a:xfrm>
          <a:prstGeom prst="rect">
            <a:avLst/>
          </a:prstGeom>
          <a:noFill/>
        </p:spPr>
        <p:txBody>
          <a:bodyPr wrap="square" rtlCol="0">
            <a:spAutoFit/>
          </a:bodyPr>
          <a:lstStyle/>
          <a:p>
            <a:pPr marL="285750" indent="-285750">
              <a:buFont typeface="Arial" charset="0"/>
              <a:buChar char="•"/>
            </a:pPr>
            <a:r>
              <a:rPr lang="en-US" sz="2000" dirty="0" smtClean="0"/>
              <a:t>The average cost for in state tuition is about $9,410 and for out of state students the average is $23,890. These are the average cost of just the classes, there are other fees that follow.</a:t>
            </a:r>
          </a:p>
          <a:p>
            <a:pPr marL="285750" indent="-285750">
              <a:buFont typeface="Arial" charset="0"/>
              <a:buChar char="•"/>
            </a:pPr>
            <a:r>
              <a:rPr lang="en-US" sz="2000" dirty="0" smtClean="0"/>
              <a:t>Most students come from out of state and live on campus, so housing fees raise the tuition as well as meal plans for your stay.</a:t>
            </a:r>
          </a:p>
          <a:p>
            <a:pPr marL="285750" indent="-285750">
              <a:buFont typeface="Arial" charset="0"/>
              <a:buChar char="•"/>
            </a:pPr>
            <a:r>
              <a:rPr lang="en-US" sz="2000" dirty="0" smtClean="0"/>
              <a:t>Most students don</a:t>
            </a:r>
            <a:r>
              <a:rPr lang="fr-FR" sz="2000" dirty="0" smtClean="0"/>
              <a:t>’</a:t>
            </a:r>
            <a:r>
              <a:rPr lang="en-US" sz="2000" dirty="0" smtClean="0"/>
              <a:t>t have their car with them because they are out of state, so transportation such as buses, trains, etc. have to also be considered.</a:t>
            </a:r>
          </a:p>
          <a:p>
            <a:pPr marL="285750" indent="-285750">
              <a:buFont typeface="Arial" charset="0"/>
              <a:buChar char="•"/>
            </a:pPr>
            <a:r>
              <a:rPr lang="en-US" sz="2000" dirty="0" smtClean="0"/>
              <a:t>Even though the tuition is very steep in cost, it will pay off in the long run when the students get their dream jobs and high salaries because they succeeded in college.</a:t>
            </a:r>
          </a:p>
          <a:p>
            <a:pPr marL="285750" indent="-285750">
              <a:buFont typeface="Arial" charset="0"/>
              <a:buChar char="•"/>
            </a:pPr>
            <a:r>
              <a:rPr lang="en-US" sz="2000" dirty="0" smtClean="0"/>
              <a:t>Financial aid is available for help with tuition.</a:t>
            </a:r>
          </a:p>
          <a:p>
            <a:pPr marL="285750" indent="-285750">
              <a:buFont typeface="Arial" charset="0"/>
              <a:buChar char="•"/>
            </a:pPr>
            <a:endParaRPr lang="en-US" sz="2400" dirty="0"/>
          </a:p>
        </p:txBody>
      </p:sp>
    </p:spTree>
    <p:extLst>
      <p:ext uri="{BB962C8B-B14F-4D97-AF65-F5344CB8AC3E}">
        <p14:creationId xmlns:p14="http://schemas.microsoft.com/office/powerpoint/2010/main" val="6662368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93664" y="1040524"/>
            <a:ext cx="4115166" cy="584775"/>
          </a:xfrm>
          <a:prstGeom prst="rect">
            <a:avLst/>
          </a:prstGeom>
          <a:noFill/>
        </p:spPr>
        <p:txBody>
          <a:bodyPr wrap="none" rtlCol="0">
            <a:spAutoFit/>
          </a:bodyPr>
          <a:lstStyle/>
          <a:p>
            <a:r>
              <a:rPr lang="en-US" sz="3200" b="1" i="1" dirty="0" smtClean="0">
                <a:latin typeface="+mj-lt"/>
              </a:rPr>
              <a:t>COMMUNITY COLLEGES</a:t>
            </a:r>
            <a:endParaRPr lang="en-US" sz="3200" b="1" i="1" dirty="0">
              <a:latin typeface="+mj-lt"/>
            </a:endParaRPr>
          </a:p>
        </p:txBody>
      </p:sp>
      <p:sp>
        <p:nvSpPr>
          <p:cNvPr id="9" name="Action Button: Home 8">
            <a:hlinkClick r:id="" action="ppaction://hlinkshowjump?jump=firstslide" highlightClick="1"/>
          </p:cNvPr>
          <p:cNvSpPr/>
          <p:nvPr/>
        </p:nvSpPr>
        <p:spPr>
          <a:xfrm>
            <a:off x="201168" y="315310"/>
            <a:ext cx="839356" cy="725214"/>
          </a:xfrm>
          <a:prstGeom prst="actionButtonHom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Action Button: Forward or Next 9">
            <a:hlinkClick r:id="" action="ppaction://hlinkshowjump?jump=nextslide" highlightClick="1"/>
          </p:cNvPr>
          <p:cNvSpPr/>
          <p:nvPr/>
        </p:nvSpPr>
        <p:spPr>
          <a:xfrm>
            <a:off x="11109960" y="5943600"/>
            <a:ext cx="886968" cy="676656"/>
          </a:xfrm>
          <a:prstGeom prst="actionButtonForwardNext">
            <a:avLst/>
          </a:prstGeom>
          <a:solidFill>
            <a:schemeClr val="accent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Action Button: Back or Previous 10">
            <a:hlinkClick r:id="" action="ppaction://hlinkshowjump?jump=previousslide" highlightClick="1"/>
          </p:cNvPr>
          <p:cNvSpPr/>
          <p:nvPr/>
        </p:nvSpPr>
        <p:spPr>
          <a:xfrm>
            <a:off x="201168" y="5943600"/>
            <a:ext cx="886968" cy="676656"/>
          </a:xfrm>
          <a:prstGeom prst="actionButtonBackPreviou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p:cNvSpPr txBox="1"/>
          <p:nvPr/>
        </p:nvSpPr>
        <p:spPr>
          <a:xfrm>
            <a:off x="1991391" y="1900238"/>
            <a:ext cx="8215313" cy="4401205"/>
          </a:xfrm>
          <a:prstGeom prst="rect">
            <a:avLst/>
          </a:prstGeom>
          <a:noFill/>
        </p:spPr>
        <p:txBody>
          <a:bodyPr wrap="square" rtlCol="0">
            <a:spAutoFit/>
          </a:bodyPr>
          <a:lstStyle/>
          <a:p>
            <a:pPr marL="285750" indent="-285750">
              <a:buFont typeface="Arial" charset="0"/>
              <a:buChar char="•"/>
            </a:pPr>
            <a:r>
              <a:rPr lang="en-US" sz="2000" dirty="0" smtClean="0"/>
              <a:t>There is no housing provided at these type of colleges, therefore the cost of tuition isn't nearly as high as a 4-year college that provides housing.</a:t>
            </a:r>
          </a:p>
          <a:p>
            <a:pPr marL="285750" indent="-285750">
              <a:buFont typeface="Arial" charset="0"/>
              <a:buChar char="•"/>
            </a:pPr>
            <a:r>
              <a:rPr lang="en-US" sz="2000" dirty="0" smtClean="0"/>
              <a:t>The average cost of tuition including fees is about one third the cost of one year at a 4-year college for in state students.</a:t>
            </a:r>
          </a:p>
          <a:p>
            <a:pPr marL="285750" indent="-285750">
              <a:buFont typeface="Arial" charset="0"/>
              <a:buChar char="•"/>
            </a:pPr>
            <a:r>
              <a:rPr lang="en-US" sz="2000" dirty="0" smtClean="0"/>
              <a:t>Average tuition is a little over $3,000</a:t>
            </a:r>
          </a:p>
          <a:p>
            <a:pPr marL="285750" indent="-285750">
              <a:buFont typeface="Arial" charset="0"/>
              <a:buChar char="•"/>
            </a:pPr>
            <a:r>
              <a:rPr lang="en-US" sz="2000" dirty="0" smtClean="0"/>
              <a:t>These colleges are made up of commuters from all over, so the money that you save on tuition, you would be putting into transportation and housing. But it is still saving money.</a:t>
            </a:r>
          </a:p>
          <a:p>
            <a:pPr marL="285750" indent="-285750">
              <a:buFont typeface="Arial" charset="0"/>
              <a:buChar char="•"/>
            </a:pPr>
            <a:r>
              <a:rPr lang="en-US" sz="2000" dirty="0" smtClean="0"/>
              <a:t>Going to a community college can not only get you started towards your bachelors, it will also save you a lot of money and debt.</a:t>
            </a:r>
          </a:p>
          <a:p>
            <a:pPr marL="285750" indent="-285750">
              <a:buFont typeface="Arial" charset="0"/>
              <a:buChar char="•"/>
            </a:pPr>
            <a:r>
              <a:rPr lang="en-US" sz="2000" dirty="0" smtClean="0"/>
              <a:t>Transferring into a 4-year after graduating from a community college, will land you in your junior year and leave you with only be paying for those last two years instead of all four.</a:t>
            </a:r>
          </a:p>
          <a:p>
            <a:pPr marL="285750" indent="-285750">
              <a:buFont typeface="Arial" charset="0"/>
              <a:buChar char="•"/>
            </a:pPr>
            <a:r>
              <a:rPr lang="en-US" sz="2000" dirty="0" smtClean="0"/>
              <a:t>Financial aid is available for help with tuition.</a:t>
            </a:r>
            <a:endParaRPr lang="en-US" sz="2000" dirty="0"/>
          </a:p>
        </p:txBody>
      </p:sp>
    </p:spTree>
    <p:extLst>
      <p:ext uri="{BB962C8B-B14F-4D97-AF65-F5344CB8AC3E}">
        <p14:creationId xmlns:p14="http://schemas.microsoft.com/office/powerpoint/2010/main" val="15742666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45443" y="2551176"/>
            <a:ext cx="8257710" cy="1015663"/>
          </a:xfrm>
          <a:prstGeom prst="rect">
            <a:avLst/>
          </a:prstGeom>
          <a:noFill/>
        </p:spPr>
        <p:txBody>
          <a:bodyPr wrap="none" rtlCol="0">
            <a:spAutoFit/>
          </a:bodyPr>
          <a:lstStyle/>
          <a:p>
            <a:r>
              <a:rPr lang="en-US" sz="6000" dirty="0" smtClean="0"/>
              <a:t>COMMUTING TO SCHOOL</a:t>
            </a:r>
            <a:endParaRPr lang="en-US" sz="6000" dirty="0"/>
          </a:p>
        </p:txBody>
      </p:sp>
      <p:sp>
        <p:nvSpPr>
          <p:cNvPr id="8" name="Action Button: Home 7">
            <a:hlinkClick r:id="" action="ppaction://hlinkshowjump?jump=firstslide" highlightClick="1"/>
          </p:cNvPr>
          <p:cNvSpPr/>
          <p:nvPr/>
        </p:nvSpPr>
        <p:spPr>
          <a:xfrm>
            <a:off x="201168" y="315310"/>
            <a:ext cx="839356" cy="725214"/>
          </a:xfrm>
          <a:prstGeom prst="actionButtonHom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Action Button: Forward or Next 8">
            <a:hlinkClick r:id="" action="ppaction://hlinkshowjump?jump=nextslide" highlightClick="1"/>
          </p:cNvPr>
          <p:cNvSpPr/>
          <p:nvPr/>
        </p:nvSpPr>
        <p:spPr>
          <a:xfrm>
            <a:off x="11109960" y="5943600"/>
            <a:ext cx="886968" cy="676656"/>
          </a:xfrm>
          <a:prstGeom prst="actionButtonForwardNext">
            <a:avLst/>
          </a:prstGeom>
          <a:solidFill>
            <a:schemeClr val="accent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Action Button: Back or Previous 9">
            <a:hlinkClick r:id="" action="ppaction://hlinkshowjump?jump=previousslide" highlightClick="1"/>
          </p:cNvPr>
          <p:cNvSpPr/>
          <p:nvPr/>
        </p:nvSpPr>
        <p:spPr>
          <a:xfrm>
            <a:off x="201168" y="5943600"/>
            <a:ext cx="886968" cy="676656"/>
          </a:xfrm>
          <a:prstGeom prst="actionButtonBackPreviou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0375898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34181" y="1040524"/>
            <a:ext cx="3142976" cy="584775"/>
          </a:xfrm>
          <a:prstGeom prst="rect">
            <a:avLst/>
          </a:prstGeom>
          <a:noFill/>
        </p:spPr>
        <p:txBody>
          <a:bodyPr wrap="none" rtlCol="0">
            <a:spAutoFit/>
          </a:bodyPr>
          <a:lstStyle/>
          <a:p>
            <a:r>
              <a:rPr lang="en-US" sz="3200" b="1" i="1" dirty="0" smtClean="0">
                <a:latin typeface="+mj-lt"/>
              </a:rPr>
              <a:t>4-YEAR COLLEGES</a:t>
            </a:r>
            <a:endParaRPr lang="en-US" sz="3200" b="1" i="1" dirty="0">
              <a:latin typeface="+mj-lt"/>
            </a:endParaRPr>
          </a:p>
        </p:txBody>
      </p:sp>
      <p:sp>
        <p:nvSpPr>
          <p:cNvPr id="7" name="Action Button: Home 6">
            <a:hlinkClick r:id="" action="ppaction://hlinkshowjump?jump=firstslide" highlightClick="1"/>
          </p:cNvPr>
          <p:cNvSpPr/>
          <p:nvPr/>
        </p:nvSpPr>
        <p:spPr>
          <a:xfrm>
            <a:off x="201168" y="315310"/>
            <a:ext cx="839356" cy="725214"/>
          </a:xfrm>
          <a:prstGeom prst="actionButtonHom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Action Button: Forward or Next 7">
            <a:hlinkClick r:id="" action="ppaction://hlinkshowjump?jump=nextslide" highlightClick="1"/>
          </p:cNvPr>
          <p:cNvSpPr/>
          <p:nvPr/>
        </p:nvSpPr>
        <p:spPr>
          <a:xfrm>
            <a:off x="11109960" y="5943600"/>
            <a:ext cx="886968" cy="676656"/>
          </a:xfrm>
          <a:prstGeom prst="actionButtonForwardNext">
            <a:avLst/>
          </a:prstGeom>
          <a:solidFill>
            <a:schemeClr val="accent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Action Button: Back or Previous 8">
            <a:hlinkClick r:id="" action="ppaction://hlinkshowjump?jump=previousslide" highlightClick="1"/>
          </p:cNvPr>
          <p:cNvSpPr/>
          <p:nvPr/>
        </p:nvSpPr>
        <p:spPr>
          <a:xfrm>
            <a:off x="201168" y="5943600"/>
            <a:ext cx="886968" cy="676656"/>
          </a:xfrm>
          <a:prstGeom prst="actionButtonBackPreviou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p:cNvSpPr txBox="1"/>
          <p:nvPr/>
        </p:nvSpPr>
        <p:spPr>
          <a:xfrm>
            <a:off x="2441448" y="1785938"/>
            <a:ext cx="7315200" cy="3785652"/>
          </a:xfrm>
          <a:prstGeom prst="rect">
            <a:avLst/>
          </a:prstGeom>
          <a:noFill/>
        </p:spPr>
        <p:txBody>
          <a:bodyPr wrap="square" rtlCol="0">
            <a:spAutoFit/>
          </a:bodyPr>
          <a:lstStyle/>
          <a:p>
            <a:pPr marL="285750" indent="-285750">
              <a:buFont typeface="Arial" charset="0"/>
              <a:buChar char="•"/>
            </a:pPr>
            <a:r>
              <a:rPr lang="en-US" sz="2000" dirty="0" smtClean="0"/>
              <a:t>Most students at these colleges live in dorms on campus, so they are close to their classes and can walk. So commuting is fairly easy.</a:t>
            </a:r>
          </a:p>
          <a:p>
            <a:pPr marL="285750" indent="-285750">
              <a:buFont typeface="Arial" charset="0"/>
              <a:buChar char="•"/>
            </a:pPr>
            <a:r>
              <a:rPr lang="en-US" sz="2000" dirty="0" smtClean="0"/>
              <a:t>For those that rent apartments near the college, they would have to take some sort of public transportation or work on having their car with them. </a:t>
            </a:r>
          </a:p>
          <a:p>
            <a:pPr marL="285750" indent="-285750">
              <a:buFont typeface="Arial" charset="0"/>
              <a:buChar char="•"/>
            </a:pPr>
            <a:r>
              <a:rPr lang="en-US" sz="2000" dirty="0" smtClean="0"/>
              <a:t>Meeting new friends and commuting buddies would be a helpful tip when it comes to finding transportation around the campus.</a:t>
            </a:r>
          </a:p>
          <a:p>
            <a:pPr marL="285750" indent="-285750">
              <a:buFont typeface="Arial" charset="0"/>
              <a:buChar char="•"/>
            </a:pPr>
            <a:r>
              <a:rPr lang="en-US" sz="2000" dirty="0" smtClean="0"/>
              <a:t>Some campuses have different classes on different streets, so be prepared to walk.</a:t>
            </a:r>
          </a:p>
          <a:p>
            <a:pPr marL="285750" indent="-285750">
              <a:buFont typeface="Arial" charset="0"/>
              <a:buChar char="•"/>
            </a:pPr>
            <a:endParaRPr lang="en-US" sz="2000" dirty="0" smtClean="0"/>
          </a:p>
          <a:p>
            <a:pPr marL="285750" indent="-285750">
              <a:buFont typeface="Arial" charset="0"/>
              <a:buChar char="•"/>
            </a:pPr>
            <a:endParaRPr lang="en-US" sz="2000" dirty="0"/>
          </a:p>
        </p:txBody>
      </p:sp>
    </p:spTree>
    <p:extLst>
      <p:ext uri="{BB962C8B-B14F-4D97-AF65-F5344CB8AC3E}">
        <p14:creationId xmlns:p14="http://schemas.microsoft.com/office/powerpoint/2010/main" val="14364776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33519" y="1024759"/>
            <a:ext cx="4115166" cy="584775"/>
          </a:xfrm>
          <a:prstGeom prst="rect">
            <a:avLst/>
          </a:prstGeom>
          <a:noFill/>
        </p:spPr>
        <p:txBody>
          <a:bodyPr wrap="none" rtlCol="0">
            <a:spAutoFit/>
          </a:bodyPr>
          <a:lstStyle/>
          <a:p>
            <a:pPr algn="ctr"/>
            <a:r>
              <a:rPr lang="en-US" sz="3200" b="1" i="1" dirty="0" smtClean="0">
                <a:latin typeface="+mj-lt"/>
              </a:rPr>
              <a:t>COMMUNITY COLLEGES</a:t>
            </a:r>
            <a:endParaRPr lang="en-US" sz="3200" b="1" i="1" dirty="0">
              <a:latin typeface="+mj-lt"/>
            </a:endParaRPr>
          </a:p>
        </p:txBody>
      </p:sp>
      <p:sp>
        <p:nvSpPr>
          <p:cNvPr id="7" name="Action Button: Home 6">
            <a:hlinkClick r:id="" action="ppaction://hlinkshowjump?jump=firstslide" highlightClick="1"/>
          </p:cNvPr>
          <p:cNvSpPr/>
          <p:nvPr/>
        </p:nvSpPr>
        <p:spPr>
          <a:xfrm>
            <a:off x="201168" y="315310"/>
            <a:ext cx="839356" cy="725214"/>
          </a:xfrm>
          <a:prstGeom prst="actionButtonHom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Action Button: Forward or Next 7">
            <a:hlinkClick r:id="" action="ppaction://hlinkshowjump?jump=nextslide" highlightClick="1"/>
          </p:cNvPr>
          <p:cNvSpPr/>
          <p:nvPr/>
        </p:nvSpPr>
        <p:spPr>
          <a:xfrm>
            <a:off x="11109960" y="5943600"/>
            <a:ext cx="886968" cy="676656"/>
          </a:xfrm>
          <a:prstGeom prst="actionButtonForwardNext">
            <a:avLst/>
          </a:prstGeom>
          <a:solidFill>
            <a:schemeClr val="accent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Action Button: Back or Previous 9">
            <a:hlinkClick r:id="" action="ppaction://hlinkshowjump?jump=previousslide" highlightClick="1"/>
          </p:cNvPr>
          <p:cNvSpPr/>
          <p:nvPr/>
        </p:nvSpPr>
        <p:spPr>
          <a:xfrm>
            <a:off x="201168" y="5943600"/>
            <a:ext cx="886968" cy="676656"/>
          </a:xfrm>
          <a:prstGeom prst="actionButtonBackPreviou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2027110" y="1771650"/>
            <a:ext cx="8143875" cy="3170099"/>
          </a:xfrm>
          <a:prstGeom prst="rect">
            <a:avLst/>
          </a:prstGeom>
          <a:noFill/>
        </p:spPr>
        <p:txBody>
          <a:bodyPr wrap="square" rtlCol="0">
            <a:spAutoFit/>
          </a:bodyPr>
          <a:lstStyle/>
          <a:p>
            <a:pPr marL="342900" indent="-342900">
              <a:buFont typeface="Arial" charset="0"/>
              <a:buChar char="•"/>
            </a:pPr>
            <a:r>
              <a:rPr lang="en-US" sz="2000" dirty="0" smtClean="0"/>
              <a:t>Since there is no housing for these colleges, students must travel back and forth between school and home.</a:t>
            </a:r>
          </a:p>
          <a:p>
            <a:pPr marL="342900" indent="-342900">
              <a:buFont typeface="Arial" charset="0"/>
              <a:buChar char="•"/>
            </a:pPr>
            <a:r>
              <a:rPr lang="en-US" sz="2000" dirty="0" smtClean="0"/>
              <a:t>A car would be the most reliable means of transportation because otherwise waking up in time to catch a bus or train would be very important.</a:t>
            </a:r>
          </a:p>
          <a:p>
            <a:pPr marL="342900" indent="-342900">
              <a:buFont typeface="Arial" charset="0"/>
              <a:buChar char="•"/>
            </a:pPr>
            <a:r>
              <a:rPr lang="en-US" sz="2000" dirty="0" smtClean="0"/>
              <a:t>Some students live up to an hour away, so planning out their daily commuting schedule is a priority.</a:t>
            </a:r>
          </a:p>
          <a:p>
            <a:pPr marL="342900" indent="-342900">
              <a:buFont typeface="Arial" charset="0"/>
              <a:buChar char="•"/>
            </a:pPr>
            <a:r>
              <a:rPr lang="en-US" sz="2000" dirty="0" smtClean="0"/>
              <a:t>Meeting new people is a hard task because since students live all over, it might be hard to find friends that are near by where you live.</a:t>
            </a:r>
          </a:p>
          <a:p>
            <a:pPr marL="342900" indent="-342900">
              <a:buFont typeface="Arial" charset="0"/>
              <a:buChar char="•"/>
            </a:pPr>
            <a:endParaRPr lang="en-US" sz="2000" dirty="0"/>
          </a:p>
        </p:txBody>
      </p:sp>
    </p:spTree>
    <p:extLst>
      <p:ext uri="{BB962C8B-B14F-4D97-AF65-F5344CB8AC3E}">
        <p14:creationId xmlns:p14="http://schemas.microsoft.com/office/powerpoint/2010/main" val="10944620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5">
      <a:dk1>
        <a:srgbClr val="000000"/>
      </a:dk1>
      <a:lt1>
        <a:srgbClr val="FE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EF640"/>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489</TotalTime>
  <Words>1095</Words>
  <Application>Microsoft Macintosh PowerPoint</Application>
  <PresentationFormat>Widescreen</PresentationFormat>
  <Paragraphs>79</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Calibri</vt:lpstr>
      <vt:lpstr>Calibri Light</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52</cp:revision>
  <dcterms:created xsi:type="dcterms:W3CDTF">2016-11-30T18:33:20Z</dcterms:created>
  <dcterms:modified xsi:type="dcterms:W3CDTF">2016-12-08T00:03:24Z</dcterms:modified>
</cp:coreProperties>
</file>