
<file path=[Content_Types].xml><?xml version="1.0" encoding="utf-8"?>
<Types xmlns="http://schemas.openxmlformats.org/package/2006/content-types">
  <Default Extension="xml" ContentType="application/xml"/>
  <Default Extension="jpg" ContentType="image/jpeg"/>
  <Default Extension="mp3" ContentType="audio/mpeg"/>
  <Default Extension="mp4" ContentType="video/mp4"/>
  <Default Extension="rels" ContentType="application/vnd.openxmlformats-package.relationships+xml"/>
  <Default Extension="gif" ContentType="image/gif"/>
  <Default Extension="bin" ContentType="audio/unknown"/>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08" r:id="rId1"/>
  </p:sldMasterIdLst>
  <p:sldIdLst>
    <p:sldId id="266" r:id="rId2"/>
    <p:sldId id="257" r:id="rId3"/>
    <p:sldId id="259" r:id="rId4"/>
    <p:sldId id="265" r:id="rId5"/>
    <p:sldId id="260" r:id="rId6"/>
    <p:sldId id="261" r:id="rId7"/>
    <p:sldId id="262" r:id="rId8"/>
    <p:sldId id="263" r:id="rId9"/>
    <p:sldId id="264" r:id="rId10"/>
    <p:sldId id="267" r:id="rId11"/>
    <p:sldId id="269" r:id="rId12"/>
    <p:sldId id="271" r:id="rId13"/>
    <p:sldId id="272" r:id="rId14"/>
    <p:sldId id="268" r:id="rId15"/>
    <p:sldId id="274" r:id="rId16"/>
    <p:sldId id="277" r:id="rId17"/>
    <p:sldId id="278" r:id="rId18"/>
    <p:sldId id="279" r:id="rId19"/>
    <p:sldId id="281" r:id="rId20"/>
    <p:sldId id="280" r:id="rId21"/>
    <p:sldId id="275" r:id="rId22"/>
    <p:sldId id="276" r:id="rId23"/>
    <p:sldId id="270" r:id="rId24"/>
    <p:sldId id="273"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52"/>
  </p:normalViewPr>
  <p:slideViewPr>
    <p:cSldViewPr snapToGrid="0" snapToObjects="1">
      <p:cViewPr varScale="1">
        <p:scale>
          <a:sx n="90" d="100"/>
          <a:sy n="90" d="100"/>
        </p:scale>
        <p:origin x="89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78ABE3C1-DBE1-495D-B57B-2849774B866A}" type="datetimeFigureOut">
              <a:rPr lang="en-US" smtClean="0"/>
              <a:t>11/8/16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9835561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6E9DEC-419B-4CC5-A080-3B06BD5A8291}"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5420465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6E9DEC-419B-4CC5-A080-3B06BD5A8291}"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6075514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6E9DEC-419B-4CC5-A080-3B06BD5A8291}"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6679557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smtClean="0"/>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6E9DEC-419B-4CC5-A080-3B06BD5A8291}"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6836107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D6E9DEC-419B-4CC5-A080-3B06BD5A8291}" type="datetimeFigureOut">
              <a:rPr lang="en-US" smtClean="0"/>
              <a:t>11/8/16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01003346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D6E9DEC-419B-4CC5-A080-3B06BD5A8291}" type="datetimeFigureOut">
              <a:rPr lang="en-US" smtClean="0"/>
              <a:t>11/8/16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6714487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smtClean="0"/>
              <a:t>11/8/16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71522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78E61D-D431-422C-9764-11DAFE33AB63}" type="datetimeFigureOut">
              <a:rPr lang="en-US" smtClean="0"/>
              <a:t>11/8/16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5450801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smtClean="0"/>
              <a:t>11/8/16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6609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0578ACC-22D6-47C1-A373-4FD133E34F3C}" type="datetimeFigureOut">
              <a:rPr lang="en-US" smtClean="0"/>
              <a:t>11/8/16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8288041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81148710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smtClean="0"/>
              <a:t>11/8/16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8816063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smtClean="0"/>
              <a:t>11/8/16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36691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4A7AC-904D-4781-85BA-7D10C17ED021}" type="datetimeFigureOut">
              <a:rPr lang="en-US" smtClean="0"/>
              <a:t>11/8/16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16605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277381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smtClean="0"/>
              <a:t>11/8/16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403308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9D6E9DEC-419B-4CC5-A080-3B06BD5A8291}" type="datetimeFigureOut">
              <a:rPr lang="en-US" smtClean="0"/>
              <a:t>11/8/16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35279322"/>
      </p:ext>
    </p:extLst>
  </p:cSld>
  <p:clrMap bg1="dk1" tx1="lt1" bg2="dk2" tx2="lt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 id="2147483921" r:id="rId13"/>
    <p:sldLayoutId id="2147483922" r:id="rId14"/>
    <p:sldLayoutId id="2147483923" r:id="rId15"/>
    <p:sldLayoutId id="2147483924" r:id="rId16"/>
    <p:sldLayoutId id="2147483925"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audio" Target="../media/audio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1.bin"/><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audio" Target="../media/audio2.bin"/><Relationship Id="rId3" Type="http://schemas.openxmlformats.org/officeDocument/2006/relationships/audio" Target="../media/audio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1.bin"/><Relationship Id="rId3" Type="http://schemas.openxmlformats.org/officeDocument/2006/relationships/audio" Target="../media/audio2.bin"/></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audio" Target="../media/audio1.bin"/><Relationship Id="rId5" Type="http://schemas.openxmlformats.org/officeDocument/2006/relationships/audio" Target="../media/audio2.bin"/><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microsoft.com/office/2007/relationships/media" Target="../media/media2.mp3"/><Relationship Id="rId4" Type="http://schemas.openxmlformats.org/officeDocument/2006/relationships/audio" Target="../media/media2.mp3"/><Relationship Id="rId5" Type="http://schemas.openxmlformats.org/officeDocument/2006/relationships/slideLayout" Target="../slideLayouts/slideLayout6.xml"/><Relationship Id="rId6" Type="http://schemas.openxmlformats.org/officeDocument/2006/relationships/audio" Target="../media/audio2.bin"/><Relationship Id="rId7" Type="http://schemas.openxmlformats.org/officeDocument/2006/relationships/audio" Target="../media/audio1.bin"/><Relationship Id="rId8" Type="http://schemas.openxmlformats.org/officeDocument/2006/relationships/image" Target="../media/image14.png"/><Relationship Id="rId1" Type="http://schemas.microsoft.com/office/2007/relationships/media" Target="../media/media1.mp3"/><Relationship Id="rId2" Type="http://schemas.openxmlformats.org/officeDocument/2006/relationships/audio" Target="../media/media1.mp3"/></Relationships>
</file>

<file path=ppt/slides/_rels/slide15.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audio" Target="../media/audio1.bin"/><Relationship Id="rId1" Type="http://schemas.openxmlformats.org/officeDocument/2006/relationships/slideLayout" Target="../slideLayouts/slideLayout7.xml"/><Relationship Id="rId2"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audio" Target="../media/audio2.bin"/><Relationship Id="rId3" Type="http://schemas.openxmlformats.org/officeDocument/2006/relationships/audio" Target="../media/audio1.bin"/></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4" Type="http://schemas.openxmlformats.org/officeDocument/2006/relationships/audio" Target="../media/audio1.bin"/><Relationship Id="rId5" Type="http://schemas.openxmlformats.org/officeDocument/2006/relationships/audio" Target="../media/audio2.bin"/><Relationship Id="rId1" Type="http://schemas.openxmlformats.org/officeDocument/2006/relationships/slideLayout" Target="../slideLayouts/slideLayout7.xml"/><Relationship Id="rId2"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audio" Target="../media/audio2.bin"/><Relationship Id="rId3" Type="http://schemas.openxmlformats.org/officeDocument/2006/relationships/audio" Target="../media/audio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2.bin"/><Relationship Id="rId3" Type="http://schemas.openxmlformats.org/officeDocument/2006/relationships/audio" Target="../media/audio1.bin"/></Relationships>
</file>

<file path=ppt/slides/_rels/slide2.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image" Target="../media/image3.jpg"/><Relationship Id="rId1" Type="http://schemas.openxmlformats.org/officeDocument/2006/relationships/slideLayout" Target="../slideLayouts/slideLayout7.xml"/><Relationship Id="rId2" Type="http://schemas.openxmlformats.org/officeDocument/2006/relationships/audio" Target="../media/audio1.bin"/></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audio" Target="../media/audio1.bin"/><Relationship Id="rId5" Type="http://schemas.openxmlformats.org/officeDocument/2006/relationships/audio" Target="../media/audio2.bin"/><Relationship Id="rId6" Type="http://schemas.openxmlformats.org/officeDocument/2006/relationships/image" Target="../media/image18.png"/><Relationship Id="rId1" Type="http://schemas.microsoft.com/office/2007/relationships/media" Target="../media/media3.mp4"/><Relationship Id="rId2" Type="http://schemas.openxmlformats.org/officeDocument/2006/relationships/video" Target="../media/media3.mp4"/></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audio" Target="../media/audio2.bin"/><Relationship Id="rId3" Type="http://schemas.openxmlformats.org/officeDocument/2006/relationships/audio" Target="../media/audio1.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audio" Target="../media/audio2.bin"/><Relationship Id="rId3" Type="http://schemas.openxmlformats.org/officeDocument/2006/relationships/audio" Target="../media/audio1.bin"/></Relationships>
</file>

<file path=ppt/slides/_rels/slide23.xml.rels><?xml version="1.0" encoding="UTF-8" standalone="yes"?>
<Relationships xmlns="http://schemas.openxmlformats.org/package/2006/relationships"><Relationship Id="rId3" Type="http://schemas.openxmlformats.org/officeDocument/2006/relationships/hyperlink" Target="https://www.pinterest.com/yolo668/emojis/" TargetMode="External"/><Relationship Id="rId4" Type="http://schemas.openxmlformats.org/officeDocument/2006/relationships/hyperlink" Target="http://www.awi.net.au/home/tools/textfonts.htm" TargetMode="External"/><Relationship Id="rId5" Type="http://schemas.openxmlformats.org/officeDocument/2006/relationships/hyperlink" Target="http://soundbible.com/1511-Fire-Truck-Siren.html" TargetMode="External"/><Relationship Id="rId6" Type="http://schemas.openxmlformats.org/officeDocument/2006/relationships/hyperlink" Target="http://www.soundboard.com/sb/Spongebob_Soundboard" TargetMode="External"/><Relationship Id="rId7" Type="http://schemas.openxmlformats.org/officeDocument/2006/relationships/hyperlink" Target="https://www.pinterest.com/mje1964/noise/" TargetMode="External"/><Relationship Id="rId8" Type="http://schemas.openxmlformats.org/officeDocument/2006/relationships/audio" Target="../media/audio2.bin"/><Relationship Id="rId9" Type="http://schemas.openxmlformats.org/officeDocument/2006/relationships/audio" Target="../media/audio1.bin"/><Relationship Id="rId1" Type="http://schemas.openxmlformats.org/officeDocument/2006/relationships/slideLayout" Target="../slideLayouts/slideLayout6.xml"/><Relationship Id="rId2" Type="http://schemas.openxmlformats.org/officeDocument/2006/relationships/hyperlink" Target="https://www.pinterest.com/mtntp43/mickey-mouse-and-minnie/" TargetMode="External"/></Relationships>
</file>

<file path=ppt/slides/_rels/slide24.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hyperlink" Target="http://annedurrance.blogspot.com/2011/11/mickey-mouse-fred-flintstone-and.html" TargetMode="External"/><Relationship Id="rId1" Type="http://schemas.openxmlformats.org/officeDocument/2006/relationships/slideLayout" Target="../slideLayouts/slideLayout7.xml"/><Relationship Id="rId2" Type="http://schemas.openxmlformats.org/officeDocument/2006/relationships/audio" Target="../media/audio3.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1.bin"/><Relationship Id="rId3" Type="http://schemas.openxmlformats.org/officeDocument/2006/relationships/audio" Target="../media/audio2.bin"/></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audio" Target="../media/audio2.bin"/><Relationship Id="rId9" Type="http://schemas.openxmlformats.org/officeDocument/2006/relationships/audio" Target="../media/audio1.bin"/><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audio" Target="../media/audio1.bin"/><Relationship Id="rId3" Type="http://schemas.openxmlformats.org/officeDocument/2006/relationships/audio" Target="../media/audio2.bin"/></Relationships>
</file>

<file path=ppt/slides/_rels/slide6.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image" Target="../media/image10.jpg"/><Relationship Id="rId1" Type="http://schemas.openxmlformats.org/officeDocument/2006/relationships/slideLayout" Target="../slideLayouts/slideLayout7.xml"/><Relationship Id="rId2" Type="http://schemas.openxmlformats.org/officeDocument/2006/relationships/audio" Target="../media/audio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2.bin"/><Relationship Id="rId3" Type="http://schemas.openxmlformats.org/officeDocument/2006/relationships/audio" Target="../media/audio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2.bin"/><Relationship Id="rId3" Type="http://schemas.openxmlformats.org/officeDocument/2006/relationships/audio" Target="../media/audio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audio" Target="../media/audio2.bin"/><Relationship Id="rId3" Type="http://schemas.openxmlformats.org/officeDocument/2006/relationships/audio" Target="../media/audio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102" y="666965"/>
            <a:ext cx="9613861" cy="1080938"/>
          </a:xfrm>
        </p:spPr>
        <p:txBody>
          <a:bodyPr>
            <a:normAutofit fontScale="90000"/>
          </a:bodyPr>
          <a:lstStyle/>
          <a:p>
            <a:pPr algn="ctr"/>
            <a:r>
              <a:rPr lang="en-US" sz="3100" dirty="0" smtClean="0">
                <a:solidFill>
                  <a:schemeClr val="accent3">
                    <a:lumMod val="60000"/>
                    <a:lumOff val="40000"/>
                  </a:schemeClr>
                </a:solidFill>
                <a:latin typeface="Chalkboard" charset="0"/>
                <a:ea typeface="Chalkboard" charset="0"/>
                <a:cs typeface="Chalkboard" charset="0"/>
              </a:rPr>
              <a:t/>
            </a:r>
            <a:br>
              <a:rPr lang="en-US" sz="3100" dirty="0" smtClean="0">
                <a:solidFill>
                  <a:schemeClr val="accent3">
                    <a:lumMod val="60000"/>
                    <a:lumOff val="40000"/>
                  </a:schemeClr>
                </a:solidFill>
                <a:latin typeface="Chalkboard" charset="0"/>
                <a:ea typeface="Chalkboard" charset="0"/>
                <a:cs typeface="Chalkboard" charset="0"/>
              </a:rPr>
            </a:br>
            <a:r>
              <a:rPr lang="en-US" sz="3100" dirty="0" smtClean="0">
                <a:solidFill>
                  <a:schemeClr val="accent3">
                    <a:lumMod val="60000"/>
                    <a:lumOff val="40000"/>
                  </a:schemeClr>
                </a:solidFill>
                <a:latin typeface="Chalkboard" charset="0"/>
                <a:ea typeface="Chalkboard" charset="0"/>
                <a:cs typeface="Chalkboard" charset="0"/>
              </a:rPr>
              <a:t/>
            </a:r>
            <a:br>
              <a:rPr lang="en-US" sz="3100" dirty="0" smtClean="0">
                <a:solidFill>
                  <a:schemeClr val="accent3">
                    <a:lumMod val="60000"/>
                    <a:lumOff val="40000"/>
                  </a:schemeClr>
                </a:solidFill>
                <a:latin typeface="Chalkboard" charset="0"/>
                <a:ea typeface="Chalkboard" charset="0"/>
                <a:cs typeface="Chalkboard" charset="0"/>
              </a:rPr>
            </a:br>
            <a:r>
              <a:rPr lang="en-US" sz="3100" dirty="0" smtClean="0">
                <a:solidFill>
                  <a:schemeClr val="accent3">
                    <a:lumMod val="60000"/>
                    <a:lumOff val="40000"/>
                  </a:schemeClr>
                </a:solidFill>
                <a:latin typeface="Chalkboard" charset="0"/>
                <a:ea typeface="Chalkboard" charset="0"/>
                <a:cs typeface="Chalkboard" charset="0"/>
              </a:rPr>
              <a:t>What is Multimedia??</a:t>
            </a:r>
            <a:br>
              <a:rPr lang="en-US" sz="3100" dirty="0" smtClean="0">
                <a:solidFill>
                  <a:schemeClr val="accent3">
                    <a:lumMod val="60000"/>
                    <a:lumOff val="40000"/>
                  </a:schemeClr>
                </a:solidFill>
                <a:latin typeface="Chalkboard" charset="0"/>
                <a:ea typeface="Chalkboard" charset="0"/>
                <a:cs typeface="Chalkboard" charset="0"/>
              </a:rPr>
            </a:br>
            <a:r>
              <a:rPr lang="en-US" sz="3100" dirty="0" smtClean="0">
                <a:solidFill>
                  <a:schemeClr val="accent3">
                    <a:lumMod val="60000"/>
                    <a:lumOff val="40000"/>
                  </a:schemeClr>
                </a:solidFill>
                <a:latin typeface="Chalkboard" charset="0"/>
                <a:ea typeface="Chalkboard" charset="0"/>
                <a:cs typeface="Chalkboard" charset="0"/>
              </a:rPr>
              <a:t>A Lesson For Children Ages 7-12</a:t>
            </a:r>
            <a:br>
              <a:rPr lang="en-US" sz="3100" dirty="0" smtClean="0">
                <a:solidFill>
                  <a:schemeClr val="accent3">
                    <a:lumMod val="60000"/>
                    <a:lumOff val="40000"/>
                  </a:schemeClr>
                </a:solidFill>
                <a:latin typeface="Chalkboard" charset="0"/>
                <a:ea typeface="Chalkboard" charset="0"/>
                <a:cs typeface="Chalkboard" charset="0"/>
              </a:rPr>
            </a:br>
            <a:r>
              <a:rPr lang="en-US" sz="3100" dirty="0" smtClean="0">
                <a:solidFill>
                  <a:schemeClr val="accent3">
                    <a:lumMod val="60000"/>
                    <a:lumOff val="40000"/>
                  </a:schemeClr>
                </a:solidFill>
                <a:latin typeface="Chalkboard" charset="0"/>
                <a:ea typeface="Chalkboard" charset="0"/>
                <a:cs typeface="Chalkboard" charset="0"/>
              </a:rPr>
              <a:t>By: Amanda Heim</a:t>
            </a:r>
            <a:r>
              <a:rPr lang="en-US" dirty="0" smtClean="0">
                <a:latin typeface="Chalkboard" charset="0"/>
                <a:ea typeface="Chalkboard" charset="0"/>
                <a:cs typeface="Chalkboard" charset="0"/>
              </a:rPr>
              <a:t/>
            </a:r>
            <a:br>
              <a:rPr lang="en-US" dirty="0" smtClean="0">
                <a:latin typeface="Chalkboard" charset="0"/>
                <a:ea typeface="Chalkboard" charset="0"/>
                <a:cs typeface="Chalkboard" charset="0"/>
              </a:rPr>
            </a:br>
            <a:endParaRPr lang="en-US" dirty="0">
              <a:latin typeface="Futura Medium" charset="0"/>
              <a:ea typeface="Futura Medium" charset="0"/>
              <a:cs typeface="Futura Medium"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9155" y="2141036"/>
            <a:ext cx="9820656" cy="3651504"/>
          </a:xfrm>
        </p:spPr>
      </p:pic>
      <p:sp>
        <p:nvSpPr>
          <p:cNvPr id="5" name="Action Button: Forward or Next 4">
            <a:hlinkClick r:id="" action="ppaction://hlinkshowjump?jump=nextslide" highlightClick="1">
              <a:snd r:embed="rId3" name="Click"/>
            </a:hlinkClick>
          </p:cNvPr>
          <p:cNvSpPr/>
          <p:nvPr/>
        </p:nvSpPr>
        <p:spPr>
          <a:xfrm>
            <a:off x="11300604" y="6021238"/>
            <a:ext cx="724619" cy="655607"/>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ysClr val="windowText" lastClr="000000"/>
              </a:solidFill>
              <a:effectLst>
                <a:glow rad="63500">
                  <a:schemeClr val="accent1">
                    <a:satMod val="175000"/>
                    <a:alpha val="40000"/>
                  </a:schemeClr>
                </a:glow>
              </a:effectLst>
            </a:endParaRPr>
          </a:p>
        </p:txBody>
      </p:sp>
    </p:spTree>
    <p:extLst>
      <p:ext uri="{BB962C8B-B14F-4D97-AF65-F5344CB8AC3E}">
        <p14:creationId xmlns:p14="http://schemas.microsoft.com/office/powerpoint/2010/main" val="16185310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33976" y="879894"/>
            <a:ext cx="6487064" cy="5016758"/>
          </a:xfrm>
          <a:prstGeom prst="rect">
            <a:avLst/>
          </a:prstGeom>
          <a:noFill/>
        </p:spPr>
        <p:txBody>
          <a:bodyPr wrap="square" rtlCol="0">
            <a:spAutoFit/>
          </a:bodyPr>
          <a:lstStyle/>
          <a:p>
            <a:pPr marL="285750" indent="-285750">
              <a:buFont typeface="Arial" charset="0"/>
              <a:buChar char="•"/>
            </a:pPr>
            <a:r>
              <a:rPr lang="en-US" sz="3200" dirty="0" smtClean="0">
                <a:solidFill>
                  <a:srgbClr val="FFC000"/>
                </a:solidFill>
                <a:latin typeface="Futura Medium" charset="0"/>
                <a:ea typeface="Futura Medium" charset="0"/>
                <a:cs typeface="Futura Medium" charset="0"/>
              </a:rPr>
              <a:t>There are also different types of fonts and typefaces that you can use when using text.</a:t>
            </a:r>
          </a:p>
          <a:p>
            <a:pPr marL="285750" indent="-285750">
              <a:buFont typeface="Arial" charset="0"/>
              <a:buChar char="•"/>
            </a:pPr>
            <a:r>
              <a:rPr lang="en-US" sz="3200" dirty="0" smtClean="0">
                <a:solidFill>
                  <a:srgbClr val="FFC000"/>
                </a:solidFill>
                <a:latin typeface="Futura Medium" charset="0"/>
                <a:ea typeface="Futura Medium" charset="0"/>
                <a:cs typeface="Futura Medium" charset="0"/>
              </a:rPr>
              <a:t>A font is a group of letters with a single style and size.</a:t>
            </a:r>
          </a:p>
          <a:p>
            <a:pPr marL="285750" indent="-285750">
              <a:buFont typeface="Arial" charset="0"/>
              <a:buChar char="•"/>
            </a:pPr>
            <a:r>
              <a:rPr lang="en-US" sz="3200" dirty="0" smtClean="0">
                <a:solidFill>
                  <a:srgbClr val="FFC000"/>
                </a:solidFill>
                <a:latin typeface="Futura Medium" charset="0"/>
                <a:ea typeface="Futura Medium" charset="0"/>
                <a:cs typeface="Futura Medium" charset="0"/>
              </a:rPr>
              <a:t>A typeface is the style that the text will be in.</a:t>
            </a:r>
          </a:p>
          <a:p>
            <a:pPr marL="285750" indent="-285750">
              <a:buFont typeface="Arial" charset="0"/>
              <a:buChar char="•"/>
            </a:pPr>
            <a:r>
              <a:rPr lang="en-US" sz="3200" dirty="0" smtClean="0">
                <a:solidFill>
                  <a:srgbClr val="FFC000"/>
                </a:solidFill>
                <a:latin typeface="Futura Medium" charset="0"/>
                <a:ea typeface="Futura Medium" charset="0"/>
                <a:cs typeface="Futura Medium" charset="0"/>
              </a:rPr>
              <a:t>When writing a paper for school these come into play.</a:t>
            </a:r>
          </a:p>
          <a:p>
            <a:pPr marL="285750" indent="-285750">
              <a:buFont typeface="Arial" charset="0"/>
              <a:buChar char="•"/>
            </a:pPr>
            <a:endParaRPr lang="en-US" sz="3200" dirty="0">
              <a:solidFill>
                <a:schemeClr val="bg1"/>
              </a:solidFill>
              <a:latin typeface="Futura Medium" charset="0"/>
              <a:ea typeface="Futura Medium" charset="0"/>
              <a:cs typeface="Futura Medium" charset="0"/>
            </a:endParaRPr>
          </a:p>
        </p:txBody>
      </p:sp>
      <p:sp>
        <p:nvSpPr>
          <p:cNvPr id="4" name="Action Button: Back or Previous 3">
            <a:hlinkClick r:id="" action="ppaction://hlinkshowjump?jump=previousslide" highlightClick="1">
              <a:snd r:embed="rId2" name="Click"/>
            </a:hlinkClick>
          </p:cNvPr>
          <p:cNvSpPr/>
          <p:nvPr/>
        </p:nvSpPr>
        <p:spPr>
          <a:xfrm>
            <a:off x="0" y="6034675"/>
            <a:ext cx="862642" cy="676676"/>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542" y="879894"/>
            <a:ext cx="4252434" cy="3814313"/>
          </a:xfrm>
          <a:prstGeom prst="rect">
            <a:avLst/>
          </a:prstGeom>
        </p:spPr>
      </p:pic>
      <p:sp>
        <p:nvSpPr>
          <p:cNvPr id="6" name="Action Button: Forward or Next 5">
            <a:hlinkClick r:id="" action="ppaction://hlinkshowjump?jump=nextslide" highlightClick="1">
              <a:snd r:embed="rId2" name="Click"/>
            </a:hlinkClick>
          </p:cNvPr>
          <p:cNvSpPr/>
          <p:nvPr/>
        </p:nvSpPr>
        <p:spPr>
          <a:xfrm>
            <a:off x="11244263" y="6034675"/>
            <a:ext cx="742950" cy="676676"/>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6022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3">
                    <a:lumMod val="40000"/>
                    <a:lumOff val="60000"/>
                  </a:schemeClr>
                </a:solidFill>
                <a:latin typeface="Futura Medium" charset="0"/>
                <a:ea typeface="Futura Medium" charset="0"/>
                <a:cs typeface="Futura Medium" charset="0"/>
              </a:rPr>
              <a:t>Images</a:t>
            </a:r>
            <a:endParaRPr lang="en-US" sz="4400" dirty="0">
              <a:solidFill>
                <a:schemeClr val="accent3">
                  <a:lumMod val="40000"/>
                  <a:lumOff val="60000"/>
                </a:schemeClr>
              </a:solidFill>
              <a:latin typeface="Futura Medium" charset="0"/>
              <a:ea typeface="Futura Medium" charset="0"/>
              <a:cs typeface="Futura Medium" charset="0"/>
            </a:endParaRPr>
          </a:p>
        </p:txBody>
      </p:sp>
      <p:sp>
        <p:nvSpPr>
          <p:cNvPr id="3" name="TextBox 2"/>
          <p:cNvSpPr txBox="1"/>
          <p:nvPr/>
        </p:nvSpPr>
        <p:spPr>
          <a:xfrm>
            <a:off x="2355011" y="1690688"/>
            <a:ext cx="7556739" cy="5632311"/>
          </a:xfrm>
          <a:prstGeom prst="rect">
            <a:avLst/>
          </a:prstGeom>
          <a:noFill/>
        </p:spPr>
        <p:txBody>
          <a:bodyPr wrap="square" rtlCol="0">
            <a:spAutoFit/>
          </a:bodyPr>
          <a:lstStyle/>
          <a:p>
            <a:pPr marL="285750" indent="-285750">
              <a:buFont typeface="Arial" charset="0"/>
              <a:buChar char="•"/>
            </a:pPr>
            <a:r>
              <a:rPr lang="en-US" sz="2400" dirty="0" smtClean="0">
                <a:solidFill>
                  <a:srgbClr val="FFC000"/>
                </a:solidFill>
                <a:latin typeface="Futura Medium" charset="0"/>
                <a:ea typeface="Futura Medium" charset="0"/>
                <a:cs typeface="Futura Medium" charset="0"/>
              </a:rPr>
              <a:t>Can be photograph-like bitmaps, vector-drawn graphics, 3D renderings, buttons on a page, and windows with video in them. </a:t>
            </a:r>
          </a:p>
          <a:p>
            <a:pPr marL="342900" indent="-342900">
              <a:buFont typeface="Arial" charset="0"/>
              <a:buChar char="•"/>
            </a:pPr>
            <a:r>
              <a:rPr lang="en-US" sz="2400" dirty="0">
                <a:solidFill>
                  <a:srgbClr val="FFC000"/>
                </a:solidFill>
                <a:latin typeface="Futura Medium" charset="0"/>
                <a:ea typeface="Futura Medium" charset="0"/>
                <a:cs typeface="Futura Medium" charset="0"/>
              </a:rPr>
              <a:t>T</a:t>
            </a:r>
            <a:r>
              <a:rPr lang="en-US" sz="2400" dirty="0" smtClean="0">
                <a:solidFill>
                  <a:srgbClr val="FFC000"/>
                </a:solidFill>
                <a:latin typeface="Futura Medium" charset="0"/>
                <a:ea typeface="Futura Medium" charset="0"/>
                <a:cs typeface="Futura Medium" charset="0"/>
              </a:rPr>
              <a:t>he </a:t>
            </a:r>
            <a:r>
              <a:rPr lang="en-US" sz="2400" dirty="0">
                <a:solidFill>
                  <a:srgbClr val="FFC000"/>
                </a:solidFill>
                <a:latin typeface="Futura Medium" charset="0"/>
                <a:ea typeface="Futura Medium" charset="0"/>
                <a:cs typeface="Futura Medium" charset="0"/>
              </a:rPr>
              <a:t>two methods images are rendered by </a:t>
            </a:r>
            <a:r>
              <a:rPr lang="en-US" sz="2400" dirty="0" smtClean="0">
                <a:solidFill>
                  <a:srgbClr val="FFC000"/>
                </a:solidFill>
                <a:latin typeface="Futura Medium" charset="0"/>
                <a:ea typeface="Futura Medium" charset="0"/>
                <a:cs typeface="Futura Medium" charset="0"/>
              </a:rPr>
              <a:t>on a computer are bitmaps </a:t>
            </a:r>
            <a:r>
              <a:rPr lang="en-US" sz="2400" dirty="0">
                <a:solidFill>
                  <a:srgbClr val="FFC000"/>
                </a:solidFill>
                <a:latin typeface="Futura Medium" charset="0"/>
                <a:ea typeface="Futura Medium" charset="0"/>
                <a:cs typeface="Futura Medium" charset="0"/>
              </a:rPr>
              <a:t>and vector drawings</a:t>
            </a:r>
            <a:r>
              <a:rPr lang="en-US" sz="2400" dirty="0" smtClean="0">
                <a:solidFill>
                  <a:srgbClr val="FFC000"/>
                </a:solidFill>
                <a:latin typeface="Futura Medium" charset="0"/>
                <a:ea typeface="Futura Medium" charset="0"/>
                <a:cs typeface="Futura Medium" charset="0"/>
              </a:rPr>
              <a:t>.</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Bitmaps are used for drawings that require a lot of detail.</a:t>
            </a:r>
            <a:r>
              <a:rPr lang="en-US" sz="2400" dirty="0">
                <a:solidFill>
                  <a:srgbClr val="FFC000"/>
                </a:solidFill>
                <a:latin typeface="Futura Medium" charset="0"/>
                <a:ea typeface="Futura Medium" charset="0"/>
                <a:cs typeface="Futura Medium" charset="0"/>
              </a:rPr>
              <a:t> They can require a lot of memory to store the picture information as the </a:t>
            </a:r>
            <a:r>
              <a:rPr lang="en-US" sz="2400" dirty="0" smtClean="0">
                <a:solidFill>
                  <a:srgbClr val="FFC000"/>
                </a:solidFill>
                <a:latin typeface="Futura Medium" charset="0"/>
                <a:ea typeface="Futura Medium" charset="0"/>
                <a:cs typeface="Futura Medium" charset="0"/>
              </a:rPr>
              <a:t>physical size </a:t>
            </a:r>
            <a:r>
              <a:rPr lang="en-US" sz="2400" dirty="0">
                <a:solidFill>
                  <a:srgbClr val="FFC000"/>
                </a:solidFill>
                <a:latin typeface="Futura Medium" charset="0"/>
                <a:ea typeface="Futura Medium" charset="0"/>
                <a:cs typeface="Futura Medium" charset="0"/>
              </a:rPr>
              <a:t>of the image increases.</a:t>
            </a:r>
            <a:endParaRPr lang="en-US" sz="2400" dirty="0" smtClean="0">
              <a:solidFill>
                <a:srgbClr val="FFC000"/>
              </a:solidFill>
              <a:latin typeface="Futura Medium" charset="0"/>
              <a:ea typeface="Futura Medium" charset="0"/>
              <a:cs typeface="Futura Medium" charset="0"/>
            </a:endParaRP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Vector-drawn graphics are used when making shapes that can be expressed in angles, distances, and points with math.</a:t>
            </a:r>
          </a:p>
          <a:p>
            <a:pPr marL="342900" indent="-342900">
              <a:buFont typeface="Arial" charset="0"/>
              <a:buChar char="•"/>
            </a:pPr>
            <a:endParaRPr lang="en-US" sz="2400" dirty="0" smtClean="0">
              <a:solidFill>
                <a:schemeClr val="bg1"/>
              </a:solidFill>
              <a:latin typeface="Futura Medium" charset="0"/>
              <a:ea typeface="Futura Medium" charset="0"/>
              <a:cs typeface="Futura Medium" charset="0"/>
            </a:endParaRPr>
          </a:p>
          <a:p>
            <a:pPr marL="285750" indent="-285750">
              <a:buFont typeface="Arial" charset="0"/>
              <a:buChar char="•"/>
            </a:pPr>
            <a:endParaRPr lang="en-US" sz="2400" dirty="0" smtClean="0">
              <a:solidFill>
                <a:schemeClr val="bg1"/>
              </a:solidFill>
              <a:latin typeface="Futura Medium" charset="0"/>
              <a:ea typeface="Futura Medium" charset="0"/>
              <a:cs typeface="Futura Medium" charset="0"/>
            </a:endParaRPr>
          </a:p>
          <a:p>
            <a:pPr marL="285750" indent="-285750">
              <a:buFont typeface="Arial" charset="0"/>
              <a:buChar char="•"/>
            </a:pPr>
            <a:endParaRPr lang="en-US" sz="2400" dirty="0">
              <a:solidFill>
                <a:schemeClr val="bg1"/>
              </a:solidFill>
              <a:latin typeface="Futura Medium" charset="0"/>
              <a:ea typeface="Futura Medium" charset="0"/>
              <a:cs typeface="Futura Medium" charset="0"/>
            </a:endParaRPr>
          </a:p>
        </p:txBody>
      </p:sp>
      <p:sp>
        <p:nvSpPr>
          <p:cNvPr id="5" name="Action Button: Back or Previous 4">
            <a:hlinkClick r:id="" action="ppaction://hlinkshowjump?jump=previousslide" highlightClick="1">
              <a:snd r:embed="rId2" name="Warp Down"/>
            </a:hlinkClick>
          </p:cNvPr>
          <p:cNvSpPr/>
          <p:nvPr/>
        </p:nvSpPr>
        <p:spPr>
          <a:xfrm>
            <a:off x="155275" y="6055743"/>
            <a:ext cx="810883" cy="638355"/>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Click"/>
            </a:hlinkClick>
          </p:cNvPr>
          <p:cNvSpPr/>
          <p:nvPr/>
        </p:nvSpPr>
        <p:spPr>
          <a:xfrm>
            <a:off x="11128075" y="6055743"/>
            <a:ext cx="845389" cy="638355"/>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0538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9954" y="416410"/>
            <a:ext cx="7988060" cy="6001643"/>
          </a:xfrm>
          <a:prstGeom prst="rect">
            <a:avLst/>
          </a:prstGeom>
          <a:noFill/>
        </p:spPr>
        <p:txBody>
          <a:bodyPr wrap="square" rtlCol="0">
            <a:spAutoFit/>
          </a:bodyPr>
          <a:lstStyle/>
          <a:p>
            <a:pPr marL="342900" indent="-342900">
              <a:buFont typeface="Arial" charset="0"/>
              <a:buChar char="•"/>
            </a:pPr>
            <a:r>
              <a:rPr lang="en-US" sz="2400" dirty="0">
                <a:solidFill>
                  <a:srgbClr val="FFC000"/>
                </a:solidFill>
                <a:latin typeface="Futura Medium" charset="0"/>
                <a:ea typeface="Futura Medium" charset="0"/>
                <a:cs typeface="Futura Medium" charset="0"/>
              </a:rPr>
              <a:t>Vector images are </a:t>
            </a:r>
            <a:r>
              <a:rPr lang="en-US" sz="2400" dirty="0" smtClean="0">
                <a:solidFill>
                  <a:srgbClr val="FFC000"/>
                </a:solidFill>
                <a:latin typeface="Futura Medium" charset="0"/>
                <a:ea typeface="Futura Medium" charset="0"/>
                <a:cs typeface="Futura Medium" charset="0"/>
              </a:rPr>
              <a:t>saved </a:t>
            </a:r>
            <a:r>
              <a:rPr lang="en-US" sz="2400" dirty="0">
                <a:solidFill>
                  <a:srgbClr val="FFC000"/>
                </a:solidFill>
                <a:latin typeface="Futura Medium" charset="0"/>
                <a:ea typeface="Futura Medium" charset="0"/>
                <a:cs typeface="Futura Medium" charset="0"/>
              </a:rPr>
              <a:t>as a series of instructions about how the image is to be drawn. These images can </a:t>
            </a:r>
            <a:r>
              <a:rPr lang="en-US" sz="2400" dirty="0" smtClean="0">
                <a:solidFill>
                  <a:srgbClr val="FFC000"/>
                </a:solidFill>
                <a:latin typeface="Futura Medium" charset="0"/>
                <a:ea typeface="Futura Medium" charset="0"/>
                <a:cs typeface="Futura Medium" charset="0"/>
              </a:rPr>
              <a:t>scale </a:t>
            </a:r>
            <a:r>
              <a:rPr lang="en-US" sz="2400" dirty="0">
                <a:solidFill>
                  <a:srgbClr val="FFC000"/>
                </a:solidFill>
                <a:latin typeface="Futura Medium" charset="0"/>
                <a:ea typeface="Futura Medium" charset="0"/>
                <a:cs typeface="Futura Medium" charset="0"/>
              </a:rPr>
              <a:t>from the size of a logo on a business card up to the size of an advertisement on the side of a </a:t>
            </a:r>
            <a:r>
              <a:rPr lang="en-US" sz="2400" dirty="0" smtClean="0">
                <a:solidFill>
                  <a:srgbClr val="FFC000"/>
                </a:solidFill>
                <a:latin typeface="Futura Medium" charset="0"/>
                <a:ea typeface="Futura Medium" charset="0"/>
                <a:cs typeface="Futura Medium" charset="0"/>
              </a:rPr>
              <a:t>building </a:t>
            </a:r>
            <a:r>
              <a:rPr lang="en-US" sz="2400" dirty="0">
                <a:solidFill>
                  <a:srgbClr val="FFC000"/>
                </a:solidFill>
                <a:latin typeface="Futura Medium" charset="0"/>
                <a:ea typeface="Futura Medium" charset="0"/>
                <a:cs typeface="Futura Medium" charset="0"/>
              </a:rPr>
              <a:t>with no loss in image </a:t>
            </a:r>
            <a:r>
              <a:rPr lang="en-US" sz="2400" dirty="0" smtClean="0">
                <a:solidFill>
                  <a:srgbClr val="FFC000"/>
                </a:solidFill>
                <a:latin typeface="Futura Medium" charset="0"/>
                <a:ea typeface="Futura Medium" charset="0"/>
                <a:cs typeface="Futura Medium" charset="0"/>
              </a:rPr>
              <a:t>quality.</a:t>
            </a:r>
          </a:p>
          <a:p>
            <a:pPr marL="342900" indent="-342900">
              <a:buFont typeface="Arial" charset="0"/>
              <a:buChar char="•"/>
            </a:pPr>
            <a:r>
              <a:rPr lang="en-US" sz="2400" dirty="0">
                <a:solidFill>
                  <a:srgbClr val="FFC000"/>
                </a:solidFill>
                <a:latin typeface="Futura Medium" charset="0"/>
                <a:ea typeface="Futura Medium" charset="0"/>
                <a:cs typeface="Futura Medium" charset="0"/>
              </a:rPr>
              <a:t>A common </a:t>
            </a:r>
            <a:r>
              <a:rPr lang="en-US" sz="2400" dirty="0" smtClean="0">
                <a:solidFill>
                  <a:srgbClr val="FFC000"/>
                </a:solidFill>
                <a:latin typeface="Futura Medium" charset="0"/>
                <a:ea typeface="Futura Medium" charset="0"/>
                <a:cs typeface="Futura Medium" charset="0"/>
              </a:rPr>
              <a:t>saying is </a:t>
            </a:r>
            <a:r>
              <a:rPr lang="en-US" sz="2400" dirty="0">
                <a:solidFill>
                  <a:srgbClr val="FFC000"/>
                </a:solidFill>
                <a:latin typeface="Futura Medium" charset="0"/>
                <a:ea typeface="Futura Medium" charset="0"/>
                <a:cs typeface="Futura Medium" charset="0"/>
              </a:rPr>
              <a:t>that “an image is worth a thousand words.” A properly </a:t>
            </a:r>
            <a:r>
              <a:rPr lang="en-US" sz="2400" dirty="0" smtClean="0">
                <a:solidFill>
                  <a:srgbClr val="FFC000"/>
                </a:solidFill>
                <a:latin typeface="Futura Medium" charset="0"/>
                <a:ea typeface="Futura Medium" charset="0"/>
                <a:cs typeface="Futura Medium" charset="0"/>
              </a:rPr>
              <a:t>created </a:t>
            </a:r>
            <a:r>
              <a:rPr lang="en-US" sz="2400" dirty="0">
                <a:solidFill>
                  <a:srgbClr val="FFC000"/>
                </a:solidFill>
                <a:latin typeface="Futura Medium" charset="0"/>
                <a:ea typeface="Futura Medium" charset="0"/>
                <a:cs typeface="Futura Medium" charset="0"/>
              </a:rPr>
              <a:t>image can convey strong emotion and </a:t>
            </a:r>
            <a:r>
              <a:rPr lang="en-US" sz="2400" dirty="0" smtClean="0">
                <a:solidFill>
                  <a:srgbClr val="FFC000"/>
                </a:solidFill>
                <a:latin typeface="Futura Medium" charset="0"/>
                <a:ea typeface="Futura Medium" charset="0"/>
                <a:cs typeface="Futura Medium" charset="0"/>
              </a:rPr>
              <a:t>connect </a:t>
            </a:r>
            <a:r>
              <a:rPr lang="en-US" sz="2400" dirty="0">
                <a:solidFill>
                  <a:srgbClr val="FFC000"/>
                </a:solidFill>
                <a:latin typeface="Futura Medium" charset="0"/>
                <a:ea typeface="Futura Medium" charset="0"/>
                <a:cs typeface="Futura Medium" charset="0"/>
              </a:rPr>
              <a:t>with your audience. It is important to use images wisely. Be honest with yourself and your audience about the </a:t>
            </a:r>
            <a:r>
              <a:rPr lang="en-US" sz="2400" dirty="0" smtClean="0">
                <a:solidFill>
                  <a:srgbClr val="FFC000"/>
                </a:solidFill>
                <a:latin typeface="Futura Medium" charset="0"/>
                <a:ea typeface="Futura Medium" charset="0"/>
                <a:cs typeface="Futura Medium" charset="0"/>
              </a:rPr>
              <a:t>extent </a:t>
            </a:r>
            <a:r>
              <a:rPr lang="en-US" sz="2400" dirty="0">
                <a:solidFill>
                  <a:srgbClr val="FFC000"/>
                </a:solidFill>
                <a:latin typeface="Futura Medium" charset="0"/>
                <a:ea typeface="Futura Medium" charset="0"/>
                <a:cs typeface="Futura Medium" charset="0"/>
              </a:rPr>
              <a:t>to which the images are </a:t>
            </a:r>
            <a:r>
              <a:rPr lang="en-US" sz="2400" dirty="0" smtClean="0">
                <a:solidFill>
                  <a:srgbClr val="FFC000"/>
                </a:solidFill>
                <a:latin typeface="Futura Medium" charset="0"/>
                <a:ea typeface="Futura Medium" charset="0"/>
                <a:cs typeface="Futura Medium" charset="0"/>
              </a:rPr>
              <a:t>edited </a:t>
            </a:r>
            <a:r>
              <a:rPr lang="en-US" sz="2400" dirty="0">
                <a:solidFill>
                  <a:srgbClr val="FFC000"/>
                </a:solidFill>
                <a:latin typeface="Futura Medium" charset="0"/>
                <a:ea typeface="Futura Medium" charset="0"/>
                <a:cs typeface="Futura Medium" charset="0"/>
              </a:rPr>
              <a:t>to get the desired </a:t>
            </a:r>
            <a:r>
              <a:rPr lang="en-US" sz="2400" dirty="0" smtClean="0">
                <a:solidFill>
                  <a:srgbClr val="FFC000"/>
                </a:solidFill>
                <a:latin typeface="Futura Medium" charset="0"/>
                <a:ea typeface="Futura Medium" charset="0"/>
                <a:cs typeface="Futura Medium" charset="0"/>
              </a:rPr>
              <a:t>effect. Also </a:t>
            </a:r>
            <a:r>
              <a:rPr lang="en-US" sz="2400" dirty="0">
                <a:solidFill>
                  <a:srgbClr val="FFC000"/>
                </a:solidFill>
                <a:latin typeface="Futura Medium" charset="0"/>
                <a:ea typeface="Futura Medium" charset="0"/>
                <a:cs typeface="Futura Medium" charset="0"/>
              </a:rPr>
              <a:t>remember that almost every non-background element that is seen, including navigation buttons, icons, widgets and indicators, and gradients within these elements, in addition to your content can be an image.</a:t>
            </a:r>
          </a:p>
        </p:txBody>
      </p:sp>
      <p:sp>
        <p:nvSpPr>
          <p:cNvPr id="3" name="Action Button: Forward or Next 2">
            <a:hlinkClick r:id="" action="ppaction://hlinkshowjump?jump=nextslide" highlightClick="1">
              <a:snd r:embed="rId2" name="Click"/>
            </a:hlinkClick>
          </p:cNvPr>
          <p:cNvSpPr/>
          <p:nvPr/>
        </p:nvSpPr>
        <p:spPr>
          <a:xfrm>
            <a:off x="11128075" y="6107502"/>
            <a:ext cx="845389" cy="621102"/>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a:snd r:embed="rId3" name="Warp Down"/>
            </a:hlinkClick>
          </p:cNvPr>
          <p:cNvSpPr/>
          <p:nvPr/>
        </p:nvSpPr>
        <p:spPr>
          <a:xfrm>
            <a:off x="155275" y="6107502"/>
            <a:ext cx="724619" cy="621102"/>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3930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724" y="1703237"/>
            <a:ext cx="4339087" cy="3058543"/>
          </a:xfrm>
          <a:prstGeom prst="rect">
            <a:avLst/>
          </a:prstGeom>
        </p:spPr>
      </p:pic>
      <p:sp>
        <p:nvSpPr>
          <p:cNvPr id="5" name="TextBox 4"/>
          <p:cNvSpPr txBox="1"/>
          <p:nvPr/>
        </p:nvSpPr>
        <p:spPr>
          <a:xfrm>
            <a:off x="1891844" y="1241571"/>
            <a:ext cx="2432845" cy="461665"/>
          </a:xfrm>
          <a:prstGeom prst="rect">
            <a:avLst/>
          </a:prstGeom>
          <a:noFill/>
        </p:spPr>
        <p:txBody>
          <a:bodyPr wrap="none" rtlCol="0">
            <a:spAutoFit/>
          </a:bodyPr>
          <a:lstStyle/>
          <a:p>
            <a:r>
              <a:rPr lang="en-US" sz="2400" dirty="0" smtClean="0">
                <a:solidFill>
                  <a:schemeClr val="accent3">
                    <a:lumMod val="40000"/>
                    <a:lumOff val="60000"/>
                  </a:schemeClr>
                </a:solidFill>
                <a:latin typeface="Futura Medium" charset="0"/>
                <a:ea typeface="Futura Medium" charset="0"/>
                <a:cs typeface="Futura Medium" charset="0"/>
              </a:rPr>
              <a:t>BITMAP IMAGE</a:t>
            </a:r>
            <a:endParaRPr lang="en-US" sz="2400" dirty="0">
              <a:solidFill>
                <a:schemeClr val="accent3">
                  <a:lumMod val="40000"/>
                  <a:lumOff val="60000"/>
                </a:schemeClr>
              </a:solidFill>
              <a:latin typeface="Futura Medium" charset="0"/>
              <a:ea typeface="Futura Medium" charset="0"/>
              <a:cs typeface="Futura Medium"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3017" y="1703236"/>
            <a:ext cx="2818681" cy="3058544"/>
          </a:xfrm>
          <a:prstGeom prst="rect">
            <a:avLst/>
          </a:prstGeom>
        </p:spPr>
      </p:pic>
      <p:sp>
        <p:nvSpPr>
          <p:cNvPr id="8" name="TextBox 7"/>
          <p:cNvSpPr txBox="1"/>
          <p:nvPr/>
        </p:nvSpPr>
        <p:spPr>
          <a:xfrm>
            <a:off x="7533017" y="1206433"/>
            <a:ext cx="2759345" cy="461665"/>
          </a:xfrm>
          <a:prstGeom prst="rect">
            <a:avLst/>
          </a:prstGeom>
          <a:noFill/>
        </p:spPr>
        <p:txBody>
          <a:bodyPr wrap="none" rtlCol="0">
            <a:spAutoFit/>
          </a:bodyPr>
          <a:lstStyle/>
          <a:p>
            <a:r>
              <a:rPr lang="en-US" sz="2400" dirty="0" smtClean="0">
                <a:solidFill>
                  <a:schemeClr val="accent3">
                    <a:lumMod val="40000"/>
                    <a:lumOff val="60000"/>
                  </a:schemeClr>
                </a:solidFill>
                <a:latin typeface="Futura Medium" charset="0"/>
                <a:ea typeface="Futura Medium" charset="0"/>
                <a:cs typeface="Futura Medium" charset="0"/>
              </a:rPr>
              <a:t>VECTOR- DRAWN</a:t>
            </a:r>
            <a:endParaRPr lang="en-US" sz="2400" dirty="0">
              <a:solidFill>
                <a:schemeClr val="accent3">
                  <a:lumMod val="40000"/>
                  <a:lumOff val="60000"/>
                </a:schemeClr>
              </a:solidFill>
              <a:latin typeface="Futura Medium" charset="0"/>
              <a:ea typeface="Futura Medium" charset="0"/>
              <a:cs typeface="Futura Medium" charset="0"/>
            </a:endParaRPr>
          </a:p>
        </p:txBody>
      </p:sp>
      <p:sp>
        <p:nvSpPr>
          <p:cNvPr id="2" name="Action Button: Forward or Next 1">
            <a:hlinkClick r:id="" action="ppaction://hlinkshowjump?jump=nextslide" highlightClick="1">
              <a:snd r:embed="rId4" name="Click"/>
            </a:hlinkClick>
          </p:cNvPr>
          <p:cNvSpPr/>
          <p:nvPr/>
        </p:nvSpPr>
        <p:spPr>
          <a:xfrm>
            <a:off x="11145328" y="6038491"/>
            <a:ext cx="793630" cy="690113"/>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Action Button: Back or Previous 2">
            <a:hlinkClick r:id="" action="ppaction://hlinkshowjump?jump=previousslide" highlightClick="1">
              <a:snd r:embed="rId5" name="Warp Down"/>
            </a:hlinkClick>
          </p:cNvPr>
          <p:cNvSpPr/>
          <p:nvPr/>
        </p:nvSpPr>
        <p:spPr>
          <a:xfrm>
            <a:off x="155275" y="6038491"/>
            <a:ext cx="783449" cy="690113"/>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5231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969" y="0"/>
            <a:ext cx="10515600" cy="1325563"/>
          </a:xfrm>
        </p:spPr>
        <p:txBody>
          <a:bodyPr>
            <a:normAutofit/>
          </a:bodyPr>
          <a:lstStyle/>
          <a:p>
            <a:pPr algn="ctr"/>
            <a:r>
              <a:rPr lang="en-US" sz="4400" dirty="0" smtClean="0">
                <a:solidFill>
                  <a:schemeClr val="accent3">
                    <a:lumMod val="40000"/>
                    <a:lumOff val="60000"/>
                  </a:schemeClr>
                </a:solidFill>
                <a:latin typeface="Futura Medium" charset="0"/>
                <a:ea typeface="Futura Medium" charset="0"/>
                <a:cs typeface="Futura Medium" charset="0"/>
              </a:rPr>
              <a:t>Audio</a:t>
            </a:r>
            <a:endParaRPr lang="en-US" sz="4400" dirty="0">
              <a:solidFill>
                <a:schemeClr val="accent3">
                  <a:lumMod val="40000"/>
                  <a:lumOff val="60000"/>
                </a:schemeClr>
              </a:solidFill>
              <a:latin typeface="Futura Medium" charset="0"/>
              <a:ea typeface="Futura Medium" charset="0"/>
              <a:cs typeface="Futura Medium" charset="0"/>
            </a:endParaRPr>
          </a:p>
        </p:txBody>
      </p:sp>
      <p:sp>
        <p:nvSpPr>
          <p:cNvPr id="3" name="Action Button: Back or Previous 2">
            <a:hlinkClick r:id="" action="ppaction://hlinkshowjump?jump=previousslide" highlightClick="1">
              <a:snd r:embed="rId6" name="Warp Down"/>
            </a:hlinkClick>
          </p:cNvPr>
          <p:cNvSpPr/>
          <p:nvPr/>
        </p:nvSpPr>
        <p:spPr>
          <a:xfrm>
            <a:off x="155275" y="6055743"/>
            <a:ext cx="845389" cy="672861"/>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Forward or Next 3">
            <a:hlinkClick r:id="" action="ppaction://hlinkshowjump?jump=nextslide" highlightClick="1">
              <a:snd r:embed="rId7" name="Click"/>
            </a:hlinkClick>
          </p:cNvPr>
          <p:cNvSpPr/>
          <p:nvPr/>
        </p:nvSpPr>
        <p:spPr>
          <a:xfrm>
            <a:off x="11197087" y="6016924"/>
            <a:ext cx="810883" cy="750498"/>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p:cNvSpPr txBox="1"/>
          <p:nvPr/>
        </p:nvSpPr>
        <p:spPr>
          <a:xfrm>
            <a:off x="2898474" y="1146849"/>
            <a:ext cx="8195095" cy="5632311"/>
          </a:xfrm>
          <a:prstGeom prst="rect">
            <a:avLst/>
          </a:prstGeom>
          <a:noFill/>
        </p:spPr>
        <p:txBody>
          <a:bodyPr wrap="square" rtlCol="0">
            <a:spAutoFit/>
          </a:bodyPr>
          <a:lstStyle/>
          <a:p>
            <a:pPr marL="285750" indent="-285750">
              <a:buFont typeface="Arial" charset="0"/>
              <a:buChar char="•"/>
            </a:pPr>
            <a:r>
              <a:rPr lang="en-US" sz="2400" dirty="0">
                <a:solidFill>
                  <a:srgbClr val="FFC000"/>
                </a:solidFill>
                <a:latin typeface="Futura Medium" charset="0"/>
                <a:ea typeface="Futura Medium" charset="0"/>
                <a:cs typeface="Futura Medium" charset="0"/>
              </a:rPr>
              <a:t>Audio is one of two senses that we can most easily </a:t>
            </a:r>
            <a:r>
              <a:rPr lang="en-US" sz="2400" dirty="0" smtClean="0">
                <a:solidFill>
                  <a:srgbClr val="FFC000"/>
                </a:solidFill>
                <a:latin typeface="Futura Medium" charset="0"/>
                <a:ea typeface="Futura Medium" charset="0"/>
                <a:cs typeface="Futura Medium" charset="0"/>
              </a:rPr>
              <a:t>control </a:t>
            </a:r>
            <a:r>
              <a:rPr lang="en-US" sz="2400" dirty="0">
                <a:solidFill>
                  <a:srgbClr val="FFC000"/>
                </a:solidFill>
                <a:latin typeface="Futura Medium" charset="0"/>
                <a:ea typeface="Futura Medium" charset="0"/>
                <a:cs typeface="Futura Medium" charset="0"/>
              </a:rPr>
              <a:t>with multimedia, the first being sight</a:t>
            </a:r>
            <a:r>
              <a:rPr lang="en-US" sz="2400" dirty="0" smtClean="0">
                <a:solidFill>
                  <a:srgbClr val="FFC000"/>
                </a:solidFill>
                <a:latin typeface="Futura Medium" charset="0"/>
                <a:ea typeface="Futura Medium" charset="0"/>
                <a:cs typeface="Futura Medium" charset="0"/>
              </a:rPr>
              <a:t>. </a:t>
            </a:r>
            <a:r>
              <a:rPr lang="en-US" sz="2400" dirty="0">
                <a:solidFill>
                  <a:srgbClr val="FFC000"/>
                </a:solidFill>
                <a:latin typeface="Futura Medium" charset="0"/>
                <a:ea typeface="Futura Medium" charset="0"/>
                <a:cs typeface="Futura Medium" charset="0"/>
              </a:rPr>
              <a:t>Used properly it can do </a:t>
            </a:r>
            <a:r>
              <a:rPr lang="en-US" sz="2400" dirty="0" smtClean="0">
                <a:solidFill>
                  <a:srgbClr val="FFC000"/>
                </a:solidFill>
                <a:latin typeface="Futura Medium" charset="0"/>
                <a:ea typeface="Futura Medium" charset="0"/>
                <a:cs typeface="Futura Medium" charset="0"/>
              </a:rPr>
              <a:t>jobs </a:t>
            </a:r>
            <a:r>
              <a:rPr lang="en-US" sz="2400" dirty="0">
                <a:solidFill>
                  <a:srgbClr val="FFC000"/>
                </a:solidFill>
                <a:latin typeface="Futura Medium" charset="0"/>
                <a:ea typeface="Futura Medium" charset="0"/>
                <a:cs typeface="Futura Medium" charset="0"/>
              </a:rPr>
              <a:t>as </a:t>
            </a:r>
            <a:r>
              <a:rPr lang="en-US" sz="2400" dirty="0" smtClean="0">
                <a:solidFill>
                  <a:srgbClr val="FFC000"/>
                </a:solidFill>
                <a:latin typeface="Futura Medium" charset="0"/>
                <a:ea typeface="Futura Medium" charset="0"/>
                <a:cs typeface="Futura Medium" charset="0"/>
              </a:rPr>
              <a:t>varied </a:t>
            </a:r>
            <a:r>
              <a:rPr lang="en-US" sz="2400" dirty="0">
                <a:solidFill>
                  <a:srgbClr val="FFC000"/>
                </a:solidFill>
                <a:latin typeface="Futura Medium" charset="0"/>
                <a:ea typeface="Futura Medium" charset="0"/>
                <a:cs typeface="Futura Medium" charset="0"/>
              </a:rPr>
              <a:t>as indicating a button has been pressed, to draw attention to a state change, to provide a human connection via soothing voice over or to set an emotional tone with suspenseful or </a:t>
            </a:r>
            <a:r>
              <a:rPr lang="en-US" sz="2400" dirty="0" smtClean="0">
                <a:solidFill>
                  <a:srgbClr val="FFC000"/>
                </a:solidFill>
                <a:latin typeface="Futura Medium" charset="0"/>
                <a:ea typeface="Futura Medium" charset="0"/>
                <a:cs typeface="Futura Medium" charset="0"/>
              </a:rPr>
              <a:t>joyful </a:t>
            </a:r>
            <a:r>
              <a:rPr lang="en-US" sz="2400" dirty="0">
                <a:solidFill>
                  <a:srgbClr val="FFC000"/>
                </a:solidFill>
                <a:latin typeface="Futura Medium" charset="0"/>
                <a:ea typeface="Futura Medium" charset="0"/>
                <a:cs typeface="Futura Medium" charset="0"/>
              </a:rPr>
              <a:t>music</a:t>
            </a:r>
            <a:r>
              <a:rPr lang="en-US" sz="2400" dirty="0" smtClean="0">
                <a:solidFill>
                  <a:srgbClr val="FFC000"/>
                </a:solidFill>
                <a:latin typeface="Futura Medium" charset="0"/>
                <a:ea typeface="Futura Medium" charset="0"/>
                <a:cs typeface="Futura Medium" charset="0"/>
              </a:rPr>
              <a:t>.</a:t>
            </a:r>
          </a:p>
          <a:p>
            <a:pPr marL="285750" indent="-285750">
              <a:buFont typeface="Arial" charset="0"/>
              <a:buChar char="•"/>
            </a:pPr>
            <a:r>
              <a:rPr lang="en-US" sz="2400" dirty="0" smtClean="0">
                <a:solidFill>
                  <a:srgbClr val="FFC000"/>
                </a:solidFill>
                <a:latin typeface="Futura Medium" charset="0"/>
                <a:ea typeface="Futura Medium" charset="0"/>
                <a:cs typeface="Futura Medium" charset="0"/>
              </a:rPr>
              <a:t>When you click one of the buttons on the bottom of the page it will make a sound. This means that an action is taking place.</a:t>
            </a:r>
          </a:p>
          <a:p>
            <a:pPr marL="285750" indent="-285750">
              <a:buFont typeface="Arial" charset="0"/>
              <a:buChar char="•"/>
            </a:pPr>
            <a:r>
              <a:rPr lang="en-US" sz="2400" dirty="0" smtClean="0">
                <a:solidFill>
                  <a:srgbClr val="FFC000"/>
                </a:solidFill>
                <a:latin typeface="Futura Medium" charset="0"/>
                <a:ea typeface="Futura Medium" charset="0"/>
                <a:cs typeface="Futura Medium" charset="0"/>
              </a:rPr>
              <a:t>When you click the sound buttons on the left, you will hear </a:t>
            </a:r>
            <a:r>
              <a:rPr lang="en-US" sz="2400" dirty="0" err="1" smtClean="0">
                <a:solidFill>
                  <a:srgbClr val="FFC000"/>
                </a:solidFill>
                <a:latin typeface="Futura Medium" charset="0"/>
                <a:ea typeface="Futura Medium" charset="0"/>
                <a:cs typeface="Futura Medium" charset="0"/>
              </a:rPr>
              <a:t>spongebob</a:t>
            </a:r>
            <a:r>
              <a:rPr lang="en-US" sz="2400" dirty="0" smtClean="0">
                <a:solidFill>
                  <a:srgbClr val="FFC000"/>
                </a:solidFill>
                <a:latin typeface="Futura Medium" charset="0"/>
                <a:ea typeface="Futura Medium" charset="0"/>
                <a:cs typeface="Futura Medium" charset="0"/>
              </a:rPr>
              <a:t> talking on the top on and a </a:t>
            </a:r>
            <a:r>
              <a:rPr lang="en-US" sz="2400" dirty="0" err="1" smtClean="0">
                <a:solidFill>
                  <a:srgbClr val="FFC000"/>
                </a:solidFill>
                <a:latin typeface="Futura Medium" charset="0"/>
                <a:ea typeface="Futura Medium" charset="0"/>
                <a:cs typeface="Futura Medium" charset="0"/>
              </a:rPr>
              <a:t>firetruck</a:t>
            </a:r>
            <a:r>
              <a:rPr lang="en-US" sz="2400" dirty="0" smtClean="0">
                <a:solidFill>
                  <a:srgbClr val="FFC000"/>
                </a:solidFill>
                <a:latin typeface="Futura Medium" charset="0"/>
                <a:ea typeface="Futura Medium" charset="0"/>
                <a:cs typeface="Futura Medium" charset="0"/>
              </a:rPr>
              <a:t> siren on the bottom one. Both are examples of audio, one is a sound effect and the other is a character talking.</a:t>
            </a:r>
            <a:endParaRPr lang="en-US" sz="2400" dirty="0">
              <a:solidFill>
                <a:srgbClr val="FFC000"/>
              </a:solidFill>
              <a:latin typeface="Futura Medium" charset="0"/>
              <a:ea typeface="Futura Medium" charset="0"/>
              <a:cs typeface="Futura Medium" charset="0"/>
            </a:endParaRPr>
          </a:p>
        </p:txBody>
      </p:sp>
      <p:pic>
        <p:nvPicPr>
          <p:cNvPr id="6" name="Im read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94264" y="1146849"/>
            <a:ext cx="1320306" cy="1320306"/>
          </a:xfrm>
          <a:prstGeom prst="rect">
            <a:avLst/>
          </a:prstGeom>
        </p:spPr>
      </p:pic>
      <p:pic>
        <p:nvPicPr>
          <p:cNvPr id="7" name="Fire Truck Siren-SoundBible.com-64272744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524758" y="3182189"/>
            <a:ext cx="1355306" cy="1355306"/>
          </a:xfrm>
          <a:prstGeom prst="rect">
            <a:avLst/>
          </a:prstGeom>
        </p:spPr>
      </p:pic>
      <p:sp>
        <p:nvSpPr>
          <p:cNvPr id="8" name="TextBox 7"/>
          <p:cNvSpPr txBox="1"/>
          <p:nvPr/>
        </p:nvSpPr>
        <p:spPr>
          <a:xfrm>
            <a:off x="343603" y="2424562"/>
            <a:ext cx="1821627" cy="400110"/>
          </a:xfrm>
          <a:prstGeom prst="rect">
            <a:avLst/>
          </a:prstGeom>
          <a:noFill/>
        </p:spPr>
        <p:txBody>
          <a:bodyPr wrap="square" rtlCol="0">
            <a:spAutoFit/>
          </a:bodyPr>
          <a:lstStyle/>
          <a:p>
            <a:r>
              <a:rPr lang="en-US" sz="2000" dirty="0" smtClean="0">
                <a:solidFill>
                  <a:schemeClr val="accent3">
                    <a:lumMod val="40000"/>
                    <a:lumOff val="60000"/>
                  </a:schemeClr>
                </a:solidFill>
                <a:latin typeface="Futura Medium" charset="0"/>
                <a:ea typeface="Futura Medium" charset="0"/>
                <a:cs typeface="Futura Medium" charset="0"/>
              </a:rPr>
              <a:t>SPONGEBOB</a:t>
            </a:r>
            <a:endParaRPr lang="en-US" sz="2000" dirty="0">
              <a:solidFill>
                <a:schemeClr val="accent3">
                  <a:lumMod val="40000"/>
                  <a:lumOff val="60000"/>
                </a:schemeClr>
              </a:solidFill>
              <a:latin typeface="Futura Medium" charset="0"/>
              <a:ea typeface="Futura Medium" charset="0"/>
              <a:cs typeface="Futura Medium" charset="0"/>
            </a:endParaRPr>
          </a:p>
        </p:txBody>
      </p:sp>
      <p:sp>
        <p:nvSpPr>
          <p:cNvPr id="9" name="TextBox 8"/>
          <p:cNvSpPr txBox="1"/>
          <p:nvPr/>
        </p:nvSpPr>
        <p:spPr>
          <a:xfrm>
            <a:off x="434180" y="4502990"/>
            <a:ext cx="1640472" cy="400110"/>
          </a:xfrm>
          <a:prstGeom prst="rect">
            <a:avLst/>
          </a:prstGeom>
          <a:noFill/>
        </p:spPr>
        <p:txBody>
          <a:bodyPr wrap="square" rtlCol="0">
            <a:spAutoFit/>
          </a:bodyPr>
          <a:lstStyle/>
          <a:p>
            <a:r>
              <a:rPr lang="en-US" sz="2000" dirty="0" smtClean="0">
                <a:solidFill>
                  <a:schemeClr val="accent3">
                    <a:lumMod val="40000"/>
                    <a:lumOff val="60000"/>
                  </a:schemeClr>
                </a:solidFill>
                <a:latin typeface="Futura Medium" charset="0"/>
                <a:ea typeface="Futura Medium" charset="0"/>
                <a:cs typeface="Futura Medium" charset="0"/>
              </a:rPr>
              <a:t>FIRETRUCK</a:t>
            </a:r>
            <a:endParaRPr lang="en-US" sz="2000" dirty="0">
              <a:solidFill>
                <a:schemeClr val="accent3">
                  <a:lumMod val="40000"/>
                  <a:lumOff val="60000"/>
                </a:schemeClr>
              </a:solidFill>
              <a:latin typeface="Futura Medium" charset="0"/>
              <a:ea typeface="Futura Medium" charset="0"/>
              <a:cs typeface="Futura Medium" charset="0"/>
            </a:endParaRPr>
          </a:p>
        </p:txBody>
      </p:sp>
    </p:spTree>
    <p:extLst>
      <p:ext uri="{BB962C8B-B14F-4D97-AF65-F5344CB8AC3E}">
        <p14:creationId xmlns:p14="http://schemas.microsoft.com/office/powerpoint/2010/main" val="13227932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706"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4889" fill="hold"/>
                                        <p:tgtEl>
                                          <p:spTgt spid="7"/>
                                        </p:tgtEl>
                                      </p:cBhvr>
                                    </p:cmd>
                                  </p:childTnLst>
                                </p:cTn>
                              </p:par>
                            </p:childTnLst>
                          </p:cTn>
                        </p:par>
                      </p:childTnLst>
                    </p:cTn>
                  </p:par>
                </p:childTnLst>
              </p:cTn>
              <p:nextCondLst>
                <p:cond evt="onClick" delay="0">
                  <p:tgtEl>
                    <p:spTgt spid="7"/>
                  </p:tgtEl>
                </p:cond>
              </p:nextCondLst>
            </p:seq>
            <p:audio>
              <p:cMediaNode vol="80000">
                <p:cTn id="13"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92437" y="465827"/>
            <a:ext cx="7090913" cy="5632311"/>
          </a:xfrm>
          <a:prstGeom prst="rect">
            <a:avLst/>
          </a:prstGeom>
          <a:noFill/>
        </p:spPr>
        <p:txBody>
          <a:bodyPr wrap="square" rtlCol="0">
            <a:spAutoFit/>
          </a:bodyPr>
          <a:lstStyle/>
          <a:p>
            <a:pPr marL="342900" indent="-342900">
              <a:buFont typeface="Arial" charset="0"/>
              <a:buChar char="•"/>
            </a:pPr>
            <a:r>
              <a:rPr lang="en-US" sz="2400" dirty="0" smtClean="0">
                <a:solidFill>
                  <a:srgbClr val="FFC000"/>
                </a:solidFill>
                <a:latin typeface="Futura Medium" charset="0"/>
                <a:ea typeface="Futura Medium" charset="0"/>
                <a:cs typeface="Futura Medium" charset="0"/>
              </a:rPr>
              <a:t>Sound volume is measured in decibels. </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Sound is very powerful and if the volume is too much, it can damage your hearing.</a:t>
            </a:r>
          </a:p>
          <a:p>
            <a:pPr marL="342900" indent="-342900">
              <a:buFont typeface="Arial" charset="0"/>
              <a:buChar char="•"/>
            </a:pPr>
            <a:r>
              <a:rPr lang="en-US" sz="2400" dirty="0">
                <a:solidFill>
                  <a:srgbClr val="FFC000"/>
                </a:solidFill>
                <a:latin typeface="Futura Medium" charset="0"/>
                <a:ea typeface="Futura Medium" charset="0"/>
                <a:cs typeface="Futura Medium" charset="0"/>
              </a:rPr>
              <a:t>T</a:t>
            </a:r>
            <a:r>
              <a:rPr lang="en-US" sz="2400" dirty="0" smtClean="0">
                <a:solidFill>
                  <a:srgbClr val="FFC000"/>
                </a:solidFill>
                <a:latin typeface="Futura Medium" charset="0"/>
                <a:ea typeface="Futura Medium" charset="0"/>
                <a:cs typeface="Futura Medium" charset="0"/>
              </a:rPr>
              <a:t>he </a:t>
            </a:r>
            <a:r>
              <a:rPr lang="en-US" sz="2400" dirty="0">
                <a:solidFill>
                  <a:srgbClr val="FFC000"/>
                </a:solidFill>
                <a:latin typeface="Futura Medium" charset="0"/>
                <a:ea typeface="Futura Medium" charset="0"/>
                <a:cs typeface="Futura Medium" charset="0"/>
              </a:rPr>
              <a:t>challenge for audio is to limit the file size while </a:t>
            </a:r>
            <a:r>
              <a:rPr lang="en-US" sz="2400" dirty="0" smtClean="0">
                <a:solidFill>
                  <a:srgbClr val="FFC000"/>
                </a:solidFill>
                <a:latin typeface="Futura Medium" charset="0"/>
                <a:ea typeface="Futura Medium" charset="0"/>
                <a:cs typeface="Futura Medium" charset="0"/>
              </a:rPr>
              <a:t>maintaining </a:t>
            </a:r>
            <a:r>
              <a:rPr lang="en-US" sz="2400" dirty="0">
                <a:solidFill>
                  <a:srgbClr val="FFC000"/>
                </a:solidFill>
                <a:latin typeface="Futura Medium" charset="0"/>
                <a:ea typeface="Futura Medium" charset="0"/>
                <a:cs typeface="Futura Medium" charset="0"/>
              </a:rPr>
              <a:t>fidelity of the sound wave. In a project where there are many channels of overlapping audio, an additional challenge is </a:t>
            </a:r>
            <a:r>
              <a:rPr lang="en-US" sz="2400" dirty="0" smtClean="0">
                <a:solidFill>
                  <a:srgbClr val="FFC000"/>
                </a:solidFill>
                <a:latin typeface="Futura Medium" charset="0"/>
                <a:ea typeface="Futura Medium" charset="0"/>
                <a:cs typeface="Futura Medium" charset="0"/>
              </a:rPr>
              <a:t> </a:t>
            </a:r>
            <a:r>
              <a:rPr lang="en-US" sz="2400" dirty="0">
                <a:solidFill>
                  <a:srgbClr val="FFC000"/>
                </a:solidFill>
                <a:latin typeface="Futura Medium" charset="0"/>
                <a:ea typeface="Futura Medium" charset="0"/>
                <a:cs typeface="Futura Medium" charset="0"/>
              </a:rPr>
              <a:t>ensuring that the resulting mix blends properly so that the computer can render the sounds</a:t>
            </a:r>
            <a:r>
              <a:rPr lang="en-US" sz="2400" dirty="0" smtClean="0">
                <a:solidFill>
                  <a:srgbClr val="FFC000"/>
                </a:solidFill>
                <a:latin typeface="Futura Medium" charset="0"/>
                <a:ea typeface="Futura Medium" charset="0"/>
                <a:cs typeface="Futura Medium" charset="0"/>
              </a:rPr>
              <a:t>.</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Editing the audio will reduce the file size if done correctly. Trimming cuts out the blank space from the beginning and end of the audio file. </a:t>
            </a:r>
          </a:p>
          <a:p>
            <a:endParaRPr lang="en-US" sz="2400" dirty="0" smtClean="0">
              <a:solidFill>
                <a:srgbClr val="FFC000"/>
              </a:solidFill>
              <a:latin typeface="Futura Medium" charset="0"/>
              <a:ea typeface="Futura Medium" charset="0"/>
              <a:cs typeface="Futura Medium" charset="0"/>
            </a:endParaRPr>
          </a:p>
          <a:p>
            <a:pPr marL="342900" indent="-342900">
              <a:buFont typeface="Arial" charset="0"/>
              <a:buChar char="•"/>
            </a:pPr>
            <a:endParaRPr lang="en-US" sz="2400" dirty="0">
              <a:solidFill>
                <a:srgbClr val="FFC000"/>
              </a:solidFill>
              <a:latin typeface="Futura Medium" charset="0"/>
              <a:ea typeface="Futura Medium" charset="0"/>
              <a:cs typeface="Futura Medium"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3137"/>
            <a:ext cx="4180832" cy="5206779"/>
          </a:xfrm>
          <a:prstGeom prst="rect">
            <a:avLst/>
          </a:prstGeom>
        </p:spPr>
      </p:pic>
      <p:sp>
        <p:nvSpPr>
          <p:cNvPr id="4" name="Action Button: Back or Previous 3">
            <a:hlinkClick r:id="" action="ppaction://hlinkshowjump?jump=previousslide" highlightClick="1">
              <a:snd r:embed="rId3" name="Warp Down"/>
            </a:hlinkClick>
          </p:cNvPr>
          <p:cNvSpPr/>
          <p:nvPr/>
        </p:nvSpPr>
        <p:spPr>
          <a:xfrm>
            <a:off x="155275" y="6098138"/>
            <a:ext cx="759125" cy="613213"/>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a:snd r:embed="rId4" name="Click"/>
            </a:hlinkClick>
          </p:cNvPr>
          <p:cNvSpPr/>
          <p:nvPr/>
        </p:nvSpPr>
        <p:spPr>
          <a:xfrm>
            <a:off x="11283350" y="6098138"/>
            <a:ext cx="707367" cy="613213"/>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8265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197" y="32616"/>
            <a:ext cx="10515600" cy="1325563"/>
          </a:xfrm>
        </p:spPr>
        <p:txBody>
          <a:bodyPr>
            <a:normAutofit/>
          </a:bodyPr>
          <a:lstStyle/>
          <a:p>
            <a:pPr algn="ctr"/>
            <a:r>
              <a:rPr lang="en-US" sz="4400" dirty="0" smtClean="0">
                <a:solidFill>
                  <a:schemeClr val="accent3">
                    <a:lumMod val="40000"/>
                    <a:lumOff val="60000"/>
                  </a:schemeClr>
                </a:solidFill>
                <a:latin typeface="Futura Medium"/>
              </a:rPr>
              <a:t>Animation</a:t>
            </a:r>
            <a:endParaRPr lang="en-US" sz="4400" dirty="0">
              <a:solidFill>
                <a:schemeClr val="accent3">
                  <a:lumMod val="40000"/>
                  <a:lumOff val="60000"/>
                </a:schemeClr>
              </a:solidFill>
              <a:latin typeface="Futura Medium"/>
            </a:endParaRPr>
          </a:p>
        </p:txBody>
      </p:sp>
      <p:sp>
        <p:nvSpPr>
          <p:cNvPr id="3" name="TextBox 2"/>
          <p:cNvSpPr txBox="1"/>
          <p:nvPr/>
        </p:nvSpPr>
        <p:spPr>
          <a:xfrm>
            <a:off x="3665517" y="1331337"/>
            <a:ext cx="8526483" cy="5632311"/>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rgbClr val="FFC000"/>
                </a:solidFill>
                <a:latin typeface="Futura Medium"/>
              </a:rPr>
              <a:t>Animations make presentations come to life.</a:t>
            </a:r>
          </a:p>
          <a:p>
            <a:pPr marL="285750" indent="-285750">
              <a:buFont typeface="Arial" panose="020B0604020202020204" pitchFamily="34" charset="0"/>
              <a:buChar char="•"/>
            </a:pPr>
            <a:r>
              <a:rPr lang="en-US" sz="2400" dirty="0" smtClean="0">
                <a:solidFill>
                  <a:srgbClr val="FFC000"/>
                </a:solidFill>
                <a:latin typeface="Futura Medium"/>
              </a:rPr>
              <a:t>Animation </a:t>
            </a:r>
            <a:r>
              <a:rPr lang="en-US" sz="2400" dirty="0">
                <a:solidFill>
                  <a:srgbClr val="FFC000"/>
                </a:solidFill>
                <a:latin typeface="Futura Medium"/>
              </a:rPr>
              <a:t>can be </a:t>
            </a:r>
            <a:r>
              <a:rPr lang="en-US" sz="2400" dirty="0" smtClean="0">
                <a:solidFill>
                  <a:srgbClr val="FFC000"/>
                </a:solidFill>
                <a:latin typeface="Futura Medium"/>
              </a:rPr>
              <a:t>hard </a:t>
            </a:r>
            <a:r>
              <a:rPr lang="en-US" sz="2400" dirty="0">
                <a:solidFill>
                  <a:srgbClr val="FFC000"/>
                </a:solidFill>
                <a:latin typeface="Futura Medium"/>
              </a:rPr>
              <a:t>to consider when </a:t>
            </a:r>
            <a:r>
              <a:rPr lang="en-US" sz="2400" dirty="0" smtClean="0">
                <a:solidFill>
                  <a:srgbClr val="FFC000"/>
                </a:solidFill>
                <a:latin typeface="Futura Medium"/>
              </a:rPr>
              <a:t>creating </a:t>
            </a:r>
            <a:r>
              <a:rPr lang="en-US" sz="2400" dirty="0">
                <a:solidFill>
                  <a:srgbClr val="FFC000"/>
                </a:solidFill>
                <a:latin typeface="Futura Medium"/>
              </a:rPr>
              <a:t>multimedia. Yes, it is the medium in which Pixar and </a:t>
            </a:r>
            <a:r>
              <a:rPr lang="en-US" sz="2400" dirty="0" smtClean="0">
                <a:solidFill>
                  <a:srgbClr val="FFC000"/>
                </a:solidFill>
                <a:latin typeface="Futura Medium"/>
              </a:rPr>
              <a:t>DreamWorks </a:t>
            </a:r>
            <a:r>
              <a:rPr lang="en-US" sz="2400" dirty="0">
                <a:solidFill>
                  <a:srgbClr val="FFC000"/>
                </a:solidFill>
                <a:latin typeface="Futura Medium"/>
              </a:rPr>
              <a:t>perform their magic, but animation is more than rendered characters</a:t>
            </a:r>
            <a:r>
              <a:rPr lang="en-US" sz="2400" dirty="0" smtClean="0">
                <a:solidFill>
                  <a:srgbClr val="FFC000"/>
                </a:solidFill>
                <a:latin typeface="Futura Medium"/>
              </a:rPr>
              <a:t>.</a:t>
            </a:r>
          </a:p>
          <a:p>
            <a:pPr marL="285750" indent="-285750">
              <a:buFont typeface="Arial" panose="020B0604020202020204" pitchFamily="34" charset="0"/>
              <a:buChar char="•"/>
            </a:pPr>
            <a:r>
              <a:rPr lang="en-US" sz="2400" dirty="0" smtClean="0">
                <a:solidFill>
                  <a:srgbClr val="FFC000"/>
                </a:solidFill>
                <a:latin typeface="Futura Medium"/>
              </a:rPr>
              <a:t>If you click the 2 shapes to the left, they will turn from being a still image to an animation. An action will take place</a:t>
            </a:r>
            <a:r>
              <a:rPr lang="en-US" sz="2400" dirty="0" smtClean="0">
                <a:solidFill>
                  <a:srgbClr val="FFC000"/>
                </a:solidFill>
                <a:latin typeface="Futura Medium"/>
              </a:rPr>
              <a:t>.</a:t>
            </a:r>
          </a:p>
          <a:p>
            <a:pPr marL="285750" indent="-285750">
              <a:buFont typeface="Arial" panose="020B0604020202020204" pitchFamily="34" charset="0"/>
              <a:buChar char="•"/>
            </a:pPr>
            <a:r>
              <a:rPr lang="en-US" sz="2400" dirty="0" smtClean="0">
                <a:solidFill>
                  <a:srgbClr val="FFC000"/>
                </a:solidFill>
                <a:latin typeface="Futura Medium"/>
              </a:rPr>
              <a:t>Animation is possible because of persistence of vision and phi. Combined together they make an animation.</a:t>
            </a:r>
          </a:p>
          <a:p>
            <a:pPr marL="285750" indent="-285750">
              <a:buFont typeface="Arial" panose="020B0604020202020204" pitchFamily="34" charset="0"/>
              <a:buChar char="•"/>
            </a:pPr>
            <a:r>
              <a:rPr lang="en-US" sz="2400" dirty="0" smtClean="0">
                <a:solidFill>
                  <a:srgbClr val="FFC000"/>
                </a:solidFill>
                <a:latin typeface="Futura Medium"/>
              </a:rPr>
              <a:t>Phi- the human mind’s need to complete an action.</a:t>
            </a:r>
          </a:p>
          <a:p>
            <a:pPr marL="285750" indent="-285750">
              <a:buFont typeface="Arial" panose="020B0604020202020204" pitchFamily="34" charset="0"/>
              <a:buChar char="•"/>
            </a:pPr>
            <a:r>
              <a:rPr lang="en-US" sz="2400" dirty="0" smtClean="0">
                <a:solidFill>
                  <a:srgbClr val="FFC000"/>
                </a:solidFill>
                <a:latin typeface="Futura Medium"/>
              </a:rPr>
              <a:t>Persistence of vision- when the human eye sees an object and it stays chemically on the eye’s retina for a short time after moving from that object.</a:t>
            </a:r>
            <a:endParaRPr lang="en-US" sz="2400" dirty="0" smtClean="0">
              <a:solidFill>
                <a:srgbClr val="FFC000"/>
              </a:solidFill>
              <a:latin typeface="Futura Medium"/>
            </a:endParaRPr>
          </a:p>
          <a:p>
            <a:pPr marL="285750" indent="-285750">
              <a:buFont typeface="Arial" panose="020B0604020202020204" pitchFamily="34" charset="0"/>
              <a:buChar char="•"/>
            </a:pPr>
            <a:endParaRPr lang="en-US" sz="2400" dirty="0">
              <a:solidFill>
                <a:srgbClr val="FFC000"/>
              </a:solidFill>
              <a:latin typeface="Futura Medium"/>
            </a:endParaRPr>
          </a:p>
        </p:txBody>
      </p:sp>
      <p:sp>
        <p:nvSpPr>
          <p:cNvPr id="5" name="5-Point Star 4"/>
          <p:cNvSpPr/>
          <p:nvPr/>
        </p:nvSpPr>
        <p:spPr>
          <a:xfrm>
            <a:off x="1092530" y="1068779"/>
            <a:ext cx="1698171" cy="1567543"/>
          </a:xfrm>
          <a:prstGeom prst="star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accent3">
                  <a:lumMod val="60000"/>
                  <a:lumOff val="40000"/>
                </a:schemeClr>
              </a:solidFill>
            </a:endParaRPr>
          </a:p>
        </p:txBody>
      </p:sp>
      <p:sp>
        <p:nvSpPr>
          <p:cNvPr id="7" name="Wave 6"/>
          <p:cNvSpPr/>
          <p:nvPr/>
        </p:nvSpPr>
        <p:spPr>
          <a:xfrm>
            <a:off x="1246909" y="3336966"/>
            <a:ext cx="1662546" cy="1401289"/>
          </a:xfrm>
          <a:prstGeom prst="wav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a:snd r:embed="rId2" name="Warp Down"/>
            </a:hlinkClick>
          </p:cNvPr>
          <p:cNvSpPr/>
          <p:nvPr/>
        </p:nvSpPr>
        <p:spPr>
          <a:xfrm>
            <a:off x="100013" y="6215063"/>
            <a:ext cx="643184" cy="514350"/>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a:snd r:embed="rId3" name="Click"/>
            </a:hlinkClick>
          </p:cNvPr>
          <p:cNvSpPr/>
          <p:nvPr/>
        </p:nvSpPr>
        <p:spPr>
          <a:xfrm>
            <a:off x="11415713" y="6215063"/>
            <a:ext cx="642937" cy="514350"/>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588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21600000">
                                      <p:cBhvr>
                                        <p:cTn id="10"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86438" y="342900"/>
            <a:ext cx="6086475" cy="4524315"/>
          </a:xfrm>
          <a:prstGeom prst="rect">
            <a:avLst/>
          </a:prstGeom>
          <a:noFill/>
        </p:spPr>
        <p:txBody>
          <a:bodyPr wrap="square" rtlCol="0">
            <a:spAutoFit/>
          </a:bodyPr>
          <a:lstStyle/>
          <a:p>
            <a:pPr marL="342900" indent="-342900">
              <a:buFont typeface="Arial" charset="0"/>
              <a:buChar char="•"/>
            </a:pPr>
            <a:r>
              <a:rPr lang="en-US" sz="2400" dirty="0" smtClean="0">
                <a:solidFill>
                  <a:srgbClr val="FFC000"/>
                </a:solidFill>
                <a:latin typeface="Futura Medium" charset="0"/>
                <a:ea typeface="Futura Medium" charset="0"/>
                <a:cs typeface="Futura Medium" charset="0"/>
              </a:rPr>
              <a:t>Most cartoons such as the ones children watch on Disney are animated. </a:t>
            </a:r>
          </a:p>
          <a:p>
            <a:pPr marL="342900" indent="-342900">
              <a:buFont typeface="Arial" charset="0"/>
              <a:buChar char="•"/>
            </a:pPr>
            <a:r>
              <a:rPr lang="en-US" sz="2400" dirty="0">
                <a:solidFill>
                  <a:srgbClr val="FFC000"/>
                </a:solidFill>
                <a:latin typeface="Futura Medium" charset="0"/>
                <a:ea typeface="Futura Medium" charset="0"/>
                <a:cs typeface="Futura Medium" charset="0"/>
              </a:rPr>
              <a:t>For a computer interface, animation can show that the system is loading or ready for input. It can provide a visual cue between screen changes. It can provide a hint by casting a glow on a navigation element.</a:t>
            </a:r>
          </a:p>
          <a:p>
            <a:pPr marL="342900" indent="-342900">
              <a:buFont typeface="Arial" charset="0"/>
              <a:buChar char="•"/>
            </a:pPr>
            <a:r>
              <a:rPr lang="en-US" sz="2400" dirty="0">
                <a:solidFill>
                  <a:srgbClr val="FFC000"/>
                </a:solidFill>
                <a:latin typeface="Futura Medium" charset="0"/>
                <a:ea typeface="Futura Medium" charset="0"/>
                <a:cs typeface="Futura Medium" charset="0"/>
              </a:rPr>
              <a:t>The key with animation is to exercise restraint. Subtle is almost always better than flamboyant.</a:t>
            </a:r>
          </a:p>
          <a:p>
            <a:pPr marL="342900" indent="-342900">
              <a:buFont typeface="Arial" charset="0"/>
              <a:buChar char="•"/>
            </a:pPr>
            <a:endParaRPr lang="en-US" sz="2400" dirty="0">
              <a:solidFill>
                <a:srgbClr val="FFC000"/>
              </a:solidFill>
              <a:latin typeface="Futura Medium" charset="0"/>
              <a:ea typeface="Futura Medium" charset="0"/>
              <a:cs typeface="Futura Medium"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612" y="128588"/>
            <a:ext cx="4033838" cy="29146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31" y="3216275"/>
            <a:ext cx="4048919" cy="2813050"/>
          </a:xfrm>
          <a:prstGeom prst="rect">
            <a:avLst/>
          </a:prstGeom>
        </p:spPr>
      </p:pic>
      <p:sp>
        <p:nvSpPr>
          <p:cNvPr id="7" name="Action Button: Forward or Next 6">
            <a:hlinkClick r:id="" action="ppaction://hlinkshowjump?jump=nextslide" highlightClick="1">
              <a:snd r:embed="rId4" name="Click"/>
            </a:hlinkClick>
          </p:cNvPr>
          <p:cNvSpPr/>
          <p:nvPr/>
        </p:nvSpPr>
        <p:spPr>
          <a:xfrm>
            <a:off x="11315700" y="6029325"/>
            <a:ext cx="771525" cy="657225"/>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Action Button: Back or Previous 7">
            <a:hlinkClick r:id="" action="ppaction://hlinkshowjump?jump=previousslide" highlightClick="1">
              <a:snd r:embed="rId5" name="Warp Down"/>
            </a:hlinkClick>
          </p:cNvPr>
          <p:cNvSpPr/>
          <p:nvPr/>
        </p:nvSpPr>
        <p:spPr>
          <a:xfrm>
            <a:off x="114300" y="6043613"/>
            <a:ext cx="709612" cy="642937"/>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2341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0" y="-220663"/>
            <a:ext cx="10515600" cy="1325563"/>
          </a:xfrm>
        </p:spPr>
        <p:txBody>
          <a:bodyPr>
            <a:normAutofit/>
          </a:bodyPr>
          <a:lstStyle/>
          <a:p>
            <a:pPr algn="ctr"/>
            <a:r>
              <a:rPr lang="en-US" sz="4400" dirty="0" smtClean="0">
                <a:solidFill>
                  <a:schemeClr val="accent3">
                    <a:lumMod val="40000"/>
                    <a:lumOff val="60000"/>
                  </a:schemeClr>
                </a:solidFill>
                <a:latin typeface="Futura Medium" charset="0"/>
                <a:ea typeface="Futura Medium" charset="0"/>
                <a:cs typeface="Futura Medium" charset="0"/>
              </a:rPr>
              <a:t>Video</a:t>
            </a:r>
            <a:endParaRPr lang="en-US" sz="4400" dirty="0">
              <a:solidFill>
                <a:schemeClr val="accent3">
                  <a:lumMod val="40000"/>
                  <a:lumOff val="60000"/>
                </a:schemeClr>
              </a:solidFill>
              <a:latin typeface="Futura Medium" charset="0"/>
              <a:ea typeface="Futura Medium" charset="0"/>
              <a:cs typeface="Futura Medium" charset="0"/>
            </a:endParaRPr>
          </a:p>
        </p:txBody>
      </p:sp>
      <p:sp>
        <p:nvSpPr>
          <p:cNvPr id="3" name="TextBox 2"/>
          <p:cNvSpPr txBox="1"/>
          <p:nvPr/>
        </p:nvSpPr>
        <p:spPr>
          <a:xfrm>
            <a:off x="2614613" y="904876"/>
            <a:ext cx="7943850" cy="5632311"/>
          </a:xfrm>
          <a:prstGeom prst="rect">
            <a:avLst/>
          </a:prstGeom>
          <a:noFill/>
        </p:spPr>
        <p:txBody>
          <a:bodyPr wrap="square" rtlCol="0">
            <a:spAutoFit/>
          </a:bodyPr>
          <a:lstStyle/>
          <a:p>
            <a:pPr marL="285750" indent="-285750">
              <a:buFont typeface="Arial" charset="0"/>
              <a:buChar char="•"/>
            </a:pPr>
            <a:r>
              <a:rPr lang="en-US" sz="2400" dirty="0">
                <a:solidFill>
                  <a:srgbClr val="FFC000"/>
                </a:solidFill>
                <a:latin typeface="Futura Medium" charset="0"/>
                <a:ea typeface="Futura Medium" charset="0"/>
                <a:cs typeface="Futura Medium" charset="0"/>
              </a:rPr>
              <a:t>Video production is a field </a:t>
            </a:r>
            <a:r>
              <a:rPr lang="en-US" sz="2400" dirty="0" smtClean="0">
                <a:solidFill>
                  <a:srgbClr val="FFC000"/>
                </a:solidFill>
                <a:latin typeface="Futura Medium" charset="0"/>
                <a:ea typeface="Futura Medium" charset="0"/>
                <a:cs typeface="Futura Medium" charset="0"/>
              </a:rPr>
              <a:t>in </a:t>
            </a:r>
            <a:r>
              <a:rPr lang="en-US" sz="2400" dirty="0">
                <a:solidFill>
                  <a:srgbClr val="FFC000"/>
                </a:solidFill>
                <a:latin typeface="Futura Medium" charset="0"/>
                <a:ea typeface="Futura Medium" charset="0"/>
                <a:cs typeface="Futura Medium" charset="0"/>
              </a:rPr>
              <a:t>itself. Its use in professional and personal communication has exploded in recent years. Most computer systems ship with video cameras built in to the </a:t>
            </a:r>
            <a:r>
              <a:rPr lang="en-US" sz="2400" dirty="0" smtClean="0">
                <a:solidFill>
                  <a:srgbClr val="FFC000"/>
                </a:solidFill>
                <a:latin typeface="Futura Medium" charset="0"/>
                <a:ea typeface="Futura Medium" charset="0"/>
                <a:cs typeface="Futura Medium" charset="0"/>
              </a:rPr>
              <a:t>monitor </a:t>
            </a:r>
            <a:r>
              <a:rPr lang="en-US" sz="2400" dirty="0">
                <a:solidFill>
                  <a:srgbClr val="FFC000"/>
                </a:solidFill>
                <a:latin typeface="Futura Medium" charset="0"/>
                <a:ea typeface="Futura Medium" charset="0"/>
                <a:cs typeface="Futura Medium" charset="0"/>
              </a:rPr>
              <a:t>and all modern smartphones include video recording capability. Popular websites like YouTube and </a:t>
            </a:r>
            <a:r>
              <a:rPr lang="en-US" sz="2400" dirty="0" err="1">
                <a:solidFill>
                  <a:srgbClr val="FFC000"/>
                </a:solidFill>
                <a:latin typeface="Futura Medium" charset="0"/>
                <a:ea typeface="Futura Medium" charset="0"/>
                <a:cs typeface="Futura Medium" charset="0"/>
              </a:rPr>
              <a:t>Vimeo</a:t>
            </a:r>
            <a:r>
              <a:rPr lang="en-US" sz="2400" dirty="0">
                <a:solidFill>
                  <a:srgbClr val="FFC000"/>
                </a:solidFill>
                <a:latin typeface="Futura Medium" charset="0"/>
                <a:ea typeface="Futura Medium" charset="0"/>
                <a:cs typeface="Futura Medium" charset="0"/>
              </a:rPr>
              <a:t> have democratized the video distribution process, </a:t>
            </a:r>
            <a:r>
              <a:rPr lang="en-US" sz="2400" dirty="0" smtClean="0">
                <a:solidFill>
                  <a:srgbClr val="FFC000"/>
                </a:solidFill>
                <a:latin typeface="Futura Medium" charset="0"/>
                <a:ea typeface="Futura Medium" charset="0"/>
                <a:cs typeface="Futura Medium" charset="0"/>
              </a:rPr>
              <a:t>allowing new</a:t>
            </a:r>
            <a:r>
              <a:rPr lang="en-US" sz="2400" dirty="0">
                <a:solidFill>
                  <a:srgbClr val="FFC000"/>
                </a:solidFill>
                <a:latin typeface="Futura Medium" charset="0"/>
                <a:ea typeface="Futura Medium" charset="0"/>
                <a:cs typeface="Futura Medium" charset="0"/>
              </a:rPr>
              <a:t> video producers to share their efforts with the world</a:t>
            </a:r>
            <a:r>
              <a:rPr lang="en-US" sz="2400" dirty="0" smtClean="0">
                <a:solidFill>
                  <a:srgbClr val="FFC000"/>
                </a:solidFill>
                <a:latin typeface="Futura Medium" charset="0"/>
                <a:ea typeface="Futura Medium" charset="0"/>
                <a:cs typeface="Futura Medium" charset="0"/>
              </a:rPr>
              <a:t>.</a:t>
            </a:r>
          </a:p>
          <a:p>
            <a:pPr marL="285750" indent="-285750">
              <a:buFont typeface="Arial" charset="0"/>
              <a:buChar char="•"/>
            </a:pPr>
            <a:r>
              <a:rPr lang="en-US" sz="2400" dirty="0">
                <a:solidFill>
                  <a:srgbClr val="FFC000"/>
                </a:solidFill>
                <a:latin typeface="Futura Medium" charset="0"/>
                <a:ea typeface="Futura Medium" charset="0"/>
                <a:cs typeface="Futura Medium" charset="0"/>
              </a:rPr>
              <a:t>The technical challenge with video is the sheer amount of data that is necessary to render video smoothly. The challenge of the technical multimedia producer is to maintain the highest clarity with the lowest data rate possible for the delivery system.</a:t>
            </a:r>
            <a:endParaRPr lang="en-US" sz="2400" dirty="0">
              <a:solidFill>
                <a:srgbClr val="FFC000"/>
              </a:solidFill>
              <a:latin typeface="Futura Medium" charset="0"/>
              <a:ea typeface="Futura Medium" charset="0"/>
              <a:cs typeface="Futura Medium" charset="0"/>
            </a:endParaRPr>
          </a:p>
          <a:p>
            <a:pPr marL="285750" indent="-285750">
              <a:buFont typeface="Arial" charset="0"/>
              <a:buChar char="•"/>
            </a:pPr>
            <a:endParaRPr lang="en-US" sz="2400" dirty="0">
              <a:solidFill>
                <a:srgbClr val="FFC000"/>
              </a:solidFill>
              <a:latin typeface="Futura Medium" charset="0"/>
              <a:ea typeface="Futura Medium" charset="0"/>
              <a:cs typeface="Futura Medium" charset="0"/>
            </a:endParaRPr>
          </a:p>
        </p:txBody>
      </p:sp>
      <p:sp>
        <p:nvSpPr>
          <p:cNvPr id="4" name="Action Button: Back or Previous 3">
            <a:hlinkClick r:id="" action="ppaction://hlinkshowjump?jump=previousslide" highlightClick="1">
              <a:snd r:embed="rId2" name="Warp Down"/>
            </a:hlinkClick>
          </p:cNvPr>
          <p:cNvSpPr/>
          <p:nvPr/>
        </p:nvSpPr>
        <p:spPr>
          <a:xfrm>
            <a:off x="214313" y="6143625"/>
            <a:ext cx="738187" cy="500063"/>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a:snd r:embed="rId3" name="Click"/>
            </a:hlinkClick>
          </p:cNvPr>
          <p:cNvSpPr/>
          <p:nvPr/>
        </p:nvSpPr>
        <p:spPr>
          <a:xfrm>
            <a:off x="11344275" y="6143625"/>
            <a:ext cx="700088" cy="500063"/>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6695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57425" y="1314450"/>
            <a:ext cx="7558087" cy="3046988"/>
          </a:xfrm>
          <a:prstGeom prst="rect">
            <a:avLst/>
          </a:prstGeom>
          <a:noFill/>
        </p:spPr>
        <p:txBody>
          <a:bodyPr wrap="square" rtlCol="0">
            <a:spAutoFit/>
          </a:bodyPr>
          <a:lstStyle/>
          <a:p>
            <a:pPr marL="285750" indent="-285750">
              <a:buFont typeface="Arial" charset="0"/>
              <a:buChar char="•"/>
            </a:pPr>
            <a:r>
              <a:rPr lang="en-US" sz="2800" dirty="0">
                <a:solidFill>
                  <a:srgbClr val="FFC000"/>
                </a:solidFill>
                <a:latin typeface="Futura Medium" charset="0"/>
                <a:ea typeface="Futura Medium" charset="0"/>
                <a:cs typeface="Futura Medium" charset="0"/>
              </a:rPr>
              <a:t>To accomplish this it is necessary to render the video in different compressed formats and to test which give the best results while maintaining a smooth </a:t>
            </a:r>
            <a:r>
              <a:rPr lang="en-US" sz="2800" dirty="0" err="1">
                <a:solidFill>
                  <a:srgbClr val="FFC000"/>
                </a:solidFill>
                <a:latin typeface="Futura Medium" charset="0"/>
                <a:ea typeface="Futura Medium" charset="0"/>
                <a:cs typeface="Futura Medium" charset="0"/>
              </a:rPr>
              <a:t>framerate</a:t>
            </a:r>
            <a:r>
              <a:rPr lang="en-US" sz="2800" dirty="0" smtClean="0">
                <a:solidFill>
                  <a:srgbClr val="FFC000"/>
                </a:solidFill>
                <a:latin typeface="Futura Medium" charset="0"/>
                <a:ea typeface="Futura Medium" charset="0"/>
                <a:cs typeface="Futura Medium" charset="0"/>
              </a:rPr>
              <a:t>.</a:t>
            </a:r>
          </a:p>
          <a:p>
            <a:pPr marL="285750" indent="-285750">
              <a:buFont typeface="Arial" charset="0"/>
              <a:buChar char="•"/>
            </a:pPr>
            <a:r>
              <a:rPr lang="en-US" sz="2800" dirty="0" smtClean="0">
                <a:solidFill>
                  <a:srgbClr val="FFC000"/>
                </a:solidFill>
                <a:latin typeface="Futura Medium" charset="0"/>
                <a:ea typeface="Futura Medium" charset="0"/>
                <a:cs typeface="Futura Medium" charset="0"/>
              </a:rPr>
              <a:t>On the next slide, I included a </a:t>
            </a:r>
            <a:r>
              <a:rPr lang="en-US" sz="2800" dirty="0" err="1" smtClean="0">
                <a:solidFill>
                  <a:srgbClr val="FFC000"/>
                </a:solidFill>
                <a:latin typeface="Futura Medium" charset="0"/>
                <a:ea typeface="Futura Medium" charset="0"/>
                <a:cs typeface="Futura Medium" charset="0"/>
              </a:rPr>
              <a:t>Youtube</a:t>
            </a:r>
            <a:r>
              <a:rPr lang="en-US" sz="2800" dirty="0" smtClean="0">
                <a:solidFill>
                  <a:srgbClr val="FFC000"/>
                </a:solidFill>
                <a:latin typeface="Futura Medium" charset="0"/>
                <a:ea typeface="Futura Medium" charset="0"/>
                <a:cs typeface="Futura Medium" charset="0"/>
              </a:rPr>
              <a:t> animation video of a </a:t>
            </a:r>
            <a:r>
              <a:rPr lang="en-US" sz="2800" dirty="0" err="1" smtClean="0">
                <a:solidFill>
                  <a:srgbClr val="FFC000"/>
                </a:solidFill>
                <a:latin typeface="Futura Medium" charset="0"/>
                <a:ea typeface="Futura Medium" charset="0"/>
                <a:cs typeface="Futura Medium" charset="0"/>
              </a:rPr>
              <a:t>childrens</a:t>
            </a:r>
            <a:r>
              <a:rPr lang="en-US" sz="2800" dirty="0" smtClean="0">
                <a:solidFill>
                  <a:srgbClr val="FFC000"/>
                </a:solidFill>
                <a:latin typeface="Futura Medium" charset="0"/>
                <a:ea typeface="Futura Medium" charset="0"/>
                <a:cs typeface="Futura Medium" charset="0"/>
              </a:rPr>
              <a:t> cartoon.</a:t>
            </a:r>
            <a:endParaRPr lang="en-US" sz="2800" dirty="0">
              <a:solidFill>
                <a:srgbClr val="FFC000"/>
              </a:solidFill>
              <a:latin typeface="Futura Medium" charset="0"/>
              <a:ea typeface="Futura Medium" charset="0"/>
              <a:cs typeface="Futura Medium" charset="0"/>
            </a:endParaRPr>
          </a:p>
          <a:p>
            <a:endParaRPr lang="en-US" sz="2400" dirty="0">
              <a:latin typeface="Futura Medium" charset="0"/>
              <a:ea typeface="Futura Medium" charset="0"/>
              <a:cs typeface="Futura Medium" charset="0"/>
            </a:endParaRPr>
          </a:p>
        </p:txBody>
      </p:sp>
      <p:sp>
        <p:nvSpPr>
          <p:cNvPr id="3" name="Action Button: Back or Previous 2">
            <a:hlinkClick r:id="" action="ppaction://hlinkshowjump?jump=previousslide" highlightClick="1">
              <a:snd r:embed="rId2" name="Warp Down"/>
            </a:hlinkClick>
          </p:cNvPr>
          <p:cNvSpPr/>
          <p:nvPr/>
        </p:nvSpPr>
        <p:spPr>
          <a:xfrm>
            <a:off x="214313" y="6015038"/>
            <a:ext cx="728662" cy="614362"/>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Forward or Next 3">
            <a:hlinkClick r:id="" action="ppaction://hlinkshowjump?jump=nextslide" highlightClick="1">
              <a:snd r:embed="rId3" name="Click"/>
            </a:hlinkClick>
          </p:cNvPr>
          <p:cNvSpPr/>
          <p:nvPr/>
        </p:nvSpPr>
        <p:spPr>
          <a:xfrm>
            <a:off x="11029950" y="6015038"/>
            <a:ext cx="857250" cy="614362"/>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71793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43576" y="142770"/>
            <a:ext cx="6215062" cy="4893647"/>
          </a:xfrm>
          <a:prstGeom prst="rect">
            <a:avLst/>
          </a:prstGeom>
          <a:noFill/>
        </p:spPr>
        <p:txBody>
          <a:bodyPr wrap="square" rtlCol="0">
            <a:spAutoFit/>
          </a:bodyPr>
          <a:lstStyle/>
          <a:p>
            <a:pPr algn="ctr"/>
            <a:r>
              <a:rPr lang="en-US" sz="2400" dirty="0" smtClean="0">
                <a:solidFill>
                  <a:srgbClr val="FFC000"/>
                </a:solidFill>
                <a:latin typeface="Futura Medium" charset="0"/>
                <a:ea typeface="Futura Medium" charset="0"/>
                <a:cs typeface="Futura Medium" charset="0"/>
              </a:rPr>
              <a:t>Multimedia is made up of 5 building blocks which are presented to the user through any electronic device. Cell phones, laptops, desktops, tablets, game systems, etc. Most children use multimedia everyday by just using one of these devices.</a:t>
            </a:r>
          </a:p>
          <a:p>
            <a:pPr algn="ctr"/>
            <a:endParaRPr lang="en-US" sz="2400" dirty="0">
              <a:solidFill>
                <a:srgbClr val="FFC000"/>
              </a:solidFill>
              <a:latin typeface="Futura Medium" charset="0"/>
              <a:ea typeface="Futura Medium" charset="0"/>
              <a:cs typeface="Futura Medium" charset="0"/>
            </a:endParaRPr>
          </a:p>
          <a:p>
            <a:pPr algn="ctr"/>
            <a:r>
              <a:rPr lang="en-US" sz="2400" dirty="0">
                <a:solidFill>
                  <a:srgbClr val="FFC000"/>
                </a:solidFill>
                <a:latin typeface="Futura Medium" charset="0"/>
                <a:ea typeface="Futura Medium" charset="0"/>
                <a:cs typeface="Futura Medium" charset="0"/>
              </a:rPr>
              <a:t>When designing multimedia, as the designer you </a:t>
            </a:r>
            <a:r>
              <a:rPr lang="en-US" sz="2400" dirty="0" smtClean="0">
                <a:solidFill>
                  <a:srgbClr val="FFC000"/>
                </a:solidFill>
                <a:latin typeface="Futura Medium" charset="0"/>
                <a:ea typeface="Futura Medium" charset="0"/>
                <a:cs typeface="Futura Medium" charset="0"/>
              </a:rPr>
              <a:t>combine </a:t>
            </a:r>
            <a:r>
              <a:rPr lang="en-US" sz="2400" dirty="0">
                <a:solidFill>
                  <a:srgbClr val="FFC000"/>
                </a:solidFill>
                <a:latin typeface="Futura Medium" charset="0"/>
                <a:ea typeface="Futura Medium" charset="0"/>
                <a:cs typeface="Futura Medium" charset="0"/>
              </a:rPr>
              <a:t>these many elements together into a complex </a:t>
            </a:r>
            <a:r>
              <a:rPr lang="en-US" sz="2400" dirty="0" smtClean="0">
                <a:solidFill>
                  <a:srgbClr val="FFC000"/>
                </a:solidFill>
                <a:latin typeface="Futura Medium" charset="0"/>
                <a:ea typeface="Futura Medium" charset="0"/>
                <a:cs typeface="Futura Medium" charset="0"/>
              </a:rPr>
              <a:t>display </a:t>
            </a:r>
            <a:r>
              <a:rPr lang="en-US" sz="2400" dirty="0">
                <a:solidFill>
                  <a:srgbClr val="FFC000"/>
                </a:solidFill>
                <a:latin typeface="Futura Medium" charset="0"/>
                <a:ea typeface="Futura Medium" charset="0"/>
                <a:cs typeface="Futura Medium" charset="0"/>
              </a:rPr>
              <a:t>of sights and sounds. Choosing the best way to give the viewer control over their experience is a challenge, but very rewarding.</a:t>
            </a:r>
            <a:endParaRPr lang="en-US" sz="2400" dirty="0" smtClean="0">
              <a:solidFill>
                <a:srgbClr val="FFC000"/>
              </a:solidFill>
              <a:latin typeface="Futura Medium" charset="0"/>
              <a:ea typeface="Futura Medium" charset="0"/>
              <a:cs typeface="Futura Medium" charset="0"/>
            </a:endParaRPr>
          </a:p>
        </p:txBody>
      </p:sp>
      <p:sp>
        <p:nvSpPr>
          <p:cNvPr id="2" name="Action Button: Forward or Next 1">
            <a:hlinkClick r:id="" action="ppaction://hlinkshowjump?jump=nextslide" highlightClick="1">
              <a:snd r:embed="rId2" name="Click"/>
            </a:hlinkClick>
          </p:cNvPr>
          <p:cNvSpPr/>
          <p:nvPr/>
        </p:nvSpPr>
        <p:spPr>
          <a:xfrm>
            <a:off x="11258550" y="6043613"/>
            <a:ext cx="700088" cy="585787"/>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Action Button: Back or Previous 2">
            <a:hlinkClick r:id="" action="ppaction://hlinkshowjump?jump=previousslide" highlightClick="1">
              <a:snd r:embed="rId3" name="Warp Down"/>
            </a:hlinkClick>
          </p:cNvPr>
          <p:cNvSpPr/>
          <p:nvPr/>
        </p:nvSpPr>
        <p:spPr>
          <a:xfrm>
            <a:off x="142875" y="6043613"/>
            <a:ext cx="671513" cy="585787"/>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635924" cy="4779034"/>
          </a:xfrm>
          <a:prstGeom prst="rect">
            <a:avLst/>
          </a:prstGeom>
        </p:spPr>
      </p:pic>
    </p:spTree>
    <p:extLst>
      <p:ext uri="{BB962C8B-B14F-4D97-AF65-F5344CB8AC3E}">
        <p14:creationId xmlns:p14="http://schemas.microsoft.com/office/powerpoint/2010/main" val="16219452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ction Button: Forward or Next 2">
            <a:hlinkClick r:id="" action="ppaction://hlinkshowjump?jump=nextslide" highlightClick="1">
              <a:snd r:embed="rId4" name="Click"/>
            </a:hlinkClick>
          </p:cNvPr>
          <p:cNvSpPr/>
          <p:nvPr/>
        </p:nvSpPr>
        <p:spPr>
          <a:xfrm>
            <a:off x="11344275" y="6172200"/>
            <a:ext cx="700088" cy="571500"/>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a:snd r:embed="rId5" name="Warp Down"/>
            </a:hlinkClick>
          </p:cNvPr>
          <p:cNvSpPr/>
          <p:nvPr/>
        </p:nvSpPr>
        <p:spPr>
          <a:xfrm>
            <a:off x="185738" y="6172200"/>
            <a:ext cx="742950" cy="571500"/>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5" name="Animation Short Film 3D Funny - Hooked - Best Cartoon For Kid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657350" y="376237"/>
            <a:ext cx="8786814" cy="4610100"/>
          </a:xfrm>
          <a:prstGeom prst="rect">
            <a:avLst/>
          </a:prstGeom>
        </p:spPr>
      </p:pic>
    </p:spTree>
    <p:extLst>
      <p:ext uri="{BB962C8B-B14F-4D97-AF65-F5344CB8AC3E}">
        <p14:creationId xmlns:p14="http://schemas.microsoft.com/office/powerpoint/2010/main" val="10566837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3">
                    <a:lumMod val="40000"/>
                    <a:lumOff val="60000"/>
                  </a:schemeClr>
                </a:solidFill>
                <a:latin typeface="Futura Medium" charset="0"/>
                <a:ea typeface="Futura Medium" charset="0"/>
                <a:cs typeface="Futura Medium" charset="0"/>
              </a:rPr>
              <a:t>Hardware Needed</a:t>
            </a:r>
            <a:endParaRPr lang="en-US" sz="4400" dirty="0">
              <a:solidFill>
                <a:schemeClr val="accent3">
                  <a:lumMod val="40000"/>
                  <a:lumOff val="60000"/>
                </a:schemeClr>
              </a:solidFill>
              <a:latin typeface="Futura Medium" charset="0"/>
              <a:ea typeface="Futura Medium" charset="0"/>
              <a:cs typeface="Futura Medium" charset="0"/>
            </a:endParaRPr>
          </a:p>
        </p:txBody>
      </p:sp>
      <p:sp>
        <p:nvSpPr>
          <p:cNvPr id="3" name="TextBox 2"/>
          <p:cNvSpPr txBox="1"/>
          <p:nvPr/>
        </p:nvSpPr>
        <p:spPr>
          <a:xfrm>
            <a:off x="1570008" y="1897811"/>
            <a:ext cx="9023230" cy="3416320"/>
          </a:xfrm>
          <a:prstGeom prst="rect">
            <a:avLst/>
          </a:prstGeom>
          <a:noFill/>
        </p:spPr>
        <p:txBody>
          <a:bodyPr wrap="square" rtlCol="0">
            <a:spAutoFit/>
          </a:bodyPr>
          <a:lstStyle/>
          <a:p>
            <a:pPr marL="342900" indent="-342900">
              <a:buFont typeface="Arial" charset="0"/>
              <a:buChar char="•"/>
            </a:pPr>
            <a:r>
              <a:rPr lang="en-US" sz="2400" dirty="0" smtClean="0">
                <a:solidFill>
                  <a:srgbClr val="FFC000"/>
                </a:solidFill>
                <a:latin typeface="Futura Medium" charset="0"/>
                <a:ea typeface="Futura Medium" charset="0"/>
                <a:cs typeface="Futura Medium" charset="0"/>
              </a:rPr>
              <a:t>Apple Macintosh and Microsoft Windows are the systems used mainly for creating and delivering projects.</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When making multimedia on one of these, you must test your project out to make sure it will play the right way on other systems.</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Microsoft is a software company while Macintosh is a hardware company.</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Creating multimedia with Macintosh is smoother and easier because of all the tools you can use on there.</a:t>
            </a:r>
            <a:endParaRPr lang="en-US" sz="2400" dirty="0">
              <a:solidFill>
                <a:srgbClr val="FFC000"/>
              </a:solidFill>
              <a:latin typeface="Futura Medium" charset="0"/>
              <a:ea typeface="Futura Medium" charset="0"/>
              <a:cs typeface="Futura Medium" charset="0"/>
            </a:endParaRPr>
          </a:p>
        </p:txBody>
      </p:sp>
      <p:sp>
        <p:nvSpPr>
          <p:cNvPr id="4" name="Action Button: Back or Previous 3">
            <a:hlinkClick r:id="" action="ppaction://hlinkshowjump?jump=previousslide" highlightClick="1">
              <a:snd r:embed="rId2" name="Warp Down"/>
            </a:hlinkClick>
          </p:cNvPr>
          <p:cNvSpPr/>
          <p:nvPr/>
        </p:nvSpPr>
        <p:spPr>
          <a:xfrm>
            <a:off x="172528" y="6198919"/>
            <a:ext cx="665672" cy="495179"/>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a:snd r:embed="rId3" name="Click"/>
            </a:hlinkClick>
          </p:cNvPr>
          <p:cNvSpPr/>
          <p:nvPr/>
        </p:nvSpPr>
        <p:spPr>
          <a:xfrm>
            <a:off x="11353800" y="6198919"/>
            <a:ext cx="636917" cy="495179"/>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71825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solidFill>
                  <a:schemeClr val="accent3">
                    <a:lumMod val="40000"/>
                    <a:lumOff val="60000"/>
                  </a:schemeClr>
                </a:solidFill>
                <a:latin typeface="Futura Medium"/>
              </a:rPr>
              <a:t>Software Needed</a:t>
            </a:r>
            <a:endParaRPr lang="en-US" sz="4400" dirty="0">
              <a:solidFill>
                <a:schemeClr val="accent3">
                  <a:lumMod val="40000"/>
                  <a:lumOff val="60000"/>
                </a:schemeClr>
              </a:solidFill>
              <a:latin typeface="Futura Medium"/>
            </a:endParaRPr>
          </a:p>
        </p:txBody>
      </p:sp>
      <p:sp>
        <p:nvSpPr>
          <p:cNvPr id="3" name="TextBox 2"/>
          <p:cNvSpPr txBox="1"/>
          <p:nvPr/>
        </p:nvSpPr>
        <p:spPr>
          <a:xfrm>
            <a:off x="1876301" y="1876301"/>
            <a:ext cx="8229600"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smtClean="0">
                <a:solidFill>
                  <a:srgbClr val="FFC000"/>
                </a:solidFill>
                <a:latin typeface="Futura Medium"/>
              </a:rPr>
              <a:t>The software is like the parent of the hardware, it tells the hardware what to do.</a:t>
            </a:r>
          </a:p>
          <a:p>
            <a:pPr marL="285750" indent="-285750">
              <a:buFont typeface="Arial" panose="020B0604020202020204" pitchFamily="34" charset="0"/>
              <a:buChar char="•"/>
            </a:pPr>
            <a:r>
              <a:rPr lang="en-US" sz="2400" dirty="0" smtClean="0">
                <a:solidFill>
                  <a:srgbClr val="FFC000"/>
                </a:solidFill>
                <a:latin typeface="Futura Medium"/>
              </a:rPr>
              <a:t>Some software programs are: Word Processor, Photoshop, Illustrator, and Fireworks.</a:t>
            </a:r>
          </a:p>
          <a:p>
            <a:pPr marL="285750" indent="-285750">
              <a:buFont typeface="Arial" panose="020B0604020202020204" pitchFamily="34" charset="0"/>
              <a:buChar char="•"/>
            </a:pPr>
            <a:r>
              <a:rPr lang="en-US" sz="2400" dirty="0" smtClean="0">
                <a:solidFill>
                  <a:srgbClr val="FFC000"/>
                </a:solidFill>
                <a:latin typeface="Futura Medium"/>
              </a:rPr>
              <a:t>Photoshop and Fireworks are software programs used to make bitmap images.</a:t>
            </a:r>
          </a:p>
          <a:p>
            <a:pPr marL="285750" indent="-285750">
              <a:buFont typeface="Arial" panose="020B0604020202020204" pitchFamily="34" charset="0"/>
              <a:buChar char="•"/>
            </a:pPr>
            <a:r>
              <a:rPr lang="en-US" sz="2400" dirty="0" smtClean="0">
                <a:solidFill>
                  <a:srgbClr val="FFC000"/>
                </a:solidFill>
                <a:latin typeface="Futura Medium"/>
              </a:rPr>
              <a:t>Illustrator is used to make vector-based art.</a:t>
            </a:r>
          </a:p>
          <a:p>
            <a:pPr marL="285750" indent="-285750">
              <a:buFont typeface="Arial" panose="020B0604020202020204" pitchFamily="34" charset="0"/>
              <a:buChar char="•"/>
            </a:pPr>
            <a:r>
              <a:rPr lang="en-US" sz="2400" dirty="0" smtClean="0">
                <a:solidFill>
                  <a:srgbClr val="FFC000"/>
                </a:solidFill>
                <a:latin typeface="Futura Medium"/>
              </a:rPr>
              <a:t>Word Processor is a program used to write word documents. In school children write papers and use this type of program.</a:t>
            </a:r>
            <a:endParaRPr lang="en-US" sz="2400" dirty="0">
              <a:solidFill>
                <a:srgbClr val="FFC000"/>
              </a:solidFill>
              <a:latin typeface="Futura Medium"/>
            </a:endParaRPr>
          </a:p>
        </p:txBody>
      </p:sp>
      <p:sp>
        <p:nvSpPr>
          <p:cNvPr id="4" name="Action Button: Back or Previous 3">
            <a:hlinkClick r:id="" action="ppaction://hlinkshowjump?jump=previousslide" highlightClick="1">
              <a:snd r:embed="rId2" name="Warp Down"/>
            </a:hlinkClick>
          </p:cNvPr>
          <p:cNvSpPr/>
          <p:nvPr/>
        </p:nvSpPr>
        <p:spPr>
          <a:xfrm>
            <a:off x="118753" y="6139543"/>
            <a:ext cx="605642" cy="546265"/>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a:snd r:embed="rId3" name="Click"/>
            </a:hlinkClick>
          </p:cNvPr>
          <p:cNvSpPr/>
          <p:nvPr/>
        </p:nvSpPr>
        <p:spPr>
          <a:xfrm>
            <a:off x="11353800" y="6139543"/>
            <a:ext cx="711530" cy="546265"/>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91008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728" y="0"/>
            <a:ext cx="10515600" cy="1325563"/>
          </a:xfrm>
        </p:spPr>
        <p:txBody>
          <a:bodyPr>
            <a:normAutofit/>
          </a:bodyPr>
          <a:lstStyle/>
          <a:p>
            <a:pPr algn="ctr"/>
            <a:r>
              <a:rPr lang="en-US" sz="4400" dirty="0" smtClean="0">
                <a:solidFill>
                  <a:schemeClr val="accent3">
                    <a:lumMod val="40000"/>
                    <a:lumOff val="60000"/>
                  </a:schemeClr>
                </a:solidFill>
                <a:latin typeface="Futura Medium" charset="0"/>
                <a:ea typeface="Futura Medium" charset="0"/>
                <a:cs typeface="Futura Medium" charset="0"/>
              </a:rPr>
              <a:t>Resources</a:t>
            </a:r>
            <a:endParaRPr lang="en-US" sz="4400" dirty="0">
              <a:solidFill>
                <a:schemeClr val="accent3">
                  <a:lumMod val="40000"/>
                  <a:lumOff val="60000"/>
                </a:schemeClr>
              </a:solidFill>
              <a:latin typeface="Futura Medium" charset="0"/>
              <a:ea typeface="Futura Medium" charset="0"/>
              <a:cs typeface="Futura Medium" charset="0"/>
            </a:endParaRPr>
          </a:p>
        </p:txBody>
      </p:sp>
      <p:sp>
        <p:nvSpPr>
          <p:cNvPr id="3" name="TextBox 2"/>
          <p:cNvSpPr txBox="1"/>
          <p:nvPr/>
        </p:nvSpPr>
        <p:spPr>
          <a:xfrm>
            <a:off x="2398143" y="1160795"/>
            <a:ext cx="7349706" cy="5262979"/>
          </a:xfrm>
          <a:prstGeom prst="rect">
            <a:avLst/>
          </a:prstGeom>
          <a:noFill/>
        </p:spPr>
        <p:txBody>
          <a:bodyPr wrap="square" rtlCol="0">
            <a:spAutoFit/>
          </a:bodyPr>
          <a:lstStyle/>
          <a:p>
            <a:pPr marL="285750" indent="-285750">
              <a:buFont typeface="Arial" charset="0"/>
              <a:buChar char="•"/>
            </a:pPr>
            <a:r>
              <a:rPr lang="en-US" sz="2400" dirty="0">
                <a:solidFill>
                  <a:srgbClr val="FFC000"/>
                </a:solidFill>
                <a:latin typeface="Futura Medium" charset="0"/>
                <a:ea typeface="Futura Medium" charset="0"/>
                <a:cs typeface="Futura Medium" charset="0"/>
              </a:rPr>
              <a:t>http://</a:t>
            </a:r>
            <a:r>
              <a:rPr lang="en-US" sz="2400" dirty="0" err="1">
                <a:solidFill>
                  <a:srgbClr val="FFC000"/>
                </a:solidFill>
                <a:latin typeface="Futura Medium" charset="0"/>
                <a:ea typeface="Futura Medium" charset="0"/>
                <a:cs typeface="Futura Medium" charset="0"/>
              </a:rPr>
              <a:t>alsirajeducation.com</a:t>
            </a:r>
            <a:r>
              <a:rPr lang="en-US" sz="2400" dirty="0">
                <a:solidFill>
                  <a:srgbClr val="FFC000"/>
                </a:solidFill>
                <a:latin typeface="Futura Medium" charset="0"/>
                <a:ea typeface="Futura Medium" charset="0"/>
                <a:cs typeface="Futura Medium" charset="0"/>
              </a:rPr>
              <a:t>/</a:t>
            </a:r>
            <a:r>
              <a:rPr lang="en-US" sz="2400" dirty="0" err="1">
                <a:solidFill>
                  <a:srgbClr val="FFC000"/>
                </a:solidFill>
                <a:latin typeface="Futura Medium" charset="0"/>
                <a:ea typeface="Futura Medium" charset="0"/>
                <a:cs typeface="Futura Medium" charset="0"/>
              </a:rPr>
              <a:t>alsirajeducation</a:t>
            </a:r>
            <a:r>
              <a:rPr lang="en-US" sz="2400" dirty="0">
                <a:solidFill>
                  <a:srgbClr val="FFC000"/>
                </a:solidFill>
                <a:latin typeface="Futura Medium" charset="0"/>
                <a:ea typeface="Futura Medium" charset="0"/>
                <a:cs typeface="Futura Medium" charset="0"/>
              </a:rPr>
              <a:t>/</a:t>
            </a:r>
            <a:r>
              <a:rPr lang="en-US" sz="2400" dirty="0" err="1">
                <a:solidFill>
                  <a:srgbClr val="FFC000"/>
                </a:solidFill>
                <a:latin typeface="Futura Medium" charset="0"/>
                <a:ea typeface="Futura Medium" charset="0"/>
                <a:cs typeface="Futura Medium" charset="0"/>
              </a:rPr>
              <a:t>images_post</a:t>
            </a:r>
            <a:r>
              <a:rPr lang="en-US" sz="2400" dirty="0">
                <a:solidFill>
                  <a:srgbClr val="FFC000"/>
                </a:solidFill>
                <a:latin typeface="Futura Medium" charset="0"/>
                <a:ea typeface="Futura Medium" charset="0"/>
                <a:cs typeface="Futura Medium" charset="0"/>
              </a:rPr>
              <a:t>/courses%20pic/</a:t>
            </a:r>
            <a:r>
              <a:rPr lang="en-US" sz="2400" dirty="0" err="1">
                <a:solidFill>
                  <a:srgbClr val="FFC000"/>
                </a:solidFill>
                <a:latin typeface="Futura Medium" charset="0"/>
                <a:ea typeface="Futura Medium" charset="0"/>
                <a:cs typeface="Futura Medium" charset="0"/>
              </a:rPr>
              <a:t>asg</a:t>
            </a:r>
            <a:r>
              <a:rPr lang="en-US" sz="2400" dirty="0">
                <a:solidFill>
                  <a:srgbClr val="FFC000"/>
                </a:solidFill>
                <a:latin typeface="Futura Medium" charset="0"/>
                <a:ea typeface="Futura Medium" charset="0"/>
                <a:cs typeface="Futura Medium" charset="0"/>
              </a:rPr>
              <a:t>/multimedia_3.jpg</a:t>
            </a:r>
          </a:p>
          <a:p>
            <a:pPr marL="285750" indent="-285750">
              <a:buFont typeface="Arial" charset="0"/>
              <a:buChar char="•"/>
            </a:pPr>
            <a:r>
              <a:rPr lang="en-US" sz="2400" dirty="0" smtClean="0">
                <a:solidFill>
                  <a:srgbClr val="FFC000"/>
                </a:solidFill>
                <a:latin typeface="Futura Medium" charset="0"/>
                <a:ea typeface="Futura Medium" charset="0"/>
                <a:cs typeface="Futura Medium" charset="0"/>
              </a:rPr>
              <a:t>http</a:t>
            </a:r>
            <a:r>
              <a:rPr lang="en-US" sz="2400" dirty="0">
                <a:solidFill>
                  <a:srgbClr val="FFC000"/>
                </a:solidFill>
                <a:latin typeface="Futura Medium" charset="0"/>
                <a:ea typeface="Futura Medium" charset="0"/>
                <a:cs typeface="Futura Medium" charset="0"/>
              </a:rPr>
              <a:t>://www.123rf.com/photo_9687095_education--</a:t>
            </a:r>
            <a:r>
              <a:rPr lang="en-US" sz="2400" dirty="0" smtClean="0">
                <a:solidFill>
                  <a:srgbClr val="FFC000"/>
                </a:solidFill>
                <a:latin typeface="Futura Medium" charset="0"/>
                <a:ea typeface="Futura Medium" charset="0"/>
                <a:cs typeface="Futura Medium" charset="0"/>
              </a:rPr>
              <a:t>cartoon-background-illustration-</a:t>
            </a:r>
            <a:r>
              <a:rPr lang="en-US" sz="2400" dirty="0" err="1" smtClean="0">
                <a:solidFill>
                  <a:srgbClr val="FFC000"/>
                </a:solidFill>
                <a:latin typeface="Futura Medium" charset="0"/>
                <a:ea typeface="Futura Medium" charset="0"/>
                <a:cs typeface="Futura Medium" charset="0"/>
              </a:rPr>
              <a:t>bitmap.html</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smtClean="0">
                <a:solidFill>
                  <a:srgbClr val="FFC000"/>
                </a:solidFill>
                <a:latin typeface="Futura Medium" charset="0"/>
                <a:ea typeface="Futura Medium" charset="0"/>
                <a:cs typeface="Futura Medium" charset="0"/>
                <a:hlinkClick r:id="rId2"/>
              </a:rPr>
              <a:t>https</a:t>
            </a:r>
            <a:r>
              <a:rPr lang="en-US" sz="2400" dirty="0">
                <a:solidFill>
                  <a:srgbClr val="FFC000"/>
                </a:solidFill>
                <a:latin typeface="Futura Medium" charset="0"/>
                <a:ea typeface="Futura Medium" charset="0"/>
                <a:cs typeface="Futura Medium" charset="0"/>
                <a:hlinkClick r:id="rId2"/>
              </a:rPr>
              <a:t>://www.pinterest.com/mtntp43/mickey-mouse-and-minnie</a:t>
            </a:r>
            <a:r>
              <a:rPr lang="en-US" sz="2400" dirty="0" smtClean="0">
                <a:solidFill>
                  <a:srgbClr val="FFC000"/>
                </a:solidFill>
                <a:latin typeface="Futura Medium" charset="0"/>
                <a:ea typeface="Futura Medium" charset="0"/>
                <a:cs typeface="Futura Medium" charset="0"/>
                <a:hlinkClick r:id="rId2"/>
              </a:rPr>
              <a:t>/</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a:solidFill>
                  <a:srgbClr val="FFC000"/>
                </a:solidFill>
                <a:latin typeface="Futura Medium" charset="0"/>
                <a:ea typeface="Futura Medium" charset="0"/>
                <a:cs typeface="Futura Medium" charset="0"/>
                <a:hlinkClick r:id="rId3"/>
              </a:rPr>
              <a:t>https://www.pinterest.com/yolo668/emojis</a:t>
            </a:r>
            <a:r>
              <a:rPr lang="en-US" sz="2400" dirty="0" smtClean="0">
                <a:solidFill>
                  <a:srgbClr val="FFC000"/>
                </a:solidFill>
                <a:latin typeface="Futura Medium" charset="0"/>
                <a:ea typeface="Futura Medium" charset="0"/>
                <a:cs typeface="Futura Medium" charset="0"/>
                <a:hlinkClick r:id="rId3"/>
              </a:rPr>
              <a:t>/</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a:solidFill>
                  <a:srgbClr val="FFC000"/>
                </a:solidFill>
                <a:latin typeface="Futura Medium" charset="0"/>
                <a:ea typeface="Futura Medium" charset="0"/>
                <a:cs typeface="Futura Medium" charset="0"/>
                <a:hlinkClick r:id="rId4"/>
              </a:rPr>
              <a:t>http://</a:t>
            </a:r>
            <a:r>
              <a:rPr lang="en-US" sz="2400" dirty="0" smtClean="0">
                <a:solidFill>
                  <a:srgbClr val="FFC000"/>
                </a:solidFill>
                <a:latin typeface="Futura Medium" charset="0"/>
                <a:ea typeface="Futura Medium" charset="0"/>
                <a:cs typeface="Futura Medium" charset="0"/>
                <a:hlinkClick r:id="rId4"/>
              </a:rPr>
              <a:t>www.awi.net.au/home/tools/textfonts.htm</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a:solidFill>
                  <a:srgbClr val="FFC000"/>
                </a:solidFill>
                <a:latin typeface="Futura Medium" charset="0"/>
                <a:ea typeface="Futura Medium" charset="0"/>
                <a:cs typeface="Futura Medium" charset="0"/>
                <a:hlinkClick r:id="rId5"/>
              </a:rPr>
              <a:t>http://</a:t>
            </a:r>
            <a:r>
              <a:rPr lang="en-US" sz="2400" dirty="0" smtClean="0">
                <a:solidFill>
                  <a:srgbClr val="FFC000"/>
                </a:solidFill>
                <a:latin typeface="Futura Medium" charset="0"/>
                <a:ea typeface="Futura Medium" charset="0"/>
                <a:cs typeface="Futura Medium" charset="0"/>
                <a:hlinkClick r:id="rId5"/>
              </a:rPr>
              <a:t>soundbible.com/1511-Fire-Truck-Siren.html</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a:solidFill>
                  <a:srgbClr val="FFC000"/>
                </a:solidFill>
                <a:latin typeface="Futura Medium" charset="0"/>
                <a:ea typeface="Futura Medium" charset="0"/>
                <a:cs typeface="Futura Medium" charset="0"/>
                <a:hlinkClick r:id="rId6"/>
              </a:rPr>
              <a:t>http://</a:t>
            </a:r>
            <a:r>
              <a:rPr lang="en-US" sz="2400" dirty="0" smtClean="0">
                <a:solidFill>
                  <a:srgbClr val="FFC000"/>
                </a:solidFill>
                <a:latin typeface="Futura Medium" charset="0"/>
                <a:ea typeface="Futura Medium" charset="0"/>
                <a:cs typeface="Futura Medium" charset="0"/>
                <a:hlinkClick r:id="rId6"/>
              </a:rPr>
              <a:t>www.soundboard.com/sb/Spongebob_Soundboard</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a:solidFill>
                  <a:srgbClr val="FFC000"/>
                </a:solidFill>
                <a:latin typeface="Futura Medium" charset="0"/>
                <a:ea typeface="Futura Medium" charset="0"/>
                <a:cs typeface="Futura Medium" charset="0"/>
                <a:hlinkClick r:id="rId7"/>
              </a:rPr>
              <a:t>https://www.pinterest.com/mje1964/noise</a:t>
            </a:r>
            <a:r>
              <a:rPr lang="en-US" sz="2400" dirty="0" smtClean="0">
                <a:solidFill>
                  <a:srgbClr val="FFC000"/>
                </a:solidFill>
                <a:latin typeface="Futura Medium" charset="0"/>
                <a:ea typeface="Futura Medium" charset="0"/>
                <a:cs typeface="Futura Medium" charset="0"/>
                <a:hlinkClick r:id="rId7"/>
              </a:rPr>
              <a:t>/</a:t>
            </a:r>
            <a:endParaRPr lang="en-US" sz="2400" dirty="0" smtClean="0">
              <a:solidFill>
                <a:srgbClr val="FFC000"/>
              </a:solidFill>
              <a:latin typeface="Futura Medium" charset="0"/>
              <a:ea typeface="Futura Medium" charset="0"/>
              <a:cs typeface="Futura Medium" charset="0"/>
            </a:endParaRPr>
          </a:p>
          <a:p>
            <a:pPr marL="285750" indent="-285750">
              <a:buFont typeface="Arial" charset="0"/>
              <a:buChar char="•"/>
            </a:pPr>
            <a:r>
              <a:rPr lang="en-US" sz="2400" dirty="0">
                <a:solidFill>
                  <a:srgbClr val="FFC000"/>
                </a:solidFill>
                <a:latin typeface="Futura Medium" charset="0"/>
                <a:ea typeface="Futura Medium" charset="0"/>
                <a:cs typeface="Futura Medium" charset="0"/>
              </a:rPr>
              <a:t>http://</a:t>
            </a:r>
            <a:r>
              <a:rPr lang="en-US" sz="2400" dirty="0" err="1">
                <a:solidFill>
                  <a:srgbClr val="FFC000"/>
                </a:solidFill>
                <a:latin typeface="Futura Medium" charset="0"/>
                <a:ea typeface="Futura Medium" charset="0"/>
                <a:cs typeface="Futura Medium" charset="0"/>
              </a:rPr>
              <a:t>www.slideshare.net</a:t>
            </a:r>
            <a:r>
              <a:rPr lang="en-US" sz="2400" dirty="0">
                <a:solidFill>
                  <a:srgbClr val="FFC000"/>
                </a:solidFill>
                <a:latin typeface="Futura Medium" charset="0"/>
                <a:ea typeface="Futura Medium" charset="0"/>
                <a:cs typeface="Futura Medium" charset="0"/>
              </a:rPr>
              <a:t>/</a:t>
            </a:r>
            <a:r>
              <a:rPr lang="en-US" sz="2400" dirty="0" err="1">
                <a:solidFill>
                  <a:srgbClr val="FFC000"/>
                </a:solidFill>
                <a:latin typeface="Futura Medium" charset="0"/>
                <a:ea typeface="Futura Medium" charset="0"/>
                <a:cs typeface="Futura Medium" charset="0"/>
              </a:rPr>
              <a:t>Shivam_Tuteja</a:t>
            </a:r>
            <a:r>
              <a:rPr lang="en-US" sz="2400" dirty="0">
                <a:solidFill>
                  <a:srgbClr val="FFC000"/>
                </a:solidFill>
                <a:latin typeface="Futura Medium" charset="0"/>
                <a:ea typeface="Futura Medium" charset="0"/>
                <a:cs typeface="Futura Medium" charset="0"/>
              </a:rPr>
              <a:t>/multimedia-8114447</a:t>
            </a:r>
          </a:p>
        </p:txBody>
      </p:sp>
      <p:sp>
        <p:nvSpPr>
          <p:cNvPr id="4" name="Action Button: Back or Previous 3">
            <a:hlinkClick r:id="" action="ppaction://hlinkshowjump?jump=previousslide" highlightClick="1">
              <a:snd r:embed="rId8" name="Warp Down"/>
            </a:hlinkClick>
          </p:cNvPr>
          <p:cNvSpPr/>
          <p:nvPr/>
        </p:nvSpPr>
        <p:spPr>
          <a:xfrm>
            <a:off x="207034" y="6055743"/>
            <a:ext cx="793630" cy="621102"/>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a:snd r:embed="rId9" name="Click"/>
            </a:hlinkClick>
          </p:cNvPr>
          <p:cNvSpPr/>
          <p:nvPr/>
        </p:nvSpPr>
        <p:spPr>
          <a:xfrm>
            <a:off x="11145328" y="6107502"/>
            <a:ext cx="879895" cy="603849"/>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2201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98597" y="2359595"/>
            <a:ext cx="7125419" cy="2308324"/>
          </a:xfrm>
          <a:prstGeom prst="rect">
            <a:avLst/>
          </a:prstGeom>
          <a:noFill/>
        </p:spPr>
        <p:txBody>
          <a:bodyPr wrap="square" rtlCol="0">
            <a:spAutoFit/>
          </a:bodyPr>
          <a:lstStyle/>
          <a:p>
            <a:pPr marL="342900" indent="-342900">
              <a:buFont typeface="Arial" charset="0"/>
              <a:buChar char="•"/>
            </a:pPr>
            <a:endParaRPr lang="en-US" sz="2400" dirty="0" smtClean="0">
              <a:solidFill>
                <a:srgbClr val="FFC000"/>
              </a:solidFill>
              <a:latin typeface="Futura Medium" charset="0"/>
              <a:ea typeface="Futura Medium" charset="0"/>
              <a:cs typeface="Futura Medium" charset="0"/>
            </a:endParaRPr>
          </a:p>
          <a:p>
            <a:pPr marL="342900" indent="-342900">
              <a:buFont typeface="Arial" charset="0"/>
              <a:buChar char="•"/>
            </a:pPr>
            <a:endParaRPr lang="en-US" sz="2400" dirty="0">
              <a:solidFill>
                <a:srgbClr val="FFC000"/>
              </a:solidFill>
              <a:latin typeface="Futura Medium" charset="0"/>
              <a:ea typeface="Futura Medium" charset="0"/>
              <a:cs typeface="Futura Medium" charset="0"/>
            </a:endParaRP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Vaughn</a:t>
            </a:r>
            <a:r>
              <a:rPr lang="en-US" sz="2400" dirty="0">
                <a:solidFill>
                  <a:srgbClr val="FFC000"/>
                </a:solidFill>
                <a:latin typeface="Futura Medium" charset="0"/>
                <a:ea typeface="Futura Medium" charset="0"/>
                <a:cs typeface="Futura Medium" charset="0"/>
              </a:rPr>
              <a:t>, </a:t>
            </a:r>
            <a:r>
              <a:rPr lang="en-US" sz="2400" dirty="0" err="1">
                <a:solidFill>
                  <a:srgbClr val="FFC000"/>
                </a:solidFill>
                <a:latin typeface="Futura Medium" charset="0"/>
                <a:ea typeface="Futura Medium" charset="0"/>
                <a:cs typeface="Futura Medium" charset="0"/>
              </a:rPr>
              <a:t>Tay</a:t>
            </a:r>
            <a:r>
              <a:rPr lang="en-US" sz="2400" dirty="0">
                <a:solidFill>
                  <a:srgbClr val="FFC000"/>
                </a:solidFill>
                <a:latin typeface="Futura Medium" charset="0"/>
                <a:ea typeface="Futura Medium" charset="0"/>
                <a:cs typeface="Futura Medium" charset="0"/>
              </a:rPr>
              <a:t>. </a:t>
            </a:r>
            <a:r>
              <a:rPr lang="en-US" sz="2400" i="1" dirty="0">
                <a:solidFill>
                  <a:srgbClr val="FFC000"/>
                </a:solidFill>
                <a:latin typeface="Futura Medium" charset="0"/>
                <a:ea typeface="Futura Medium" charset="0"/>
                <a:cs typeface="Futura Medium" charset="0"/>
              </a:rPr>
              <a:t>Multimedia: Making It Work, Ninth Edition.</a:t>
            </a:r>
            <a:r>
              <a:rPr lang="en-US" sz="2400" dirty="0">
                <a:solidFill>
                  <a:srgbClr val="FFC000"/>
                </a:solidFill>
                <a:latin typeface="Futura Medium" charset="0"/>
                <a:ea typeface="Futura Medium" charset="0"/>
                <a:cs typeface="Futura Medium" charset="0"/>
              </a:rPr>
              <a:t> USA: </a:t>
            </a:r>
            <a:r>
              <a:rPr lang="en-US" sz="2400" dirty="0" err="1">
                <a:solidFill>
                  <a:srgbClr val="FFC000"/>
                </a:solidFill>
                <a:latin typeface="Futura Medium" charset="0"/>
                <a:ea typeface="Futura Medium" charset="0"/>
                <a:cs typeface="Futura Medium" charset="0"/>
              </a:rPr>
              <a:t>Cenceo</a:t>
            </a:r>
            <a:r>
              <a:rPr lang="en-US" sz="2400" dirty="0">
                <a:solidFill>
                  <a:srgbClr val="FFC000"/>
                </a:solidFill>
                <a:latin typeface="Futura Medium" charset="0"/>
                <a:ea typeface="Futura Medium" charset="0"/>
                <a:cs typeface="Futura Medium" charset="0"/>
              </a:rPr>
              <a:t> Publishing Services, 2014. Print</a:t>
            </a:r>
          </a:p>
          <a:p>
            <a:pPr marL="342900" indent="-342900">
              <a:buFont typeface="Arial" charset="0"/>
              <a:buChar char="•"/>
            </a:pPr>
            <a:endParaRPr lang="en-US" sz="2400" dirty="0">
              <a:solidFill>
                <a:schemeClr val="bg1"/>
              </a:solidFill>
              <a:latin typeface="Futura Medium" charset="0"/>
              <a:ea typeface="Futura Medium" charset="0"/>
              <a:cs typeface="Futura Medium" charset="0"/>
            </a:endParaRPr>
          </a:p>
        </p:txBody>
      </p:sp>
      <p:sp>
        <p:nvSpPr>
          <p:cNvPr id="3" name="Action Button: Home 2">
            <a:hlinkClick r:id="" action="ppaction://hlinkshowjump?jump=firstslide" highlightClick="1">
              <a:snd r:embed="rId2" name="Fly Out"/>
            </a:hlinkClick>
          </p:cNvPr>
          <p:cNvSpPr/>
          <p:nvPr/>
        </p:nvSpPr>
        <p:spPr>
          <a:xfrm>
            <a:off x="276045" y="258792"/>
            <a:ext cx="810883" cy="776378"/>
          </a:xfrm>
          <a:prstGeom prst="actionButtonHom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a:snd r:embed="rId3" name="Warp Down"/>
            </a:hlinkClick>
          </p:cNvPr>
          <p:cNvSpPr/>
          <p:nvPr/>
        </p:nvSpPr>
        <p:spPr>
          <a:xfrm>
            <a:off x="155275" y="6055743"/>
            <a:ext cx="672861" cy="63835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798597" y="1151524"/>
            <a:ext cx="7822811" cy="1938992"/>
          </a:xfrm>
          <a:prstGeom prst="rect">
            <a:avLst/>
          </a:prstGeom>
          <a:noFill/>
        </p:spPr>
        <p:txBody>
          <a:bodyPr wrap="square" rtlCol="0">
            <a:spAutoFit/>
          </a:bodyPr>
          <a:lstStyle/>
          <a:p>
            <a:pPr marL="342900" indent="-342900">
              <a:buFont typeface="Arial" charset="0"/>
              <a:buChar char="•"/>
            </a:pPr>
            <a:r>
              <a:rPr lang="en-US" sz="2400" dirty="0">
                <a:solidFill>
                  <a:srgbClr val="FFC000"/>
                </a:solidFill>
                <a:latin typeface="Futura Medium" charset="0"/>
                <a:ea typeface="Futura Medium" charset="0"/>
                <a:cs typeface="Futura Medium" charset="0"/>
                <a:hlinkClick r:id="rId4"/>
              </a:rPr>
              <a:t>http://</a:t>
            </a:r>
            <a:r>
              <a:rPr lang="en-US" sz="2400" dirty="0" smtClean="0">
                <a:solidFill>
                  <a:srgbClr val="FFC000"/>
                </a:solidFill>
                <a:latin typeface="Futura Medium" charset="0"/>
                <a:ea typeface="Futura Medium" charset="0"/>
                <a:cs typeface="Futura Medium" charset="0"/>
                <a:hlinkClick r:id="rId4"/>
              </a:rPr>
              <a:t>annedurrance.blogspot.com/2011/11/mickey-mouse-fred-flintstone-and.html</a:t>
            </a:r>
            <a:endParaRPr lang="en-US" sz="2400" dirty="0" smtClean="0">
              <a:solidFill>
                <a:srgbClr val="FFC000"/>
              </a:solidFill>
              <a:latin typeface="Futura Medium" charset="0"/>
              <a:ea typeface="Futura Medium" charset="0"/>
              <a:cs typeface="Futura Medium" charset="0"/>
            </a:endParaRPr>
          </a:p>
          <a:p>
            <a:pPr marL="342900" indent="-342900">
              <a:buFont typeface="Arial" charset="0"/>
              <a:buChar char="•"/>
            </a:pPr>
            <a:r>
              <a:rPr lang="en-US" sz="2400" dirty="0">
                <a:solidFill>
                  <a:srgbClr val="FFC000"/>
                </a:solidFill>
                <a:latin typeface="Futura Medium" charset="0"/>
                <a:ea typeface="Futura Medium" charset="0"/>
                <a:cs typeface="Futura Medium" charset="0"/>
              </a:rPr>
              <a:t>https://</a:t>
            </a:r>
            <a:r>
              <a:rPr lang="en-US" sz="2400" dirty="0" err="1">
                <a:solidFill>
                  <a:srgbClr val="FFC000"/>
                </a:solidFill>
                <a:latin typeface="Futura Medium" charset="0"/>
                <a:ea typeface="Futura Medium" charset="0"/>
                <a:cs typeface="Futura Medium" charset="0"/>
              </a:rPr>
              <a:t>www.youtube.com</a:t>
            </a:r>
            <a:r>
              <a:rPr lang="en-US" sz="2400" dirty="0">
                <a:solidFill>
                  <a:srgbClr val="FFC000"/>
                </a:solidFill>
                <a:latin typeface="Futura Medium" charset="0"/>
                <a:ea typeface="Futura Medium" charset="0"/>
                <a:cs typeface="Futura Medium" charset="0"/>
              </a:rPr>
              <a:t>/</a:t>
            </a:r>
            <a:r>
              <a:rPr lang="en-US" sz="2400" dirty="0" err="1">
                <a:solidFill>
                  <a:srgbClr val="FFC000"/>
                </a:solidFill>
                <a:latin typeface="Futura Medium" charset="0"/>
                <a:ea typeface="Futura Medium" charset="0"/>
                <a:cs typeface="Futura Medium" charset="0"/>
              </a:rPr>
              <a:t>watch?v</a:t>
            </a:r>
            <a:r>
              <a:rPr lang="en-US" sz="2400" dirty="0">
                <a:solidFill>
                  <a:srgbClr val="FFC000"/>
                </a:solidFill>
                <a:latin typeface="Futura Medium" charset="0"/>
                <a:ea typeface="Futura Medium" charset="0"/>
                <a:cs typeface="Futura Medium" charset="0"/>
              </a:rPr>
              <a:t>=ExYgsPBUx28</a:t>
            </a:r>
            <a:endParaRPr lang="en-US" sz="2400" dirty="0" smtClean="0">
              <a:solidFill>
                <a:srgbClr val="FFC000"/>
              </a:solidFill>
              <a:latin typeface="Futura Medium" charset="0"/>
              <a:ea typeface="Futura Medium" charset="0"/>
              <a:cs typeface="Futura Medium" charset="0"/>
            </a:endParaRPr>
          </a:p>
          <a:p>
            <a:pPr marL="342900" indent="-342900">
              <a:buFont typeface="Arial" charset="0"/>
              <a:buChar char="•"/>
            </a:pPr>
            <a:r>
              <a:rPr lang="en-US" sz="2400" dirty="0">
                <a:solidFill>
                  <a:srgbClr val="FFC000"/>
                </a:solidFill>
                <a:latin typeface="Futura Medium" charset="0"/>
                <a:ea typeface="Futura Medium" charset="0"/>
                <a:cs typeface="Futura Medium" charset="0"/>
              </a:rPr>
              <a:t>http://</a:t>
            </a:r>
            <a:r>
              <a:rPr lang="en-US" sz="2400" dirty="0" err="1">
                <a:solidFill>
                  <a:srgbClr val="FFC000"/>
                </a:solidFill>
                <a:latin typeface="Futura Medium" charset="0"/>
                <a:ea typeface="Futura Medium" charset="0"/>
                <a:cs typeface="Futura Medium" charset="0"/>
              </a:rPr>
              <a:t>www.screeningnotes.com</a:t>
            </a:r>
            <a:r>
              <a:rPr lang="en-US" sz="2400" dirty="0">
                <a:solidFill>
                  <a:srgbClr val="FFC000"/>
                </a:solidFill>
                <a:latin typeface="Futura Medium" charset="0"/>
                <a:ea typeface="Futura Medium" charset="0"/>
                <a:cs typeface="Futura Medium" charset="0"/>
              </a:rPr>
              <a:t>/2013/09/top-5-favorite-classic-disney-animated.html</a:t>
            </a:r>
          </a:p>
        </p:txBody>
      </p:sp>
    </p:spTree>
    <p:extLst>
      <p:ext uri="{BB962C8B-B14F-4D97-AF65-F5344CB8AC3E}">
        <p14:creationId xmlns:p14="http://schemas.microsoft.com/office/powerpoint/2010/main" val="5351701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04356" y="797135"/>
            <a:ext cx="6557963" cy="4832092"/>
          </a:xfrm>
          <a:prstGeom prst="rect">
            <a:avLst/>
          </a:prstGeom>
          <a:noFill/>
        </p:spPr>
        <p:txBody>
          <a:bodyPr wrap="square" rtlCol="0">
            <a:spAutoFit/>
          </a:bodyPr>
          <a:lstStyle/>
          <a:p>
            <a:pPr algn="ctr"/>
            <a:r>
              <a:rPr lang="en-US" sz="2800" dirty="0" smtClean="0">
                <a:solidFill>
                  <a:srgbClr val="FFC000"/>
                </a:solidFill>
                <a:latin typeface="Futura Medium" charset="0"/>
                <a:ea typeface="Futura Medium" charset="0"/>
                <a:cs typeface="Futura Medium" charset="0"/>
              </a:rPr>
              <a:t>When these building blocks are combined together, they can create projects like the games we play everyday, or even the animated cartoons that children may watch on their favorite websites or </a:t>
            </a:r>
            <a:r>
              <a:rPr lang="en-US" sz="2800" dirty="0" err="1" smtClean="0">
                <a:solidFill>
                  <a:srgbClr val="FFC000"/>
                </a:solidFill>
                <a:latin typeface="Futura Medium" charset="0"/>
                <a:ea typeface="Futura Medium" charset="0"/>
                <a:cs typeface="Futura Medium" charset="0"/>
              </a:rPr>
              <a:t>tv</a:t>
            </a:r>
            <a:r>
              <a:rPr lang="en-US" sz="2800" dirty="0" smtClean="0">
                <a:solidFill>
                  <a:srgbClr val="FFC000"/>
                </a:solidFill>
                <a:latin typeface="Futura Medium" charset="0"/>
                <a:ea typeface="Futura Medium" charset="0"/>
                <a:cs typeface="Futura Medium" charset="0"/>
              </a:rPr>
              <a:t> shows. In school, children learn how to use the computer, to read, and to write. These are 3 very important lessons that will help with learning how to use multimedia (and this presentation).</a:t>
            </a:r>
            <a:endParaRPr lang="en-US" sz="2800" dirty="0">
              <a:solidFill>
                <a:srgbClr val="FFC000"/>
              </a:solidFill>
              <a:latin typeface="Futura Medium" charset="0"/>
              <a:ea typeface="Futura Medium" charset="0"/>
              <a:cs typeface="Futura Medium" charset="0"/>
            </a:endParaRPr>
          </a:p>
        </p:txBody>
      </p:sp>
      <p:sp>
        <p:nvSpPr>
          <p:cNvPr id="2" name="Action Button: Forward or Next 1">
            <a:hlinkClick r:id="" action="ppaction://hlinkshowjump?jump=nextslide" highlightClick="1">
              <a:snd r:embed="rId2" name="Click"/>
            </a:hlinkClick>
          </p:cNvPr>
          <p:cNvSpPr/>
          <p:nvPr/>
        </p:nvSpPr>
        <p:spPr>
          <a:xfrm>
            <a:off x="11272838" y="6086475"/>
            <a:ext cx="600075" cy="542925"/>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a:snd r:embed="rId3" name="Warp Down"/>
            </a:hlinkClick>
          </p:cNvPr>
          <p:cNvSpPr/>
          <p:nvPr/>
        </p:nvSpPr>
        <p:spPr>
          <a:xfrm>
            <a:off x="157163" y="5957888"/>
            <a:ext cx="700087" cy="542925"/>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6127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FFC000"/>
                </a:solidFill>
                <a:latin typeface="Futura Medium" charset="0"/>
                <a:ea typeface="Futura Medium" charset="0"/>
                <a:cs typeface="Futura Medium" charset="0"/>
              </a:rPr>
              <a:t>The 5 Building Blocks </a:t>
            </a:r>
            <a:br>
              <a:rPr lang="en-US" sz="3200" dirty="0" smtClean="0">
                <a:solidFill>
                  <a:srgbClr val="FFC000"/>
                </a:solidFill>
                <a:latin typeface="Futura Medium" charset="0"/>
                <a:ea typeface="Futura Medium" charset="0"/>
                <a:cs typeface="Futura Medium" charset="0"/>
              </a:rPr>
            </a:br>
            <a:r>
              <a:rPr lang="en-US" sz="3200" dirty="0" smtClean="0">
                <a:solidFill>
                  <a:srgbClr val="FFC000"/>
                </a:solidFill>
                <a:latin typeface="Futura Medium" charset="0"/>
                <a:ea typeface="Futura Medium" charset="0"/>
                <a:cs typeface="Futura Medium" charset="0"/>
              </a:rPr>
              <a:t>of Multimedia</a:t>
            </a:r>
            <a:endParaRPr lang="en-US" sz="3200" dirty="0">
              <a:solidFill>
                <a:srgbClr val="FFC000"/>
              </a:solidFill>
              <a:latin typeface="Futura Medium" charset="0"/>
              <a:ea typeface="Futura Medium" charset="0"/>
              <a:cs typeface="Futura Medium"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0330" y="2967083"/>
            <a:ext cx="1926336" cy="32918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1076" y="5369391"/>
            <a:ext cx="2798064" cy="120091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92996" y="2967083"/>
            <a:ext cx="1097280" cy="182270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0160" y="3405443"/>
            <a:ext cx="932688" cy="85344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66592" y="2893174"/>
            <a:ext cx="1250001" cy="1011237"/>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5902" y="2967083"/>
            <a:ext cx="1213104" cy="1097280"/>
          </a:xfrm>
          <a:prstGeom prst="rect">
            <a:avLst/>
          </a:prstGeom>
        </p:spPr>
      </p:pic>
      <p:sp>
        <p:nvSpPr>
          <p:cNvPr id="11" name="TextBox 10"/>
          <p:cNvSpPr txBox="1"/>
          <p:nvPr/>
        </p:nvSpPr>
        <p:spPr>
          <a:xfrm>
            <a:off x="9649358" y="2278034"/>
            <a:ext cx="1289648" cy="584775"/>
          </a:xfrm>
          <a:prstGeom prst="rect">
            <a:avLst/>
          </a:prstGeom>
          <a:noFill/>
        </p:spPr>
        <p:txBody>
          <a:bodyPr wrap="none" rtlCol="0">
            <a:spAutoFit/>
          </a:bodyPr>
          <a:lstStyle/>
          <a:p>
            <a:r>
              <a:rPr lang="en-US" sz="3200" dirty="0" smtClean="0">
                <a:solidFill>
                  <a:srgbClr val="92D050"/>
                </a:solidFill>
                <a:latin typeface="Futura Medium" charset="0"/>
                <a:ea typeface="Futura Medium" charset="0"/>
                <a:cs typeface="Futura Medium" charset="0"/>
              </a:rPr>
              <a:t>Video</a:t>
            </a:r>
            <a:endParaRPr lang="en-US" sz="3200" dirty="0">
              <a:solidFill>
                <a:srgbClr val="92D050"/>
              </a:solidFill>
              <a:latin typeface="Futura Medium" charset="0"/>
              <a:ea typeface="Futura Medium" charset="0"/>
              <a:cs typeface="Futura Medium" charset="0"/>
            </a:endParaRPr>
          </a:p>
        </p:txBody>
      </p:sp>
      <p:sp>
        <p:nvSpPr>
          <p:cNvPr id="12" name="TextBox 11"/>
          <p:cNvSpPr txBox="1"/>
          <p:nvPr/>
        </p:nvSpPr>
        <p:spPr>
          <a:xfrm>
            <a:off x="3932970" y="2350526"/>
            <a:ext cx="1309974" cy="584775"/>
          </a:xfrm>
          <a:prstGeom prst="rect">
            <a:avLst/>
          </a:prstGeom>
          <a:noFill/>
        </p:spPr>
        <p:txBody>
          <a:bodyPr wrap="none" rtlCol="0">
            <a:spAutoFit/>
          </a:bodyPr>
          <a:lstStyle/>
          <a:p>
            <a:r>
              <a:rPr lang="en-US" sz="3200" dirty="0" smtClean="0">
                <a:solidFill>
                  <a:srgbClr val="92D050"/>
                </a:solidFill>
                <a:latin typeface="Futura Medium" charset="0"/>
                <a:ea typeface="Futura Medium" charset="0"/>
                <a:cs typeface="Futura Medium" charset="0"/>
              </a:rPr>
              <a:t>Audio</a:t>
            </a:r>
            <a:endParaRPr lang="en-US" sz="3200" dirty="0">
              <a:solidFill>
                <a:srgbClr val="92D050"/>
              </a:solidFill>
              <a:latin typeface="Futura Medium" charset="0"/>
              <a:ea typeface="Futura Medium" charset="0"/>
              <a:cs typeface="Futura Medium" charset="0"/>
            </a:endParaRPr>
          </a:p>
        </p:txBody>
      </p:sp>
      <p:sp>
        <p:nvSpPr>
          <p:cNvPr id="13" name="TextBox 12"/>
          <p:cNvSpPr txBox="1"/>
          <p:nvPr/>
        </p:nvSpPr>
        <p:spPr>
          <a:xfrm>
            <a:off x="7065810" y="2322575"/>
            <a:ext cx="1351652" cy="584775"/>
          </a:xfrm>
          <a:prstGeom prst="rect">
            <a:avLst/>
          </a:prstGeom>
          <a:noFill/>
        </p:spPr>
        <p:txBody>
          <a:bodyPr wrap="none" rtlCol="0">
            <a:spAutoFit/>
          </a:bodyPr>
          <a:lstStyle/>
          <a:p>
            <a:r>
              <a:rPr lang="en-US" sz="3200" dirty="0" smtClean="0">
                <a:solidFill>
                  <a:srgbClr val="92D050"/>
                </a:solidFill>
                <a:latin typeface="Futura Medium" charset="0"/>
                <a:ea typeface="Futura Medium" charset="0"/>
                <a:cs typeface="Futura Medium" charset="0"/>
              </a:rPr>
              <a:t>Image</a:t>
            </a:r>
            <a:endParaRPr lang="en-US" sz="3200" dirty="0">
              <a:solidFill>
                <a:srgbClr val="92D050"/>
              </a:solidFill>
              <a:latin typeface="Futura Medium" charset="0"/>
              <a:ea typeface="Futura Medium" charset="0"/>
              <a:cs typeface="Futura Medium" charset="0"/>
            </a:endParaRPr>
          </a:p>
        </p:txBody>
      </p:sp>
      <p:sp>
        <p:nvSpPr>
          <p:cNvPr id="14" name="TextBox 13"/>
          <p:cNvSpPr txBox="1"/>
          <p:nvPr/>
        </p:nvSpPr>
        <p:spPr>
          <a:xfrm>
            <a:off x="3966592" y="4789787"/>
            <a:ext cx="2074607" cy="584775"/>
          </a:xfrm>
          <a:prstGeom prst="rect">
            <a:avLst/>
          </a:prstGeom>
          <a:noFill/>
        </p:spPr>
        <p:txBody>
          <a:bodyPr wrap="none" rtlCol="0">
            <a:spAutoFit/>
          </a:bodyPr>
          <a:lstStyle/>
          <a:p>
            <a:r>
              <a:rPr lang="en-US" sz="3200" dirty="0" smtClean="0">
                <a:solidFill>
                  <a:srgbClr val="92D050"/>
                </a:solidFill>
                <a:latin typeface="Futura Medium" charset="0"/>
                <a:ea typeface="Futura Medium" charset="0"/>
                <a:cs typeface="Futura Medium" charset="0"/>
              </a:rPr>
              <a:t>Animation</a:t>
            </a:r>
            <a:endParaRPr lang="en-US" sz="3200" dirty="0">
              <a:solidFill>
                <a:srgbClr val="92D050"/>
              </a:solidFill>
              <a:latin typeface="Futura Medium" charset="0"/>
              <a:ea typeface="Futura Medium" charset="0"/>
              <a:cs typeface="Futura Medium" charset="0"/>
            </a:endParaRPr>
          </a:p>
        </p:txBody>
      </p:sp>
      <p:sp>
        <p:nvSpPr>
          <p:cNvPr id="15" name="Action Button: Back or Previous 14">
            <a:hlinkClick r:id="" action="ppaction://hlinkshowjump?jump=previousslide" highlightClick="1">
              <a:snd r:embed="rId8" name="Warp Down"/>
            </a:hlinkClick>
          </p:cNvPr>
          <p:cNvSpPr/>
          <p:nvPr/>
        </p:nvSpPr>
        <p:spPr>
          <a:xfrm>
            <a:off x="189781" y="5969847"/>
            <a:ext cx="700379" cy="600456"/>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Action Button: Forward or Next 15">
            <a:hlinkClick r:id="" action="ppaction://hlinkshowjump?jump=nextslide" highlightClick="1">
              <a:snd r:embed="rId9" name="Click"/>
            </a:hlinkClick>
          </p:cNvPr>
          <p:cNvSpPr/>
          <p:nvPr/>
        </p:nvSpPr>
        <p:spPr>
          <a:xfrm>
            <a:off x="11283351" y="5969847"/>
            <a:ext cx="741872" cy="600456"/>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TextBox 2"/>
          <p:cNvSpPr txBox="1"/>
          <p:nvPr/>
        </p:nvSpPr>
        <p:spPr>
          <a:xfrm>
            <a:off x="932508" y="2322575"/>
            <a:ext cx="1057681" cy="584775"/>
          </a:xfrm>
          <a:prstGeom prst="rect">
            <a:avLst/>
          </a:prstGeom>
          <a:noFill/>
        </p:spPr>
        <p:txBody>
          <a:bodyPr wrap="square" rtlCol="0">
            <a:spAutoFit/>
          </a:bodyPr>
          <a:lstStyle/>
          <a:p>
            <a:r>
              <a:rPr lang="en-US" sz="3200" dirty="0" smtClean="0">
                <a:solidFill>
                  <a:srgbClr val="92D050"/>
                </a:solidFill>
                <a:latin typeface="Futura Medium" charset="0"/>
                <a:ea typeface="Futura Medium" charset="0"/>
                <a:cs typeface="Futura Medium" charset="0"/>
              </a:rPr>
              <a:t>Text</a:t>
            </a:r>
            <a:endParaRPr lang="en-US" sz="3200" dirty="0">
              <a:solidFill>
                <a:srgbClr val="92D050"/>
              </a:solidFill>
              <a:latin typeface="Futura Medium" charset="0"/>
              <a:ea typeface="Futura Medium" charset="0"/>
              <a:cs typeface="Futura Medium" charset="0"/>
            </a:endParaRPr>
          </a:p>
        </p:txBody>
      </p:sp>
    </p:spTree>
    <p:extLst>
      <p:ext uri="{BB962C8B-B14F-4D97-AF65-F5344CB8AC3E}">
        <p14:creationId xmlns:p14="http://schemas.microsoft.com/office/powerpoint/2010/main" val="8142595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2925" y="365125"/>
            <a:ext cx="10515600" cy="1325563"/>
          </a:xfrm>
        </p:spPr>
        <p:txBody>
          <a:bodyPr>
            <a:normAutofit/>
          </a:bodyPr>
          <a:lstStyle/>
          <a:p>
            <a:pPr algn="ctr"/>
            <a:r>
              <a:rPr lang="en-US" sz="4400" dirty="0" smtClean="0">
                <a:solidFill>
                  <a:schemeClr val="accent3">
                    <a:lumMod val="60000"/>
                    <a:lumOff val="40000"/>
                  </a:schemeClr>
                </a:solidFill>
                <a:latin typeface="Futura Medium" charset="0"/>
                <a:ea typeface="Futura Medium" charset="0"/>
                <a:cs typeface="Futura Medium" charset="0"/>
              </a:rPr>
              <a:t>Text</a:t>
            </a:r>
            <a:endParaRPr lang="en-US" sz="4400" dirty="0">
              <a:solidFill>
                <a:schemeClr val="accent3">
                  <a:lumMod val="60000"/>
                  <a:lumOff val="40000"/>
                </a:schemeClr>
              </a:solidFill>
              <a:latin typeface="Futura Medium" charset="0"/>
              <a:ea typeface="Futura Medium" charset="0"/>
              <a:cs typeface="Futura Medium" charset="0"/>
            </a:endParaRPr>
          </a:p>
        </p:txBody>
      </p:sp>
      <p:sp>
        <p:nvSpPr>
          <p:cNvPr id="4" name="TextBox 3"/>
          <p:cNvSpPr txBox="1"/>
          <p:nvPr/>
        </p:nvSpPr>
        <p:spPr>
          <a:xfrm>
            <a:off x="2292760" y="1690688"/>
            <a:ext cx="6803050" cy="5386090"/>
          </a:xfrm>
          <a:prstGeom prst="rect">
            <a:avLst/>
          </a:prstGeom>
          <a:noFill/>
        </p:spPr>
        <p:txBody>
          <a:bodyPr wrap="square" rtlCol="0">
            <a:spAutoFit/>
          </a:bodyPr>
          <a:lstStyle/>
          <a:p>
            <a:pPr marL="342900" indent="-342900">
              <a:buFont typeface="Arial" charset="0"/>
              <a:buChar char="•"/>
            </a:pPr>
            <a:r>
              <a:rPr lang="en-US" sz="2400" dirty="0" smtClean="0">
                <a:solidFill>
                  <a:srgbClr val="FFC000"/>
                </a:solidFill>
                <a:latin typeface="Futura Medium" charset="0"/>
                <a:ea typeface="Futura Medium" charset="0"/>
                <a:cs typeface="Futura Medium" charset="0"/>
              </a:rPr>
              <a:t>Is written words or symbols that are used to communicate</a:t>
            </a:r>
          </a:p>
          <a:p>
            <a:pPr marL="457200" indent="-457200">
              <a:buFont typeface="Arial" charset="0"/>
              <a:buChar char="•"/>
            </a:pPr>
            <a:r>
              <a:rPr lang="en-US" sz="2400" dirty="0" smtClean="0">
                <a:solidFill>
                  <a:srgbClr val="FFC000"/>
                </a:solidFill>
                <a:latin typeface="Futura Medium" charset="0"/>
                <a:ea typeface="Futura Medium" charset="0"/>
                <a:cs typeface="Futura Medium" charset="0"/>
              </a:rPr>
              <a:t>Children are introduced to text at a young age because learning to read and write are very important factors in life.</a:t>
            </a:r>
          </a:p>
          <a:p>
            <a:pPr marL="457200" indent="-457200">
              <a:buFont typeface="Arial" charset="0"/>
              <a:buChar char="•"/>
            </a:pPr>
            <a:r>
              <a:rPr lang="en-US" sz="2400" dirty="0" smtClean="0">
                <a:solidFill>
                  <a:srgbClr val="FFC000"/>
                </a:solidFill>
                <a:latin typeface="Futura Medium" charset="0"/>
                <a:ea typeface="Futura Medium" charset="0"/>
                <a:cs typeface="Futura Medium" charset="0"/>
              </a:rPr>
              <a:t>Text can be found everywhere such as </a:t>
            </a:r>
            <a:r>
              <a:rPr lang="en-US" sz="2400" dirty="0" err="1" smtClean="0">
                <a:solidFill>
                  <a:srgbClr val="FFC000"/>
                </a:solidFill>
                <a:latin typeface="Futura Medium" charset="0"/>
                <a:ea typeface="Futura Medium" charset="0"/>
                <a:cs typeface="Futura Medium" charset="0"/>
              </a:rPr>
              <a:t>childrens</a:t>
            </a:r>
            <a:r>
              <a:rPr lang="en-US" sz="2400" dirty="0" smtClean="0">
                <a:solidFill>
                  <a:srgbClr val="FFC000"/>
                </a:solidFill>
                <a:latin typeface="Futura Medium" charset="0"/>
                <a:ea typeface="Futura Medium" charset="0"/>
                <a:cs typeface="Futura Medium" charset="0"/>
              </a:rPr>
              <a:t> books, titles of cartoons and video games, and also in cell phones that most children now a days have.</a:t>
            </a:r>
          </a:p>
          <a:p>
            <a:pPr marL="457200" indent="-457200">
              <a:buFont typeface="Arial" charset="0"/>
              <a:buChar char="•"/>
            </a:pPr>
            <a:r>
              <a:rPr lang="en-US" sz="2400" dirty="0" smtClean="0">
                <a:solidFill>
                  <a:srgbClr val="FFC000"/>
                </a:solidFill>
                <a:latin typeface="Futura Medium" charset="0"/>
                <a:ea typeface="Futura Medium" charset="0"/>
                <a:cs typeface="Futura Medium" charset="0"/>
              </a:rPr>
              <a:t>When you become old enough to operate or even own a cell phone, texting becomes a big part of everyday habits.</a:t>
            </a:r>
          </a:p>
          <a:p>
            <a:pPr marL="457200" indent="-457200" algn="ctr">
              <a:buFont typeface="Arial" charset="0"/>
              <a:buChar char="•"/>
            </a:pPr>
            <a:endParaRPr lang="en-US" sz="2800" dirty="0" smtClean="0">
              <a:solidFill>
                <a:schemeClr val="bg1"/>
              </a:solidFill>
              <a:latin typeface="Futura Medium" charset="0"/>
              <a:ea typeface="Futura Medium" charset="0"/>
              <a:cs typeface="Futura Medium" charset="0"/>
            </a:endParaRPr>
          </a:p>
          <a:p>
            <a:pPr marL="457200" indent="-457200" algn="ctr">
              <a:buFont typeface="Arial" charset="0"/>
              <a:buChar char="•"/>
            </a:pPr>
            <a:endParaRPr lang="en-US" sz="2800" dirty="0">
              <a:solidFill>
                <a:schemeClr val="bg1"/>
              </a:solidFill>
              <a:latin typeface="Futura Medium" charset="0"/>
              <a:ea typeface="Futura Medium" charset="0"/>
              <a:cs typeface="Futura Medium" charset="0"/>
            </a:endParaRPr>
          </a:p>
        </p:txBody>
      </p:sp>
      <p:sp>
        <p:nvSpPr>
          <p:cNvPr id="5" name="Action Button: Forward or Next 4">
            <a:hlinkClick r:id="" action="ppaction://hlinkshowjump?jump=nextslide" highlightClick="1">
              <a:snd r:embed="rId2" name="Click"/>
            </a:hlinkClick>
          </p:cNvPr>
          <p:cNvSpPr/>
          <p:nvPr/>
        </p:nvSpPr>
        <p:spPr>
          <a:xfrm>
            <a:off x="11258550" y="6072188"/>
            <a:ext cx="728663" cy="534769"/>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Back or Previous 5">
            <a:hlinkClick r:id="" action="ppaction://hlinkshowjump?jump=previousslide" highlightClick="1">
              <a:snd r:embed="rId3" name="Warp Down"/>
            </a:hlinkClick>
          </p:cNvPr>
          <p:cNvSpPr/>
          <p:nvPr/>
        </p:nvSpPr>
        <p:spPr>
          <a:xfrm>
            <a:off x="200025" y="6072188"/>
            <a:ext cx="685800" cy="534769"/>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46456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36044" y="561093"/>
            <a:ext cx="6915150" cy="6801862"/>
          </a:xfrm>
          <a:prstGeom prst="rect">
            <a:avLst/>
          </a:prstGeom>
          <a:noFill/>
        </p:spPr>
        <p:txBody>
          <a:bodyPr wrap="square" rtlCol="0">
            <a:spAutoFit/>
          </a:bodyPr>
          <a:lstStyle/>
          <a:p>
            <a:pPr marL="342900" indent="-342900">
              <a:buFont typeface="Arial" charset="0"/>
              <a:buChar char="•"/>
            </a:pPr>
            <a:r>
              <a:rPr lang="en-US" sz="2400" dirty="0" smtClean="0">
                <a:solidFill>
                  <a:srgbClr val="FFC000"/>
                </a:solidFill>
                <a:latin typeface="Futura Medium" charset="0"/>
                <a:ea typeface="Futura Medium" charset="0"/>
                <a:cs typeface="Futura Medium" charset="0"/>
              </a:rPr>
              <a:t>A text message is made up of written words and/or emoji's which are symbols that represent how you are feeling.</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Text is used in our everyday lifestyles, even children are influenced by text.</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When </a:t>
            </a:r>
            <a:r>
              <a:rPr lang="en-US" sz="2400" dirty="0">
                <a:solidFill>
                  <a:srgbClr val="FFC000"/>
                </a:solidFill>
                <a:latin typeface="Futura Medium" charset="0"/>
                <a:ea typeface="Futura Medium" charset="0"/>
                <a:cs typeface="Futura Medium" charset="0"/>
              </a:rPr>
              <a:t>using text as navigation, it is important to consider your audience. Choose words that will clearly indicate where </a:t>
            </a:r>
            <a:r>
              <a:rPr lang="en-US" sz="2400" dirty="0" smtClean="0">
                <a:solidFill>
                  <a:srgbClr val="FFC000"/>
                </a:solidFill>
                <a:latin typeface="Futura Medium" charset="0"/>
                <a:ea typeface="Futura Medium" charset="0"/>
                <a:cs typeface="Futura Medium" charset="0"/>
              </a:rPr>
              <a:t>links </a:t>
            </a:r>
            <a:r>
              <a:rPr lang="en-US" sz="2400" dirty="0">
                <a:solidFill>
                  <a:srgbClr val="FFC000"/>
                </a:solidFill>
                <a:latin typeface="Futura Medium" charset="0"/>
                <a:ea typeface="Futura Medium" charset="0"/>
                <a:cs typeface="Futura Medium" charset="0"/>
              </a:rPr>
              <a:t>lead and use those same terms as the headings for the screens they lead to</a:t>
            </a:r>
            <a:r>
              <a:rPr lang="en-US" sz="2400" dirty="0" smtClean="0">
                <a:solidFill>
                  <a:srgbClr val="FFC000"/>
                </a:solidFill>
                <a:latin typeface="Futura Medium" charset="0"/>
                <a:ea typeface="Futura Medium" charset="0"/>
                <a:cs typeface="Futura Medium" charset="0"/>
              </a:rPr>
              <a:t>.</a:t>
            </a:r>
          </a:p>
          <a:p>
            <a:pPr marL="342900" indent="-342900">
              <a:buFont typeface="Arial" charset="0"/>
              <a:buChar char="•"/>
            </a:pPr>
            <a:r>
              <a:rPr lang="en-US" sz="2400" dirty="0" smtClean="0">
                <a:solidFill>
                  <a:srgbClr val="FFC000"/>
                </a:solidFill>
                <a:latin typeface="Futura Medium" charset="0"/>
                <a:ea typeface="Futura Medium" charset="0"/>
                <a:cs typeface="Futura Medium" charset="0"/>
              </a:rPr>
              <a:t>The buttons in yellow in the bottom right and left corners on each of these slides are navigation buttons. If you click the one to the right it will bring you to the next slide, and if you click the one to the left it will bring you back to the last slide you saw.</a:t>
            </a:r>
          </a:p>
          <a:p>
            <a:pPr marL="342900" indent="-342900">
              <a:buFont typeface="Arial" charset="0"/>
              <a:buChar char="•"/>
            </a:pPr>
            <a:endParaRPr lang="en-US" sz="2400" dirty="0">
              <a:solidFill>
                <a:schemeClr val="bg1"/>
              </a:solidFill>
              <a:latin typeface="Futura Medium" charset="0"/>
              <a:ea typeface="Futura Medium" charset="0"/>
              <a:cs typeface="Futura Medium" charset="0"/>
            </a:endParaRPr>
          </a:p>
          <a:p>
            <a:endParaRPr lang="en-US" sz="2800" dirty="0">
              <a:solidFill>
                <a:schemeClr val="bg1"/>
              </a:solidFill>
              <a:latin typeface="Futura Medium" charset="0"/>
              <a:ea typeface="Futura Medium" charset="0"/>
              <a:cs typeface="Futura Medium" charset="0"/>
            </a:endParaRPr>
          </a:p>
        </p:txBody>
      </p:sp>
      <p:sp>
        <p:nvSpPr>
          <p:cNvPr id="3" name="Action Button: Forward or Next 2">
            <a:hlinkClick r:id="" action="ppaction://hlinkshowjump?jump=nextslide" highlightClick="1">
              <a:snd r:embed="rId2" name="Click"/>
            </a:hlinkClick>
          </p:cNvPr>
          <p:cNvSpPr/>
          <p:nvPr/>
        </p:nvSpPr>
        <p:spPr>
          <a:xfrm>
            <a:off x="11315700" y="6143625"/>
            <a:ext cx="714375" cy="542925"/>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a:snd r:embed="rId3" name="Warp Down"/>
            </a:hlinkClick>
          </p:cNvPr>
          <p:cNvSpPr/>
          <p:nvPr/>
        </p:nvSpPr>
        <p:spPr>
          <a:xfrm>
            <a:off x="171450" y="5972175"/>
            <a:ext cx="700088" cy="600075"/>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54" y="199606"/>
            <a:ext cx="2250296" cy="2250296"/>
          </a:xfrm>
          <a:prstGeom prst="rect">
            <a:avLst/>
          </a:prstGeom>
        </p:spPr>
      </p:pic>
      <p:sp>
        <p:nvSpPr>
          <p:cNvPr id="7" name="TextBox 6"/>
          <p:cNvSpPr txBox="1"/>
          <p:nvPr/>
        </p:nvSpPr>
        <p:spPr>
          <a:xfrm>
            <a:off x="698469" y="2449902"/>
            <a:ext cx="1039067" cy="369332"/>
          </a:xfrm>
          <a:prstGeom prst="rect">
            <a:avLst/>
          </a:prstGeom>
          <a:noFill/>
        </p:spPr>
        <p:txBody>
          <a:bodyPr wrap="none" rtlCol="0">
            <a:spAutoFit/>
          </a:bodyPr>
          <a:lstStyle/>
          <a:p>
            <a:r>
              <a:rPr lang="en-US" dirty="0" smtClean="0">
                <a:solidFill>
                  <a:srgbClr val="92D050"/>
                </a:solidFill>
                <a:latin typeface="Futura Medium" charset="0"/>
                <a:ea typeface="Futura Medium" charset="0"/>
                <a:cs typeface="Futura Medium" charset="0"/>
              </a:rPr>
              <a:t>EMOJIS</a:t>
            </a:r>
            <a:endParaRPr lang="en-US" dirty="0">
              <a:solidFill>
                <a:srgbClr val="92D050"/>
              </a:solidFill>
              <a:latin typeface="Futura Medium" charset="0"/>
              <a:ea typeface="Futura Medium" charset="0"/>
              <a:cs typeface="Futura Medium" charset="0"/>
            </a:endParaRPr>
          </a:p>
        </p:txBody>
      </p:sp>
    </p:spTree>
    <p:extLst>
      <p:ext uri="{BB962C8B-B14F-4D97-AF65-F5344CB8AC3E}">
        <p14:creationId xmlns:p14="http://schemas.microsoft.com/office/powerpoint/2010/main" val="352627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57462" y="757238"/>
            <a:ext cx="6672263" cy="5262979"/>
          </a:xfrm>
          <a:prstGeom prst="rect">
            <a:avLst/>
          </a:prstGeom>
          <a:noFill/>
        </p:spPr>
        <p:txBody>
          <a:bodyPr wrap="square" rtlCol="0">
            <a:spAutoFit/>
          </a:bodyPr>
          <a:lstStyle/>
          <a:p>
            <a:pPr marL="342900" indent="-342900">
              <a:buFont typeface="Arial" charset="0"/>
              <a:buChar char="•"/>
            </a:pPr>
            <a:r>
              <a:rPr lang="en-US" sz="2400" dirty="0" smtClean="0">
                <a:solidFill>
                  <a:srgbClr val="FFC000"/>
                </a:solidFill>
                <a:latin typeface="Futura Medium" charset="0"/>
                <a:ea typeface="Futura Medium" charset="0"/>
                <a:cs typeface="Futura Medium" charset="0"/>
              </a:rPr>
              <a:t>Researchers </a:t>
            </a:r>
            <a:r>
              <a:rPr lang="en-US" sz="2400" dirty="0">
                <a:solidFill>
                  <a:srgbClr val="FFC000"/>
                </a:solidFill>
                <a:latin typeface="Futura Medium" charset="0"/>
                <a:ea typeface="Futura Medium" charset="0"/>
                <a:cs typeface="Futura Medium" charset="0"/>
              </a:rPr>
              <a:t>have shown that when reading on screen your reading screen is slower than off of paper. It is important to write concisely when developing screen based media. </a:t>
            </a:r>
            <a:r>
              <a:rPr lang="en-US" sz="2400" dirty="0" smtClean="0">
                <a:solidFill>
                  <a:srgbClr val="FFC000"/>
                </a:solidFill>
                <a:latin typeface="Futura Medium" charset="0"/>
                <a:ea typeface="Futura Medium" charset="0"/>
                <a:cs typeface="Futura Medium" charset="0"/>
              </a:rPr>
              <a:t>Keep it simple but be clear.</a:t>
            </a:r>
          </a:p>
          <a:p>
            <a:pPr marL="342900" indent="-342900">
              <a:buFont typeface="Arial" charset="0"/>
              <a:buChar char="•"/>
            </a:pPr>
            <a:r>
              <a:rPr lang="en-US" sz="2400" dirty="0">
                <a:solidFill>
                  <a:srgbClr val="FFC000"/>
                </a:solidFill>
                <a:latin typeface="Futura Medium" charset="0"/>
                <a:ea typeface="Futura Medium" charset="0"/>
                <a:cs typeface="Futura Medium" charset="0"/>
              </a:rPr>
              <a:t>To a computer, text is a series of numeric codes. The two major </a:t>
            </a:r>
            <a:r>
              <a:rPr lang="en-US" sz="2400" dirty="0" smtClean="0">
                <a:solidFill>
                  <a:srgbClr val="FFC000"/>
                </a:solidFill>
                <a:latin typeface="Futura Medium" charset="0"/>
                <a:ea typeface="Futura Medium" charset="0"/>
                <a:cs typeface="Futura Medium" charset="0"/>
              </a:rPr>
              <a:t>codes </a:t>
            </a:r>
            <a:r>
              <a:rPr lang="en-US" sz="2400" dirty="0">
                <a:solidFill>
                  <a:srgbClr val="FFC000"/>
                </a:solidFill>
                <a:latin typeface="Futura Medium" charset="0"/>
                <a:ea typeface="Futura Medium" charset="0"/>
                <a:cs typeface="Futura Medium" charset="0"/>
              </a:rPr>
              <a:t>are ASCII and Unicode. ASCII was </a:t>
            </a:r>
            <a:r>
              <a:rPr lang="en-US" sz="2400" dirty="0" smtClean="0">
                <a:solidFill>
                  <a:srgbClr val="FFC000"/>
                </a:solidFill>
                <a:latin typeface="Futura Medium" charset="0"/>
                <a:ea typeface="Futura Medium" charset="0"/>
                <a:cs typeface="Futura Medium" charset="0"/>
              </a:rPr>
              <a:t>made </a:t>
            </a:r>
            <a:r>
              <a:rPr lang="en-US" sz="2400" dirty="0">
                <a:solidFill>
                  <a:srgbClr val="FFC000"/>
                </a:solidFill>
                <a:latin typeface="Futura Medium" charset="0"/>
                <a:ea typeface="Futura Medium" charset="0"/>
                <a:cs typeface="Futura Medium" charset="0"/>
              </a:rPr>
              <a:t>before Unicode and is only suitable for display characters in English and some Western languages. Unicode is the new </a:t>
            </a:r>
            <a:r>
              <a:rPr lang="en-US" sz="2400" dirty="0" smtClean="0">
                <a:solidFill>
                  <a:srgbClr val="FFC000"/>
                </a:solidFill>
                <a:latin typeface="Futura Medium" charset="0"/>
                <a:ea typeface="Futura Medium" charset="0"/>
                <a:cs typeface="Futura Medium" charset="0"/>
              </a:rPr>
              <a:t>major </a:t>
            </a:r>
            <a:r>
              <a:rPr lang="en-US" sz="2400" dirty="0">
                <a:solidFill>
                  <a:srgbClr val="FFC000"/>
                </a:solidFill>
                <a:latin typeface="Futura Medium" charset="0"/>
                <a:ea typeface="Futura Medium" charset="0"/>
                <a:cs typeface="Futura Medium" charset="0"/>
              </a:rPr>
              <a:t>form and allows typefaces to encode characters from every language on earth.</a:t>
            </a:r>
          </a:p>
          <a:p>
            <a:pPr marL="342900" indent="-342900">
              <a:buFont typeface="Arial" charset="0"/>
              <a:buChar char="•"/>
            </a:pPr>
            <a:endParaRPr lang="en-US" sz="2400" dirty="0">
              <a:solidFill>
                <a:schemeClr val="bg1"/>
              </a:solidFill>
              <a:latin typeface="Futura Medium" charset="0"/>
              <a:ea typeface="Futura Medium" charset="0"/>
              <a:cs typeface="Futura Medium" charset="0"/>
            </a:endParaRPr>
          </a:p>
        </p:txBody>
      </p:sp>
      <p:sp>
        <p:nvSpPr>
          <p:cNvPr id="3" name="Action Button: Back or Previous 2">
            <a:hlinkClick r:id="" action="ppaction://hlinkshowjump?jump=previousslide" highlightClick="1">
              <a:snd r:embed="rId2" name="Warp Down"/>
            </a:hlinkClick>
          </p:cNvPr>
          <p:cNvSpPr/>
          <p:nvPr/>
        </p:nvSpPr>
        <p:spPr>
          <a:xfrm>
            <a:off x="185738" y="6200775"/>
            <a:ext cx="657225" cy="471488"/>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Forward or Next 3">
            <a:hlinkClick r:id="" action="ppaction://hlinkshowjump?jump=nextslide" highlightClick="1">
              <a:snd r:embed="rId3" name="Click"/>
            </a:hlinkClick>
          </p:cNvPr>
          <p:cNvSpPr/>
          <p:nvPr/>
        </p:nvSpPr>
        <p:spPr>
          <a:xfrm>
            <a:off x="11344275" y="6200775"/>
            <a:ext cx="628650" cy="485775"/>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9696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8812" y="442913"/>
            <a:ext cx="7343775" cy="6617196"/>
          </a:xfrm>
          <a:prstGeom prst="rect">
            <a:avLst/>
          </a:prstGeom>
          <a:noFill/>
        </p:spPr>
        <p:txBody>
          <a:bodyPr wrap="square" rtlCol="0">
            <a:spAutoFit/>
          </a:bodyPr>
          <a:lstStyle/>
          <a:p>
            <a:pPr algn="ctr"/>
            <a:r>
              <a:rPr lang="en-US" sz="4000" u="sng" dirty="0" smtClean="0">
                <a:solidFill>
                  <a:schemeClr val="accent3">
                    <a:lumMod val="60000"/>
                    <a:lumOff val="40000"/>
                  </a:schemeClr>
                </a:solidFill>
                <a:latin typeface="Futura Medium" charset="0"/>
                <a:ea typeface="Futura Medium" charset="0"/>
                <a:cs typeface="Futura Medium" charset="0"/>
              </a:rPr>
              <a:t>ASCII</a:t>
            </a:r>
          </a:p>
          <a:p>
            <a:endParaRPr lang="en-US" sz="3200" dirty="0" smtClean="0">
              <a:solidFill>
                <a:schemeClr val="bg1"/>
              </a:solidFill>
              <a:latin typeface="Futura Medium" charset="0"/>
              <a:ea typeface="Futura Medium" charset="0"/>
              <a:cs typeface="Futura Medium" charset="0"/>
            </a:endParaRPr>
          </a:p>
          <a:p>
            <a:pPr marL="342900" indent="-342900">
              <a:buFont typeface="Arial" charset="0"/>
              <a:buChar char="•"/>
            </a:pPr>
            <a:r>
              <a:rPr lang="en-US" sz="3200" dirty="0" smtClean="0">
                <a:solidFill>
                  <a:srgbClr val="FFC000"/>
                </a:solidFill>
                <a:latin typeface="Futura Medium" charset="0"/>
                <a:ea typeface="Futura Medium" charset="0"/>
                <a:cs typeface="Futura Medium" charset="0"/>
              </a:rPr>
              <a:t>ASCII stands for the American Standard Code for Information Interchange.</a:t>
            </a:r>
          </a:p>
          <a:p>
            <a:pPr marL="457200" indent="-457200">
              <a:buFont typeface="Arial" charset="0"/>
              <a:buChar char="•"/>
            </a:pPr>
            <a:r>
              <a:rPr lang="en-US" sz="3200" dirty="0" smtClean="0">
                <a:solidFill>
                  <a:srgbClr val="FFC000"/>
                </a:solidFill>
                <a:latin typeface="Futura Medium" charset="0"/>
                <a:ea typeface="Futura Medium" charset="0"/>
                <a:cs typeface="Futura Medium" charset="0"/>
              </a:rPr>
              <a:t>The ASCII code numbers represent letters or symbols from the English alphabet.</a:t>
            </a:r>
          </a:p>
          <a:p>
            <a:pPr marL="457200" indent="-457200">
              <a:buFont typeface="Arial" charset="0"/>
              <a:buChar char="•"/>
            </a:pPr>
            <a:r>
              <a:rPr lang="en-US" sz="3200" dirty="0" smtClean="0">
                <a:solidFill>
                  <a:srgbClr val="FFC000"/>
                </a:solidFill>
                <a:latin typeface="Futura Medium" charset="0"/>
                <a:ea typeface="Futura Medium" charset="0"/>
                <a:cs typeface="Futura Medium" charset="0"/>
              </a:rPr>
              <a:t>It was invented to display or print letters, numbers, or symbols.</a:t>
            </a:r>
          </a:p>
          <a:p>
            <a:pPr marL="457200" indent="-457200">
              <a:buFont typeface="Arial" charset="0"/>
              <a:buChar char="•"/>
            </a:pPr>
            <a:r>
              <a:rPr lang="en-US" sz="3200" dirty="0" smtClean="0">
                <a:solidFill>
                  <a:srgbClr val="FFC000"/>
                </a:solidFill>
                <a:latin typeface="Futura Medium" charset="0"/>
                <a:ea typeface="Futura Medium" charset="0"/>
                <a:cs typeface="Futura Medium" charset="0"/>
              </a:rPr>
              <a:t>This came before everything went digital.</a:t>
            </a:r>
          </a:p>
          <a:p>
            <a:pPr marL="457200" indent="-457200">
              <a:buFont typeface="Arial" charset="0"/>
              <a:buChar char="•"/>
            </a:pPr>
            <a:endParaRPr lang="en-US" sz="3200" dirty="0">
              <a:solidFill>
                <a:schemeClr val="bg1"/>
              </a:solidFill>
              <a:latin typeface="Futura Medium" charset="0"/>
              <a:ea typeface="Futura Medium" charset="0"/>
              <a:cs typeface="Futura Medium" charset="0"/>
            </a:endParaRPr>
          </a:p>
        </p:txBody>
      </p:sp>
      <p:sp>
        <p:nvSpPr>
          <p:cNvPr id="3" name="Action Button: Back or Previous 2">
            <a:hlinkClick r:id="" action="ppaction://hlinkshowjump?jump=previousslide" highlightClick="1">
              <a:snd r:embed="rId2" name="Warp Down"/>
            </a:hlinkClick>
          </p:cNvPr>
          <p:cNvSpPr/>
          <p:nvPr/>
        </p:nvSpPr>
        <p:spPr>
          <a:xfrm>
            <a:off x="293298" y="6072996"/>
            <a:ext cx="690113" cy="621102"/>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Forward or Next 3">
            <a:hlinkClick r:id="" action="ppaction://hlinkshowjump?jump=nextslide" highlightClick="1">
              <a:snd r:embed="rId3" name="Click"/>
            </a:hlinkClick>
          </p:cNvPr>
          <p:cNvSpPr/>
          <p:nvPr/>
        </p:nvSpPr>
        <p:spPr>
          <a:xfrm>
            <a:off x="11059064" y="6072996"/>
            <a:ext cx="914400" cy="621102"/>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9912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1547" y="517585"/>
            <a:ext cx="7504981" cy="5447645"/>
          </a:xfrm>
          <a:prstGeom prst="rect">
            <a:avLst/>
          </a:prstGeom>
          <a:noFill/>
        </p:spPr>
        <p:txBody>
          <a:bodyPr wrap="square" rtlCol="0">
            <a:spAutoFit/>
          </a:bodyPr>
          <a:lstStyle/>
          <a:p>
            <a:pPr algn="ctr"/>
            <a:r>
              <a:rPr lang="en-US" sz="4000" dirty="0" smtClean="0">
                <a:solidFill>
                  <a:schemeClr val="accent3">
                    <a:lumMod val="40000"/>
                    <a:lumOff val="60000"/>
                  </a:schemeClr>
                </a:solidFill>
                <a:latin typeface="Futura Medium" charset="0"/>
                <a:ea typeface="Futura Medium" charset="0"/>
                <a:cs typeface="Futura Medium" charset="0"/>
              </a:rPr>
              <a:t>Unicode</a:t>
            </a:r>
          </a:p>
          <a:p>
            <a:pPr marL="457200" indent="-457200">
              <a:buFont typeface="Arial" charset="0"/>
              <a:buChar char="•"/>
            </a:pPr>
            <a:r>
              <a:rPr lang="en-US" sz="2800" dirty="0">
                <a:solidFill>
                  <a:srgbClr val="FFC000"/>
                </a:solidFill>
                <a:latin typeface="Futura Medium" charset="0"/>
                <a:ea typeface="Futura Medium" charset="0"/>
                <a:cs typeface="Futura Medium" charset="0"/>
              </a:rPr>
              <a:t>Type is rendered by individual fonts that are on a computer. In order for your audience to be able to see the typeface you have chose you must either get permission to </a:t>
            </a:r>
            <a:r>
              <a:rPr lang="en-US" sz="2800" dirty="0" smtClean="0">
                <a:solidFill>
                  <a:srgbClr val="FFC000"/>
                </a:solidFill>
                <a:latin typeface="Futura Medium" charset="0"/>
                <a:ea typeface="Futura Medium" charset="0"/>
                <a:cs typeface="Futura Medium" charset="0"/>
              </a:rPr>
              <a:t>include </a:t>
            </a:r>
            <a:r>
              <a:rPr lang="en-US" sz="2800" dirty="0">
                <a:solidFill>
                  <a:srgbClr val="FFC000"/>
                </a:solidFill>
                <a:latin typeface="Futura Medium" charset="0"/>
                <a:ea typeface="Futura Medium" charset="0"/>
                <a:cs typeface="Futura Medium" charset="0"/>
              </a:rPr>
              <a:t>the typeface in your product, license the typeface for use or </a:t>
            </a:r>
            <a:r>
              <a:rPr lang="en-US" sz="2800" dirty="0" smtClean="0">
                <a:solidFill>
                  <a:srgbClr val="FFC000"/>
                </a:solidFill>
                <a:latin typeface="Futura Medium" charset="0"/>
                <a:ea typeface="Futura Medium" charset="0"/>
                <a:cs typeface="Futura Medium" charset="0"/>
              </a:rPr>
              <a:t>turn </a:t>
            </a:r>
            <a:r>
              <a:rPr lang="en-US" sz="2800" dirty="0">
                <a:solidFill>
                  <a:srgbClr val="FFC000"/>
                </a:solidFill>
                <a:latin typeface="Futura Medium" charset="0"/>
                <a:ea typeface="Futura Medium" charset="0"/>
                <a:cs typeface="Futura Medium" charset="0"/>
              </a:rPr>
              <a:t>elements of your text to pixels, rendering it as an image</a:t>
            </a:r>
            <a:r>
              <a:rPr lang="en-US" sz="2800" dirty="0" smtClean="0">
                <a:solidFill>
                  <a:srgbClr val="FFC000"/>
                </a:solidFill>
                <a:latin typeface="Futura Medium" charset="0"/>
                <a:ea typeface="Futura Medium" charset="0"/>
                <a:cs typeface="Futura Medium" charset="0"/>
              </a:rPr>
              <a:t>.</a:t>
            </a:r>
          </a:p>
          <a:p>
            <a:pPr marL="457200" indent="-457200">
              <a:buFont typeface="Arial" charset="0"/>
              <a:buChar char="•"/>
            </a:pPr>
            <a:r>
              <a:rPr lang="en-US" sz="2800" dirty="0" smtClean="0">
                <a:solidFill>
                  <a:srgbClr val="FFC000"/>
                </a:solidFill>
                <a:latin typeface="Futura Medium" charset="0"/>
                <a:ea typeface="Futura Medium" charset="0"/>
                <a:cs typeface="Futura Medium" charset="0"/>
              </a:rPr>
              <a:t>Unicode has thousands of characters which support different languages and alphabets from all over the world.</a:t>
            </a:r>
            <a:endParaRPr lang="en-US" sz="2800" dirty="0">
              <a:solidFill>
                <a:srgbClr val="FFC000"/>
              </a:solidFill>
              <a:latin typeface="Futura Medium" charset="0"/>
              <a:ea typeface="Futura Medium" charset="0"/>
              <a:cs typeface="Futura Medium" charset="0"/>
            </a:endParaRPr>
          </a:p>
        </p:txBody>
      </p:sp>
      <p:sp>
        <p:nvSpPr>
          <p:cNvPr id="3" name="Action Button: Back or Previous 2">
            <a:hlinkClick r:id="" action="ppaction://hlinkshowjump?jump=previousslide" highlightClick="1">
              <a:snd r:embed="rId2" name="Warp Down"/>
            </a:hlinkClick>
          </p:cNvPr>
          <p:cNvSpPr/>
          <p:nvPr/>
        </p:nvSpPr>
        <p:spPr>
          <a:xfrm>
            <a:off x="138023" y="5986732"/>
            <a:ext cx="793630" cy="724619"/>
          </a:xfrm>
          <a:prstGeom prst="actionButtonBackPreviou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 name="Action Button: Forward or Next 3">
            <a:hlinkClick r:id="" action="ppaction://hlinkshowjump?jump=nextslide" highlightClick="1">
              <a:snd r:embed="rId3" name="Click"/>
            </a:hlinkClick>
          </p:cNvPr>
          <p:cNvSpPr/>
          <p:nvPr/>
        </p:nvSpPr>
        <p:spPr>
          <a:xfrm>
            <a:off x="11197087" y="5986732"/>
            <a:ext cx="828136" cy="724619"/>
          </a:xfrm>
          <a:prstGeom prst="actionButtonForwardNex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3562209"/>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Depth</Template>
  <TotalTime>616</TotalTime>
  <Words>1671</Words>
  <Application>Microsoft Macintosh PowerPoint</Application>
  <PresentationFormat>Widescreen</PresentationFormat>
  <Paragraphs>98</Paragraphs>
  <Slides>24</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Chalkboard</vt:lpstr>
      <vt:lpstr>Corbel</vt:lpstr>
      <vt:lpstr>Futura Medium</vt:lpstr>
      <vt:lpstr>Arial</vt:lpstr>
      <vt:lpstr>Depth</vt:lpstr>
      <vt:lpstr>  What is Multimedia?? A Lesson For Children Ages 7-12 By: Amanda Heim </vt:lpstr>
      <vt:lpstr>PowerPoint Presentation</vt:lpstr>
      <vt:lpstr>PowerPoint Presentation</vt:lpstr>
      <vt:lpstr>The 5 Building Blocks  of Multimedia</vt:lpstr>
      <vt:lpstr>Text</vt:lpstr>
      <vt:lpstr>PowerPoint Presentation</vt:lpstr>
      <vt:lpstr>PowerPoint Presentation</vt:lpstr>
      <vt:lpstr>PowerPoint Presentation</vt:lpstr>
      <vt:lpstr>PowerPoint Presentation</vt:lpstr>
      <vt:lpstr>PowerPoint Presentation</vt:lpstr>
      <vt:lpstr>Images</vt:lpstr>
      <vt:lpstr>PowerPoint Presentation</vt:lpstr>
      <vt:lpstr>PowerPoint Presentation</vt:lpstr>
      <vt:lpstr>Audio</vt:lpstr>
      <vt:lpstr>PowerPoint Presentation</vt:lpstr>
      <vt:lpstr>Animation</vt:lpstr>
      <vt:lpstr>PowerPoint Presentation</vt:lpstr>
      <vt:lpstr>Video</vt:lpstr>
      <vt:lpstr>PowerPoint Presentation</vt:lpstr>
      <vt:lpstr>PowerPoint Presentation</vt:lpstr>
      <vt:lpstr>Hardware Needed</vt:lpstr>
      <vt:lpstr>Software Needed</vt:lpstr>
      <vt:lpstr>Resources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MULTIMEDIA??</dc:title>
  <dc:creator>Amanda Heim</dc:creator>
  <cp:lastModifiedBy>Microsoft Office User</cp:lastModifiedBy>
  <cp:revision>73</cp:revision>
  <dcterms:created xsi:type="dcterms:W3CDTF">2016-10-29T18:30:15Z</dcterms:created>
  <dcterms:modified xsi:type="dcterms:W3CDTF">2016-11-08T19:11:24Z</dcterms:modified>
</cp:coreProperties>
</file>