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24"/>
  </p:notesMasterIdLst>
  <p:sldIdLst>
    <p:sldId id="256" r:id="rId2"/>
    <p:sldId id="257" r:id="rId3"/>
    <p:sldId id="258" r:id="rId4"/>
    <p:sldId id="259" r:id="rId5"/>
    <p:sldId id="265" r:id="rId6"/>
    <p:sldId id="266" r:id="rId7"/>
    <p:sldId id="275" r:id="rId8"/>
    <p:sldId id="260" r:id="rId9"/>
    <p:sldId id="267" r:id="rId10"/>
    <p:sldId id="274" r:id="rId11"/>
    <p:sldId id="276" r:id="rId12"/>
    <p:sldId id="262" r:id="rId13"/>
    <p:sldId id="268" r:id="rId14"/>
    <p:sldId id="269" r:id="rId15"/>
    <p:sldId id="263" r:id="rId16"/>
    <p:sldId id="271" r:id="rId17"/>
    <p:sldId id="270" r:id="rId18"/>
    <p:sldId id="261" r:id="rId19"/>
    <p:sldId id="272" r:id="rId20"/>
    <p:sldId id="273" r:id="rId21"/>
    <p:sldId id="277"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mmett, Michelle" initials="RM" lastIdx="1" clrIdx="0">
    <p:extLst>
      <p:ext uri="{19B8F6BF-5375-455C-9EA6-DF929625EA0E}">
        <p15:presenceInfo xmlns:p15="http://schemas.microsoft.com/office/powerpoint/2012/main" userId="S-1-5-21-1992517756-754463450-1116685130-2218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96" y="5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8AFD9-D87E-41FB-8A78-0DEF961AD224}" type="datetimeFigureOut">
              <a:rPr lang="en-US"/>
              <a:t>11/10/2016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57F0F-6EF5-4664-9E2E-4922377B53BF}"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isites.harvard.edu/fs/docs/icb.topic984558.files/unicode_figure2-11.pn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1</a:t>
            </a:fld>
            <a:endParaRPr lang="en-US"/>
          </a:p>
        </p:txBody>
      </p:sp>
    </p:spTree>
    <p:extLst>
      <p:ext uri="{BB962C8B-B14F-4D97-AF65-F5344CB8AC3E}">
        <p14:creationId xmlns:p14="http://schemas.microsoft.com/office/powerpoint/2010/main" val="1553149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https://sy122778.files.wordpress.com/2015/05/lossless1.jpg</a:t>
            </a:r>
          </a:p>
        </p:txBody>
      </p:sp>
      <p:sp>
        <p:nvSpPr>
          <p:cNvPr id="4" name="Slide Number Placeholder 3"/>
          <p:cNvSpPr>
            <a:spLocks noGrp="1"/>
          </p:cNvSpPr>
          <p:nvPr>
            <p:ph type="sldNum" sz="quarter" idx="10"/>
          </p:nvPr>
        </p:nvSpPr>
        <p:spPr/>
        <p:txBody>
          <a:bodyPr/>
          <a:lstStyle/>
          <a:p>
            <a:fld id="{61357F0F-6EF5-4664-9E2E-4922377B53BF}" type="slidenum">
              <a:rPr lang="en-US"/>
              <a:t>10</a:t>
            </a:fld>
            <a:endParaRPr lang="en-US"/>
          </a:p>
        </p:txBody>
      </p:sp>
    </p:spTree>
    <p:extLst>
      <p:ext uri="{BB962C8B-B14F-4D97-AF65-F5344CB8AC3E}">
        <p14:creationId xmlns:p14="http://schemas.microsoft.com/office/powerpoint/2010/main" val="4186281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https://s-media-cache-ak0.pinimg.com/564x/f2/08/30/f2083044743edea046c2bc16b082b4fe.jpg</a:t>
            </a:r>
          </a:p>
        </p:txBody>
      </p:sp>
      <p:sp>
        <p:nvSpPr>
          <p:cNvPr id="4" name="Slide Number Placeholder 3"/>
          <p:cNvSpPr>
            <a:spLocks noGrp="1"/>
          </p:cNvSpPr>
          <p:nvPr>
            <p:ph type="sldNum" sz="quarter" idx="10"/>
          </p:nvPr>
        </p:nvSpPr>
        <p:spPr/>
        <p:txBody>
          <a:bodyPr/>
          <a:lstStyle/>
          <a:p>
            <a:fld id="{61357F0F-6EF5-4664-9E2E-4922377B53BF}" type="slidenum">
              <a:rPr lang="en-US"/>
              <a:t>11</a:t>
            </a:fld>
            <a:endParaRPr lang="en-US"/>
          </a:p>
        </p:txBody>
      </p:sp>
    </p:spTree>
    <p:extLst>
      <p:ext uri="{BB962C8B-B14F-4D97-AF65-F5344CB8AC3E}">
        <p14:creationId xmlns:p14="http://schemas.microsoft.com/office/powerpoint/2010/main" val="1737469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http://giphy.com/gifs/disneypixar-disney-pixar-MFXOJpiYgvF7y</a:t>
            </a:r>
          </a:p>
          <a:p>
            <a:endParaRPr lang="en-US" dirty="0" smtClean="0"/>
          </a:p>
          <a:p>
            <a:r>
              <a:rPr lang="en-US" dirty="0" smtClean="0"/>
              <a:t>http://giphy.com/gifs/dreamworks-how-to-train-your-dragon-toothless-ftnsJjNrqqbM4</a:t>
            </a:r>
            <a:endParaRPr lang="en-US" dirty="0"/>
          </a:p>
          <a:p>
            <a:endParaRPr lang="en-US" dirty="0"/>
          </a:p>
        </p:txBody>
      </p:sp>
      <p:sp>
        <p:nvSpPr>
          <p:cNvPr id="4" name="Slide Number Placeholder 3"/>
          <p:cNvSpPr>
            <a:spLocks noGrp="1"/>
          </p:cNvSpPr>
          <p:nvPr>
            <p:ph type="sldNum" sz="quarter" idx="10"/>
          </p:nvPr>
        </p:nvSpPr>
        <p:spPr/>
        <p:txBody>
          <a:bodyPr/>
          <a:lstStyle/>
          <a:p>
            <a:fld id="{61357F0F-6EF5-4664-9E2E-4922377B53BF}" type="slidenum">
              <a:rPr lang="en-US"/>
              <a:t>12</a:t>
            </a:fld>
            <a:endParaRPr lang="en-US"/>
          </a:p>
        </p:txBody>
      </p:sp>
    </p:spTree>
    <p:extLst>
      <p:ext uri="{BB962C8B-B14F-4D97-AF65-F5344CB8AC3E}">
        <p14:creationId xmlns:p14="http://schemas.microsoft.com/office/powerpoint/2010/main" val="52274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http://giphy.com/gifs/running-hlGUuOSJglrGM</a:t>
            </a:r>
            <a:endParaRPr lang="en-US" dirty="0"/>
          </a:p>
        </p:txBody>
      </p:sp>
      <p:sp>
        <p:nvSpPr>
          <p:cNvPr id="4" name="Slide Number Placeholder 3"/>
          <p:cNvSpPr>
            <a:spLocks noGrp="1"/>
          </p:cNvSpPr>
          <p:nvPr>
            <p:ph type="sldNum" sz="quarter" idx="10"/>
          </p:nvPr>
        </p:nvSpPr>
        <p:spPr/>
        <p:txBody>
          <a:bodyPr/>
          <a:lstStyle/>
          <a:p>
            <a:fld id="{61357F0F-6EF5-4664-9E2E-4922377B53BF}" type="slidenum">
              <a:rPr lang="en-US"/>
              <a:t>13</a:t>
            </a:fld>
            <a:endParaRPr lang="en-US"/>
          </a:p>
        </p:txBody>
      </p:sp>
    </p:spTree>
    <p:extLst>
      <p:ext uri="{BB962C8B-B14F-4D97-AF65-F5344CB8AC3E}">
        <p14:creationId xmlns:p14="http://schemas.microsoft.com/office/powerpoint/2010/main" val="2144470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http://giphy.com/gifs/mashable-3oEjI6SIIHBdRxXI40</a:t>
            </a:r>
            <a:endParaRPr lang="en-US" dirty="0"/>
          </a:p>
        </p:txBody>
      </p:sp>
      <p:sp>
        <p:nvSpPr>
          <p:cNvPr id="4" name="Slide Number Placeholder 3"/>
          <p:cNvSpPr>
            <a:spLocks noGrp="1"/>
          </p:cNvSpPr>
          <p:nvPr>
            <p:ph type="sldNum" sz="quarter" idx="10"/>
          </p:nvPr>
        </p:nvSpPr>
        <p:spPr/>
        <p:txBody>
          <a:bodyPr/>
          <a:lstStyle/>
          <a:p>
            <a:fld id="{61357F0F-6EF5-4664-9E2E-4922377B53BF}" type="slidenum">
              <a:rPr lang="en-US"/>
              <a:t>14</a:t>
            </a:fld>
            <a:endParaRPr lang="en-US"/>
          </a:p>
        </p:txBody>
      </p:sp>
    </p:spTree>
    <p:extLst>
      <p:ext uri="{BB962C8B-B14F-4D97-AF65-F5344CB8AC3E}">
        <p14:creationId xmlns:p14="http://schemas.microsoft.com/office/powerpoint/2010/main" val="2949505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https://www.youtube.com/yt/brand/media/image/YouTube-logo-full_color.png</a:t>
            </a:r>
          </a:p>
          <a:p>
            <a:endParaRPr lang="en-US" dirty="0" smtClean="0"/>
          </a:p>
          <a:p>
            <a:r>
              <a:rPr lang="en-US" dirty="0" smtClean="0"/>
              <a:t>https://upload.wikimedia.org/wikipedia/commons/thumb/9/9c/Vimeo_Logo.svg/2000px-Vimeo_Logo.svg.png</a:t>
            </a:r>
            <a:endParaRPr lang="en-US" dirty="0"/>
          </a:p>
        </p:txBody>
      </p:sp>
      <p:sp>
        <p:nvSpPr>
          <p:cNvPr id="4" name="Slide Number Placeholder 3"/>
          <p:cNvSpPr>
            <a:spLocks noGrp="1"/>
          </p:cNvSpPr>
          <p:nvPr>
            <p:ph type="sldNum" sz="quarter" idx="10"/>
          </p:nvPr>
        </p:nvSpPr>
        <p:spPr/>
        <p:txBody>
          <a:bodyPr/>
          <a:lstStyle/>
          <a:p>
            <a:fld id="{61357F0F-6EF5-4664-9E2E-4922377B53BF}" type="slidenum">
              <a:rPr lang="en-US"/>
              <a:t>15</a:t>
            </a:fld>
            <a:endParaRPr lang="en-US"/>
          </a:p>
        </p:txBody>
      </p:sp>
    </p:spTree>
    <p:extLst>
      <p:ext uri="{BB962C8B-B14F-4D97-AF65-F5344CB8AC3E}">
        <p14:creationId xmlns:p14="http://schemas.microsoft.com/office/powerpoint/2010/main" val="3254226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http://hdguru.com/wp-content/uploads/2012/03/Samsung-2012-ES-LED-580.jpg</a:t>
            </a:r>
            <a:endParaRPr lang="en-US" dirty="0"/>
          </a:p>
        </p:txBody>
      </p:sp>
      <p:sp>
        <p:nvSpPr>
          <p:cNvPr id="4" name="Slide Number Placeholder 3"/>
          <p:cNvSpPr>
            <a:spLocks noGrp="1"/>
          </p:cNvSpPr>
          <p:nvPr>
            <p:ph type="sldNum" sz="quarter" idx="10"/>
          </p:nvPr>
        </p:nvSpPr>
        <p:spPr/>
        <p:txBody>
          <a:bodyPr/>
          <a:lstStyle/>
          <a:p>
            <a:fld id="{61357F0F-6EF5-4664-9E2E-4922377B53BF}" type="slidenum">
              <a:rPr lang="en-US"/>
              <a:t>16</a:t>
            </a:fld>
            <a:endParaRPr lang="en-US"/>
          </a:p>
        </p:txBody>
      </p:sp>
    </p:spTree>
    <p:extLst>
      <p:ext uri="{BB962C8B-B14F-4D97-AF65-F5344CB8AC3E}">
        <p14:creationId xmlns:p14="http://schemas.microsoft.com/office/powerpoint/2010/main" val="4115312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17</a:t>
            </a:fld>
            <a:endParaRPr lang="en-US"/>
          </a:p>
        </p:txBody>
      </p:sp>
    </p:spTree>
    <p:extLst>
      <p:ext uri="{BB962C8B-B14F-4D97-AF65-F5344CB8AC3E}">
        <p14:creationId xmlns:p14="http://schemas.microsoft.com/office/powerpoint/2010/main" val="2170380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18</a:t>
            </a:fld>
            <a:endParaRPr lang="en-US"/>
          </a:p>
        </p:txBody>
      </p:sp>
    </p:spTree>
    <p:extLst>
      <p:ext uri="{BB962C8B-B14F-4D97-AF65-F5344CB8AC3E}">
        <p14:creationId xmlns:p14="http://schemas.microsoft.com/office/powerpoint/2010/main" val="4002764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https://openclipart.org/image/2400px/svg_to_png/195966/Soundwave-Dark.png</a:t>
            </a:r>
          </a:p>
        </p:txBody>
      </p:sp>
      <p:sp>
        <p:nvSpPr>
          <p:cNvPr id="4" name="Slide Number Placeholder 3"/>
          <p:cNvSpPr>
            <a:spLocks noGrp="1"/>
          </p:cNvSpPr>
          <p:nvPr>
            <p:ph type="sldNum" sz="quarter" idx="10"/>
          </p:nvPr>
        </p:nvSpPr>
        <p:spPr/>
        <p:txBody>
          <a:bodyPr/>
          <a:lstStyle/>
          <a:p>
            <a:fld id="{61357F0F-6EF5-4664-9E2E-4922377B53BF}" type="slidenum">
              <a:rPr lang="en-US"/>
              <a:t>19</a:t>
            </a:fld>
            <a:endParaRPr lang="en-US"/>
          </a:p>
        </p:txBody>
      </p:sp>
    </p:spTree>
    <p:extLst>
      <p:ext uri="{BB962C8B-B14F-4D97-AF65-F5344CB8AC3E}">
        <p14:creationId xmlns:p14="http://schemas.microsoft.com/office/powerpoint/2010/main" val="3449581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2</a:t>
            </a:fld>
            <a:endParaRPr lang="en-US"/>
          </a:p>
        </p:txBody>
      </p:sp>
    </p:spTree>
    <p:extLst>
      <p:ext uri="{BB962C8B-B14F-4D97-AF65-F5344CB8AC3E}">
        <p14:creationId xmlns:p14="http://schemas.microsoft.com/office/powerpoint/2010/main" val="3230273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http://static.tumblr.com/ab9bdf68d7b309d025c33223120f1306/tnms5f8/b32nwychi/tumblr_static_3lew72cnseio84g0ccgw8048o.jpg</a:t>
            </a:r>
          </a:p>
        </p:txBody>
      </p:sp>
      <p:sp>
        <p:nvSpPr>
          <p:cNvPr id="4" name="Slide Number Placeholder 3"/>
          <p:cNvSpPr>
            <a:spLocks noGrp="1"/>
          </p:cNvSpPr>
          <p:nvPr>
            <p:ph type="sldNum" sz="quarter" idx="10"/>
          </p:nvPr>
        </p:nvSpPr>
        <p:spPr/>
        <p:txBody>
          <a:bodyPr/>
          <a:lstStyle/>
          <a:p>
            <a:fld id="{61357F0F-6EF5-4664-9E2E-4922377B53BF}" type="slidenum">
              <a:rPr lang="en-US"/>
              <a:t>20</a:t>
            </a:fld>
            <a:endParaRPr lang="en-US"/>
          </a:p>
        </p:txBody>
      </p:sp>
    </p:spTree>
    <p:extLst>
      <p:ext uri="{BB962C8B-B14F-4D97-AF65-F5344CB8AC3E}">
        <p14:creationId xmlns:p14="http://schemas.microsoft.com/office/powerpoint/2010/main" val="3781790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3</a:t>
            </a:fld>
            <a:endParaRPr lang="en-US"/>
          </a:p>
        </p:txBody>
      </p:sp>
    </p:spTree>
    <p:extLst>
      <p:ext uri="{BB962C8B-B14F-4D97-AF65-F5344CB8AC3E}">
        <p14:creationId xmlns:p14="http://schemas.microsoft.com/office/powerpoint/2010/main" val="308858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4</a:t>
            </a:fld>
            <a:endParaRPr lang="en-US"/>
          </a:p>
        </p:txBody>
      </p:sp>
    </p:spTree>
    <p:extLst>
      <p:ext uri="{BB962C8B-B14F-4D97-AF65-F5344CB8AC3E}">
        <p14:creationId xmlns:p14="http://schemas.microsoft.com/office/powerpoint/2010/main" val="1781635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http://1.bp.blogspot.com/-KO06XqoOwfU/Up4RoJsCn0I/AAAAAAAAATo/_x_DxxFFnQU/s1600/Unicode00.gif</a:t>
            </a:r>
            <a:endParaRPr lang="en-US" dirty="0">
              <a:hlinkClick r:id="rId3"/>
            </a:endParaRPr>
          </a:p>
          <a:p>
            <a:endParaRPr lang="en-US" dirty="0"/>
          </a:p>
          <a:p>
            <a:r>
              <a:rPr lang="en-US" dirty="0"/>
              <a:t>http://awpacomputing.weebly.com/uploads/1/3/5/0/13509255/7059345.jpg?476</a:t>
            </a:r>
            <a:r>
              <a:rPr lang="EN-US" dirty="0"/>
              <a:t> </a:t>
            </a:r>
            <a:endParaRPr lang="en-US" dirty="0"/>
          </a:p>
        </p:txBody>
      </p:sp>
      <p:sp>
        <p:nvSpPr>
          <p:cNvPr id="4" name="Slide Number Placeholder 3"/>
          <p:cNvSpPr>
            <a:spLocks noGrp="1"/>
          </p:cNvSpPr>
          <p:nvPr>
            <p:ph type="sldNum" sz="quarter" idx="10"/>
          </p:nvPr>
        </p:nvSpPr>
        <p:spPr/>
        <p:txBody>
          <a:bodyPr/>
          <a:lstStyle/>
          <a:p>
            <a:fld id="{61357F0F-6EF5-4664-9E2E-4922377B53BF}" type="slidenum">
              <a:rPr lang="en-US"/>
              <a:t>5</a:t>
            </a:fld>
            <a:endParaRPr lang="en-US"/>
          </a:p>
        </p:txBody>
      </p:sp>
    </p:spTree>
    <p:extLst>
      <p:ext uri="{BB962C8B-B14F-4D97-AF65-F5344CB8AC3E}">
        <p14:creationId xmlns:p14="http://schemas.microsoft.com/office/powerpoint/2010/main" val="1382198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Created by me</a:t>
            </a:r>
            <a:endParaRPr lang="en-US" dirty="0"/>
          </a:p>
          <a:p>
            <a:endParaRPr lang="en-US" dirty="0"/>
          </a:p>
          <a:p>
            <a:r>
              <a:rPr lang="en-US" dirty="0"/>
              <a:t>http://4.bp.blogspot.com/-S-Q0Z-_kNyk/UMhEWBP2pbI/AAAAAAAAARw/oH6AkhvWK_s/s1600/3.PNG</a:t>
            </a:r>
          </a:p>
        </p:txBody>
      </p:sp>
      <p:sp>
        <p:nvSpPr>
          <p:cNvPr id="4" name="Slide Number Placeholder 3"/>
          <p:cNvSpPr>
            <a:spLocks noGrp="1"/>
          </p:cNvSpPr>
          <p:nvPr>
            <p:ph type="sldNum" sz="quarter" idx="10"/>
          </p:nvPr>
        </p:nvSpPr>
        <p:spPr/>
        <p:txBody>
          <a:bodyPr/>
          <a:lstStyle/>
          <a:p>
            <a:fld id="{61357F0F-6EF5-4664-9E2E-4922377B53BF}" type="slidenum">
              <a:rPr lang="en-US"/>
              <a:t>6</a:t>
            </a:fld>
            <a:endParaRPr lang="en-US"/>
          </a:p>
        </p:txBody>
      </p:sp>
    </p:spTree>
    <p:extLst>
      <p:ext uri="{BB962C8B-B14F-4D97-AF65-F5344CB8AC3E}">
        <p14:creationId xmlns:p14="http://schemas.microsoft.com/office/powerpoint/2010/main" val="2835835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Created by me</a:t>
            </a:r>
            <a:endParaRPr lang="en-US"/>
          </a:p>
        </p:txBody>
      </p:sp>
      <p:sp>
        <p:nvSpPr>
          <p:cNvPr id="4" name="Slide Number Placeholder 3"/>
          <p:cNvSpPr>
            <a:spLocks noGrp="1"/>
          </p:cNvSpPr>
          <p:nvPr>
            <p:ph type="sldNum" sz="quarter" idx="10"/>
          </p:nvPr>
        </p:nvSpPr>
        <p:spPr/>
        <p:txBody>
          <a:bodyPr/>
          <a:lstStyle/>
          <a:p>
            <a:fld id="{61357F0F-6EF5-4664-9E2E-4922377B53BF}" type="slidenum">
              <a:rPr lang="en-US"/>
              <a:t>7</a:t>
            </a:fld>
            <a:endParaRPr lang="en-US"/>
          </a:p>
        </p:txBody>
      </p:sp>
    </p:spTree>
    <p:extLst>
      <p:ext uri="{BB962C8B-B14F-4D97-AF65-F5344CB8AC3E}">
        <p14:creationId xmlns:p14="http://schemas.microsoft.com/office/powerpoint/2010/main" val="1242735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http://i51.tinypic.com/2a6ta93.jpg</a:t>
            </a:r>
          </a:p>
        </p:txBody>
      </p:sp>
      <p:sp>
        <p:nvSpPr>
          <p:cNvPr id="4" name="Slide Number Placeholder 3"/>
          <p:cNvSpPr>
            <a:spLocks noGrp="1"/>
          </p:cNvSpPr>
          <p:nvPr>
            <p:ph type="sldNum" sz="quarter" idx="10"/>
          </p:nvPr>
        </p:nvSpPr>
        <p:spPr/>
        <p:txBody>
          <a:bodyPr/>
          <a:lstStyle/>
          <a:p>
            <a:fld id="{61357F0F-6EF5-4664-9E2E-4922377B53BF}" type="slidenum">
              <a:rPr lang="en-US"/>
              <a:t>8</a:t>
            </a:fld>
            <a:endParaRPr lang="en-US"/>
          </a:p>
        </p:txBody>
      </p:sp>
    </p:spTree>
    <p:extLst>
      <p:ext uri="{BB962C8B-B14F-4D97-AF65-F5344CB8AC3E}">
        <p14:creationId xmlns:p14="http://schemas.microsoft.com/office/powerpoint/2010/main" val="3368336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https://kristianl3digitalgraphics.files.wordpress.com/2014/10/bitmap_vs_vector.jpg</a:t>
            </a:r>
          </a:p>
        </p:txBody>
      </p:sp>
      <p:sp>
        <p:nvSpPr>
          <p:cNvPr id="4" name="Slide Number Placeholder 3"/>
          <p:cNvSpPr>
            <a:spLocks noGrp="1"/>
          </p:cNvSpPr>
          <p:nvPr>
            <p:ph type="sldNum" sz="quarter" idx="10"/>
          </p:nvPr>
        </p:nvSpPr>
        <p:spPr/>
        <p:txBody>
          <a:bodyPr/>
          <a:lstStyle/>
          <a:p>
            <a:fld id="{61357F0F-6EF5-4664-9E2E-4922377B53BF}" type="slidenum">
              <a:rPr lang="en-US"/>
              <a:t>9</a:t>
            </a:fld>
            <a:endParaRPr lang="en-US"/>
          </a:p>
        </p:txBody>
      </p:sp>
    </p:spTree>
    <p:extLst>
      <p:ext uri="{BB962C8B-B14F-4D97-AF65-F5344CB8AC3E}">
        <p14:creationId xmlns:p14="http://schemas.microsoft.com/office/powerpoint/2010/main" val="23855033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012757133"/>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16658012"/>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3223686"/>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341018923"/>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563594636"/>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014922999"/>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635803041"/>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73440936"/>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857878706"/>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418458926"/>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52608000"/>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17756284"/>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11/10/2016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97459918"/>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11/10/2016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431919133"/>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11/10/2016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115238121"/>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95964313"/>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6399212" y="5883275"/>
            <a:ext cx="914400" cy="365125"/>
          </a:xfrm>
        </p:spPr>
        <p:txBody>
          <a:bodyPr/>
          <a:lstStyle/>
          <a:p>
            <a:fld id="{846CE7D5-CF57-46EF-B807-FDD0502418D4}" type="datetimeFigureOut">
              <a:rPr lang="en-US" smtClean="0"/>
              <a:t>11/10/2016</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54421486"/>
      </p:ext>
    </p:extLst>
  </p:cSld>
  <p:clrMapOvr>
    <a:masterClrMapping/>
  </p:clrMapOvr>
  <mc:AlternateContent xmlns:mc="http://schemas.openxmlformats.org/markup-compatibility/2006">
    <mc:Choice xmlns:p14="http://schemas.microsoft.com/office/powerpoint/2010/main" Requires="p14">
      <p:transition spd="slow" p14:dur="2000">
        <p:sndAc>
          <p:stSnd>
            <p:snd r:embed="rId1" name="click.wav"/>
          </p:stSnd>
        </p:sndAc>
      </p:transition>
    </mc:Choice>
    <mc:Fallback>
      <p:transition spd="slow">
        <p:sndAc>
          <p:stSnd>
            <p:snd r:embed="rId1" name="click.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audio" Target="../media/audio1.wav"/><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846CE7D5-CF57-46EF-B807-FDD0502418D4}" type="datetimeFigureOut">
              <a:rPr lang="en-US" smtClean="0"/>
              <a:t>11/10/2016</a:t>
            </a:fld>
            <a:endParaRPr lang="en-U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3479453726"/>
      </p:ext>
    </p:extLst>
  </p:cSld>
  <p:clrMap bg1="dk1" tx1="lt1" bg2="dk2" tx2="lt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Lst>
  <mc:AlternateContent xmlns:mc="http://schemas.openxmlformats.org/markup-compatibility/2006">
    <mc:Choice xmlns:p14="http://schemas.microsoft.com/office/powerpoint/2010/main" Requires="p14">
      <p:transition spd="slow" p14:dur="2000">
        <p:sndAc>
          <p:stSnd>
            <p:snd r:embed="rId19" name="click.wav"/>
          </p:stSnd>
        </p:sndAc>
      </p:transition>
    </mc:Choice>
    <mc:Fallback>
      <p:transition spd="slow">
        <p:sndAc>
          <p:stSnd>
            <p:snd r:embed="rId19" name="click.wav"/>
          </p:stSnd>
        </p:sndAc>
      </p:transition>
    </mc:Fallback>
  </mc:AlternateConten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9.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0.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2.gif"/><Relationship Id="rId4" Type="http://schemas.openxmlformats.org/officeDocument/2006/relationships/image" Target="../media/image11.gif"/></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14.xm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2.xml"/><Relationship Id="rId4" Type="http://schemas.openxmlformats.org/officeDocument/2006/relationships/image" Target="../media/image13.gif"/></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3.xml"/><Relationship Id="rId4" Type="http://schemas.openxmlformats.org/officeDocument/2006/relationships/image" Target="../media/image14.gif"/></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1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17.xml"/><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5.xml"/><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6.xml"/><Relationship Id="rId4" Type="http://schemas.openxmlformats.org/officeDocument/2006/relationships/hyperlink" Target="https://www.youtube.com/watch?v=BJX0EoHx3w8"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2.xml"/><Relationship Id="rId7" Type="http://schemas.openxmlformats.org/officeDocument/2006/relationships/slide" Target="slide1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3.xml"/><Relationship Id="rId5" Type="http://schemas.openxmlformats.org/officeDocument/2006/relationships/audio" Target="../media/audio1.wav"/><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20.xm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19.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8" Type="http://schemas.openxmlformats.org/officeDocument/2006/relationships/hyperlink" Target="https://sy122778.files.wordpress.com/2015/05/lossless1.jpg" TargetMode="External"/><Relationship Id="rId13" Type="http://schemas.openxmlformats.org/officeDocument/2006/relationships/slide" Target="slide22.xml"/><Relationship Id="rId3" Type="http://schemas.openxmlformats.org/officeDocument/2006/relationships/hyperlink" Target="http://1.bp.blogspot.com/-KO06XqoOwfU/Up4RoJsCn0I/AAAAAAAAATo/_x_DxxFFnQU/s1600/Unicode00.gif" TargetMode="External"/><Relationship Id="rId7" Type="http://schemas.openxmlformats.org/officeDocument/2006/relationships/hyperlink" Target="https://kristianl3digitalgraphics.files.wordpress.com/2014/10/bitmap_vs_vector.jpg" TargetMode="External"/><Relationship Id="rId12"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i51.tinypic.com/2a6ta93.jpg" TargetMode="External"/><Relationship Id="rId11" Type="http://schemas.openxmlformats.org/officeDocument/2006/relationships/hyperlink" Target="http://giphy.com/gifs/dreamworks-how-to-train-your-dragon-toothless-ftnsJjNrqqbM4" TargetMode="External"/><Relationship Id="rId5" Type="http://schemas.openxmlformats.org/officeDocument/2006/relationships/hyperlink" Target="http://4.bp.blogspot.com/-S-Q0Z-_kNyk/UMhEWBP2pbI/AAAAAAAAARw/oH6AkhvWK_s/s1600/3.PNG" TargetMode="External"/><Relationship Id="rId10" Type="http://schemas.openxmlformats.org/officeDocument/2006/relationships/hyperlink" Target="http://giphy.com/gifs/disneypixar-disney-pixar-MFXOJpiYgvF7y" TargetMode="External"/><Relationship Id="rId4" Type="http://schemas.openxmlformats.org/officeDocument/2006/relationships/hyperlink" Target="http://awpacomputing.weebly.com/uploads/1/3/5/0/13509255/7059345.jpg?476" TargetMode="External"/><Relationship Id="rId9" Type="http://schemas.openxmlformats.org/officeDocument/2006/relationships/hyperlink" Target="https://s-media-cache-ak0.pinimg.com/564x/f2/08/30/f2083044743edea046c2bc16b082b4fe.jpg"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orangefreesounds.com/fire-crackling/" TargetMode="External"/><Relationship Id="rId13" Type="http://schemas.openxmlformats.org/officeDocument/2006/relationships/slide" Target="slide3.xml"/><Relationship Id="rId3" Type="http://schemas.openxmlformats.org/officeDocument/2006/relationships/hyperlink" Target="http://giphy.com/gifs/running-hlGUuOSJglrGM" TargetMode="External"/><Relationship Id="rId7" Type="http://schemas.openxmlformats.org/officeDocument/2006/relationships/hyperlink" Target="http://hdguru.com/wp-content/uploads/2012/03/Samsung-2012-ES-LED-580.jpg" TargetMode="External"/><Relationship Id="rId12" Type="http://schemas.openxmlformats.org/officeDocument/2006/relationships/slide" Target="slide2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s://upload.wikimedia.org/wikipedia/commons/thumb/9/9c/Vimeo_Logo.svg/2000px-Vimeo_Logo.svg.png" TargetMode="External"/><Relationship Id="rId11" Type="http://schemas.openxmlformats.org/officeDocument/2006/relationships/hyperlink" Target="http://static.tumblr.com/ab9bdf68d7b309d025c33223120f1306/tnms5f8/b32nwychi/tumblr_static_3lew72cnseio84g0ccgw8048o.jpg" TargetMode="External"/><Relationship Id="rId5" Type="http://schemas.openxmlformats.org/officeDocument/2006/relationships/hyperlink" Target="https://www.youtube.com/yt/brand/media/image/YouTube-logo-full_color.png" TargetMode="External"/><Relationship Id="rId10" Type="http://schemas.openxmlformats.org/officeDocument/2006/relationships/hyperlink" Target="https://openclipart.org/image/2400px/svg_to_png/195966/Soundwave-Dark.png" TargetMode="External"/><Relationship Id="rId4" Type="http://schemas.openxmlformats.org/officeDocument/2006/relationships/hyperlink" Target="http://giphy.com/gifs/mashable-3oEjI6SIIHBdRxXI40" TargetMode="External"/><Relationship Id="rId9" Type="http://schemas.openxmlformats.org/officeDocument/2006/relationships/hyperlink" Target="http://www.orangefreesounds.com/rain-white-noise/" TargetMode="External"/><Relationship Id="rId14" Type="http://schemas.openxmlformats.org/officeDocument/2006/relationships/slide" Target="slide17.xml"/></Relationships>
</file>

<file path=ppt/slides/_rels/slide3.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audio" Target="../media/audio1.wav"/><Relationship Id="rId7"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18.xml"/><Relationship Id="rId5" Type="http://schemas.openxmlformats.org/officeDocument/2006/relationships/slide" Target="slide8.xml"/><Relationship Id="rId4" Type="http://schemas.openxmlformats.org/officeDocument/2006/relationships/slide" Target="slide4.xml"/><Relationship Id="rId9" Type="http://schemas.openxmlformats.org/officeDocument/2006/relationships/slide" Target="slide21.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audio" Target="../media/audio1.wav"/><Relationship Id="rId7"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slide" Target="slide4.xml"/><Relationship Id="rId5" Type="http://schemas.openxmlformats.org/officeDocument/2006/relationships/image" Target="../media/image3.gif"/><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audio" Target="../media/audio1.wav"/><Relationship Id="rId7"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slide" Target="slide5.xml"/><Relationship Id="rId5" Type="http://schemas.openxmlformats.org/officeDocument/2006/relationships/image" Target="../media/image5.pn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6.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3.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slide" Target="slide8.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Multimedia Project</a:t>
            </a:r>
            <a:endParaRPr lang="en-US" dirty="0"/>
          </a:p>
        </p:txBody>
      </p:sp>
      <p:sp>
        <p:nvSpPr>
          <p:cNvPr id="3" name="Subtitle 2"/>
          <p:cNvSpPr>
            <a:spLocks noGrp="1"/>
          </p:cNvSpPr>
          <p:nvPr>
            <p:ph type="subTitle" idx="1"/>
          </p:nvPr>
        </p:nvSpPr>
        <p:spPr/>
        <p:txBody>
          <a:bodyPr/>
          <a:lstStyle/>
          <a:p>
            <a:r>
              <a:rPr lang="EN-US" dirty="0"/>
              <a:t>Michelle Remmett</a:t>
            </a:r>
            <a:endParaRPr lang="en-US" dirty="0"/>
          </a:p>
        </p:txBody>
      </p:sp>
      <p:sp>
        <p:nvSpPr>
          <p:cNvPr id="4" name="Rectangle 3"/>
          <p:cNvSpPr/>
          <p:nvPr/>
        </p:nvSpPr>
        <p:spPr>
          <a:xfrm>
            <a:off x="10079222" y="5867399"/>
            <a:ext cx="696024" cy="369332"/>
          </a:xfrm>
          <a:prstGeom prst="rect">
            <a:avLst/>
          </a:prstGeom>
        </p:spPr>
        <p:txBody>
          <a:bodyPr wrap="none">
            <a:spAutoFit/>
          </a:bodyPr>
          <a:lstStyle/>
          <a:p>
            <a:r>
              <a:rPr lang="en-US" dirty="0">
                <a:hlinkClick r:id="rId4" action="ppaction://hlinksldjump"/>
              </a:rPr>
              <a:t>Next</a:t>
            </a:r>
            <a:endParaRPr lang="en-US" dirty="0"/>
          </a:p>
        </p:txBody>
      </p:sp>
    </p:spTree>
    <p:extLst>
      <p:ext uri="{BB962C8B-B14F-4D97-AF65-F5344CB8AC3E}">
        <p14:creationId xmlns:p14="http://schemas.microsoft.com/office/powerpoint/2010/main" val="109857222"/>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60391" y="971550"/>
            <a:ext cx="5943600" cy="4451455"/>
          </a:xfrm>
        </p:spPr>
        <p:txBody>
          <a:bodyPr/>
          <a:lstStyle/>
          <a:p>
            <a:r>
              <a:rPr lang="EN-US"/>
              <a:t>Typical image formats are JPEG, GIF, and PNG. These file formats are compressed bitmap images. PDFs are another common file type, and they support both bitmap images and drawn art. </a:t>
            </a:r>
            <a:endParaRPr lang="en-US"/>
          </a:p>
          <a:p>
            <a:r>
              <a:rPr lang="EN-US">
                <a:solidFill>
                  <a:schemeClr val="tx1"/>
                </a:solidFill>
              </a:rPr>
              <a:t>When an image is compressed, how that is done is said to be "</a:t>
            </a:r>
            <a:r>
              <a:rPr lang="EN-US" err="1">
                <a:solidFill>
                  <a:schemeClr val="tx1"/>
                </a:solidFill>
              </a:rPr>
              <a:t>lossy</a:t>
            </a:r>
            <a:r>
              <a:rPr lang="EN-US">
                <a:solidFill>
                  <a:schemeClr val="tx1"/>
                </a:solidFill>
              </a:rPr>
              <a:t>" or "</a:t>
            </a:r>
            <a:r>
              <a:rPr lang="EN-US" err="1">
                <a:solidFill>
                  <a:schemeClr val="tx1"/>
                </a:solidFill>
              </a:rPr>
              <a:t>loseless</a:t>
            </a:r>
            <a:r>
              <a:rPr lang="EN-US">
                <a:solidFill>
                  <a:schemeClr val="tx1"/>
                </a:solidFill>
              </a:rPr>
              <a:t>". </a:t>
            </a:r>
            <a:r>
              <a:rPr lang="EN-US" err="1">
                <a:solidFill>
                  <a:schemeClr val="tx1"/>
                </a:solidFill>
              </a:rPr>
              <a:t>Lossy</a:t>
            </a:r>
            <a:r>
              <a:rPr lang="EN-US">
                <a:solidFill>
                  <a:schemeClr val="tx1"/>
                </a:solidFill>
              </a:rPr>
              <a:t> files lose some data accuracy every time they are saved after edits, which occurs in JPEG files. </a:t>
            </a:r>
            <a:r>
              <a:rPr lang="EN-US" err="1">
                <a:solidFill>
                  <a:schemeClr val="tx1"/>
                </a:solidFill>
              </a:rPr>
              <a:t>Loseless</a:t>
            </a:r>
            <a:r>
              <a:rPr lang="EN-US">
                <a:solidFill>
                  <a:schemeClr val="tx1"/>
                </a:solidFill>
              </a:rPr>
              <a:t> files do not lose data when they are saved, and occur in PNG and GIF files. </a:t>
            </a:r>
            <a:endParaRPr lang="en-US">
              <a:solidFill>
                <a:schemeClr val="tx1"/>
              </a:solidFill>
            </a:endParaRPr>
          </a:p>
          <a:p>
            <a:pPr marL="0" indent="0">
              <a:buNone/>
            </a:pPr>
            <a:endParaRPr lang="en-US">
              <a:solidFill>
                <a:schemeClr val="tx1"/>
              </a:solidFill>
            </a:endParaRPr>
          </a:p>
          <a:p>
            <a:endParaRPr lang="en-US">
              <a:solidFill>
                <a:schemeClr val="tx1"/>
              </a:solidFill>
            </a:endParaRPr>
          </a:p>
        </p:txBody>
      </p:sp>
      <p:pic>
        <p:nvPicPr>
          <p:cNvPr id="10" name="Picture 9" descr="lossless1.jpg"/>
          <p:cNvPicPr>
            <a:picLocks noChangeAspect="1"/>
          </p:cNvPicPr>
          <p:nvPr/>
        </p:nvPicPr>
        <p:blipFill>
          <a:blip r:embed="rId4"/>
          <a:stretch>
            <a:fillRect/>
          </a:stretch>
        </p:blipFill>
        <p:spPr>
          <a:xfrm>
            <a:off x="800476" y="1571625"/>
            <a:ext cx="4163146" cy="2536047"/>
          </a:xfrm>
          <a:prstGeom prst="rect">
            <a:avLst/>
          </a:prstGeom>
        </p:spPr>
      </p:pic>
      <p:sp>
        <p:nvSpPr>
          <p:cNvPr id="4" name="TextBox 3"/>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5" name="TextBox 4"/>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6" name="TextBox 5"/>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3679846709"/>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a:t>Computers store color using a 24 bit RGB (red, blue, green) model. A 24 bit model is used to reproduce the 16 million colors normal human eyes can see. </a:t>
            </a:r>
            <a:endParaRPr lang="en-US"/>
          </a:p>
          <a:p>
            <a:r>
              <a:rPr lang="EN-US">
                <a:solidFill>
                  <a:schemeClr val="tx1"/>
                </a:solidFill>
              </a:rPr>
              <a:t>Computers store these colors using a system called hexadecimal. Hexadecimal is written in 16 numbers/letters from 0123456789ABCDEF. These values specify the exact color intensity of red, green, and blue the computer will use in order to reproduce the desired color. The image to the right displays come of the hexadecimal values for certain colors. </a:t>
            </a:r>
            <a:endParaRPr lang="en-US">
              <a:solidFill>
                <a:schemeClr val="tx1"/>
              </a:solidFill>
            </a:endParaRPr>
          </a:p>
        </p:txBody>
      </p:sp>
      <p:pic>
        <p:nvPicPr>
          <p:cNvPr id="5" name="Picture 4" descr="f2083044743edea046c2bc16b082b4fe.jpg"/>
          <p:cNvPicPr>
            <a:picLocks noChangeAspect="1"/>
          </p:cNvPicPr>
          <p:nvPr/>
        </p:nvPicPr>
        <p:blipFill>
          <a:blip r:embed="rId4"/>
          <a:stretch>
            <a:fillRect/>
          </a:stretch>
        </p:blipFill>
        <p:spPr>
          <a:xfrm>
            <a:off x="581298" y="910532"/>
            <a:ext cx="4333074" cy="4878772"/>
          </a:xfrm>
          <a:prstGeom prst="rect">
            <a:avLst/>
          </a:prstGeom>
        </p:spPr>
      </p:pic>
      <p:sp>
        <p:nvSpPr>
          <p:cNvPr id="4" name="TextBox 3"/>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6" name="TextBox 5"/>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Tree>
    <p:extLst>
      <p:ext uri="{BB962C8B-B14F-4D97-AF65-F5344CB8AC3E}">
        <p14:creationId xmlns:p14="http://schemas.microsoft.com/office/powerpoint/2010/main" val="1921728982"/>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00075"/>
            <a:ext cx="9906000" cy="847211"/>
          </a:xfrm>
        </p:spPr>
        <p:txBody>
          <a:bodyPr/>
          <a:lstStyle/>
          <a:p>
            <a:pPr algn="ctr"/>
            <a:r>
              <a:rPr lang="EN-US"/>
              <a:t>Animation</a:t>
            </a:r>
            <a:endParaRPr lang="en-US"/>
          </a:p>
        </p:txBody>
      </p:sp>
      <p:sp>
        <p:nvSpPr>
          <p:cNvPr id="3" name="Content Placeholder 2"/>
          <p:cNvSpPr>
            <a:spLocks noGrp="1"/>
          </p:cNvSpPr>
          <p:nvPr>
            <p:ph idx="1"/>
          </p:nvPr>
        </p:nvSpPr>
        <p:spPr>
          <a:xfrm>
            <a:off x="1141413" y="2133600"/>
            <a:ext cx="9906000" cy="837125"/>
          </a:xfrm>
        </p:spPr>
        <p:txBody>
          <a:bodyPr>
            <a:normAutofit fontScale="85000" lnSpcReduction="20000"/>
          </a:bodyPr>
          <a:lstStyle/>
          <a:p>
            <a:r>
              <a:rPr lang="EN-US" dirty="0">
                <a:solidFill>
                  <a:srgbClr val="FFFFFF"/>
                </a:solidFill>
                <a:latin typeface="Arial"/>
              </a:rPr>
              <a:t>Animation can be challenging to consider when developing multimedia. Yes, it is the medium in which Pixar and </a:t>
            </a:r>
            <a:r>
              <a:rPr lang="EN-US" dirty="0" err="1">
                <a:solidFill>
                  <a:srgbClr val="FFFFFF"/>
                </a:solidFill>
                <a:latin typeface="Arial"/>
              </a:rPr>
              <a:t>Dreamworks</a:t>
            </a:r>
            <a:r>
              <a:rPr lang="EN-US" dirty="0">
                <a:solidFill>
                  <a:srgbClr val="FFFFFF"/>
                </a:solidFill>
                <a:latin typeface="Arial"/>
              </a:rPr>
              <a:t> perform their magic, but animation is more than rendered characters.</a:t>
            </a:r>
          </a:p>
          <a:p>
            <a:endParaRPr lang="EN-US" dirty="0">
              <a:solidFill>
                <a:srgbClr val="FFFFFF"/>
              </a:solidFill>
              <a:latin typeface="Arial"/>
            </a:endParaRPr>
          </a:p>
          <a:p>
            <a:pPr marL="0" indent="0">
              <a:buNone/>
            </a:pPr>
            <a:endParaRPr lang="EN-US" dirty="0">
              <a:solidFill>
                <a:srgbClr val="FFFFFF"/>
              </a:solidFill>
              <a:latin typeface="Aria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1413" y="2820988"/>
            <a:ext cx="4015102" cy="220027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4913" y="2820989"/>
            <a:ext cx="4762500" cy="2200275"/>
          </a:xfrm>
          <a:prstGeom prst="rect">
            <a:avLst/>
          </a:prstGeom>
        </p:spPr>
      </p:pic>
      <p:sp>
        <p:nvSpPr>
          <p:cNvPr id="6" name="TextBox 5"/>
          <p:cNvSpPr txBox="1"/>
          <p:nvPr/>
        </p:nvSpPr>
        <p:spPr>
          <a:xfrm>
            <a:off x="2796944" y="5165766"/>
            <a:ext cx="704039" cy="369332"/>
          </a:xfrm>
          <a:prstGeom prst="rect">
            <a:avLst/>
          </a:prstGeom>
          <a:noFill/>
        </p:spPr>
        <p:txBody>
          <a:bodyPr wrap="none" rtlCol="0">
            <a:spAutoFit/>
          </a:bodyPr>
          <a:lstStyle/>
          <a:p>
            <a:r>
              <a:rPr lang="en-US" dirty="0" smtClean="0"/>
              <a:t>Pixar</a:t>
            </a:r>
            <a:endParaRPr lang="en-US" dirty="0"/>
          </a:p>
        </p:txBody>
      </p:sp>
      <p:sp>
        <p:nvSpPr>
          <p:cNvPr id="7" name="TextBox 6"/>
          <p:cNvSpPr txBox="1"/>
          <p:nvPr/>
        </p:nvSpPr>
        <p:spPr>
          <a:xfrm>
            <a:off x="7888329" y="5165766"/>
            <a:ext cx="1555667" cy="369332"/>
          </a:xfrm>
          <a:prstGeom prst="rect">
            <a:avLst/>
          </a:prstGeom>
          <a:noFill/>
        </p:spPr>
        <p:txBody>
          <a:bodyPr wrap="square" rtlCol="0">
            <a:spAutoFit/>
          </a:bodyPr>
          <a:lstStyle/>
          <a:p>
            <a:r>
              <a:rPr lang="en-US" dirty="0" err="1" smtClean="0"/>
              <a:t>Dreamworks</a:t>
            </a:r>
            <a:endParaRPr lang="en-US" dirty="0"/>
          </a:p>
        </p:txBody>
      </p:sp>
      <p:sp>
        <p:nvSpPr>
          <p:cNvPr id="9" name="TextBox 8"/>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10" name="TextBox 9"/>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3982169082"/>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Animation works because of human biology. Human eyes keep the images they see stored in their retina for few moments after seeing something, which is known as the persistence of vision. Animation also works because of PHI, which is the brain’s need to complete a perceived action- such as seeing moving pictures blend into animation.</a:t>
            </a:r>
          </a:p>
          <a:p>
            <a:r>
              <a:rPr lang="en-US" dirty="0" smtClean="0"/>
              <a:t>In animation, the images change slightly and quickly, before the human eye can adapt which gives the illusion of movement. </a:t>
            </a:r>
            <a:endParaRPr lang="en-US"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518" y="1167740"/>
            <a:ext cx="3548991" cy="2839193"/>
          </a:xfrm>
          <a:prstGeom prst="rect">
            <a:avLst/>
          </a:prstGeom>
        </p:spPr>
      </p:pic>
      <p:sp>
        <p:nvSpPr>
          <p:cNvPr id="11" name="TextBox 10"/>
          <p:cNvSpPr txBox="1"/>
          <p:nvPr/>
        </p:nvSpPr>
        <p:spPr>
          <a:xfrm>
            <a:off x="712518" y="4180114"/>
            <a:ext cx="3548991" cy="923330"/>
          </a:xfrm>
          <a:prstGeom prst="rect">
            <a:avLst/>
          </a:prstGeom>
          <a:noFill/>
        </p:spPr>
        <p:txBody>
          <a:bodyPr wrap="square" rtlCol="0">
            <a:spAutoFit/>
          </a:bodyPr>
          <a:lstStyle/>
          <a:p>
            <a:pPr algn="ctr"/>
            <a:r>
              <a:rPr lang="en-US" dirty="0" smtClean="0"/>
              <a:t>This is an example of many drawings complied together to look like movement.</a:t>
            </a:r>
            <a:endParaRPr lang="en-US" dirty="0"/>
          </a:p>
        </p:txBody>
      </p:sp>
      <p:sp>
        <p:nvSpPr>
          <p:cNvPr id="12" name="TextBox 11"/>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13" name="TextBox 12"/>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14" name="TextBox 13"/>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397286834"/>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a:solidFill>
                  <a:schemeClr val="tx1"/>
                </a:solidFill>
                <a:latin typeface="Arial"/>
              </a:rPr>
              <a:t>For a computer interface, animation can show that the system is loading or ready for input. It can provide a visual cue between screen changes. It can provide a hint by casting a glow on a navigation element.</a:t>
            </a:r>
            <a:r>
              <a:rPr lang="EN-US" dirty="0">
                <a:solidFill>
                  <a:srgbClr val="000000"/>
                </a:solidFill>
                <a:latin typeface="Arial"/>
              </a:rPr>
              <a:t> </a:t>
            </a:r>
          </a:p>
          <a:p>
            <a:r>
              <a:rPr lang="EN-US" dirty="0">
                <a:solidFill>
                  <a:schemeClr val="tx1"/>
                </a:solidFill>
                <a:latin typeface="Arial"/>
              </a:rPr>
              <a:t>The key with animation is to exercise restraint. Subtle is almost always better than flamboyant.</a:t>
            </a:r>
          </a:p>
          <a:p>
            <a:endParaRPr lang="en-US"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2431" y="1307275"/>
            <a:ext cx="2438400" cy="2438400"/>
          </a:xfrm>
          <a:prstGeom prst="rect">
            <a:avLst/>
          </a:prstGeom>
        </p:spPr>
      </p:pic>
      <p:sp>
        <p:nvSpPr>
          <p:cNvPr id="11" name="TextBox 10"/>
          <p:cNvSpPr txBox="1"/>
          <p:nvPr/>
        </p:nvSpPr>
        <p:spPr>
          <a:xfrm>
            <a:off x="1292431" y="3847605"/>
            <a:ext cx="2244437" cy="923330"/>
          </a:xfrm>
          <a:prstGeom prst="rect">
            <a:avLst/>
          </a:prstGeom>
          <a:noFill/>
        </p:spPr>
        <p:txBody>
          <a:bodyPr wrap="square" rtlCol="0">
            <a:spAutoFit/>
          </a:bodyPr>
          <a:lstStyle/>
          <a:p>
            <a:pPr algn="ctr"/>
            <a:r>
              <a:rPr lang="en-US" dirty="0" smtClean="0"/>
              <a:t>An example of how animation gives cues. </a:t>
            </a:r>
            <a:endParaRPr lang="en-US" dirty="0"/>
          </a:p>
        </p:txBody>
      </p:sp>
      <p:sp>
        <p:nvSpPr>
          <p:cNvPr id="12" name="TextBox 11"/>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13" name="TextBox 12"/>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Tree>
    <p:extLst>
      <p:ext uri="{BB962C8B-B14F-4D97-AF65-F5344CB8AC3E}">
        <p14:creationId xmlns:p14="http://schemas.microsoft.com/office/powerpoint/2010/main" val="785556348"/>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900" y="47625"/>
            <a:ext cx="9905998" cy="1905000"/>
          </a:xfrm>
        </p:spPr>
        <p:txBody>
          <a:bodyPr/>
          <a:lstStyle/>
          <a:p>
            <a:pPr algn="ctr"/>
            <a:r>
              <a:rPr lang="EN-US"/>
              <a:t>Video</a:t>
            </a:r>
            <a:endParaRPr lang="en-US"/>
          </a:p>
        </p:txBody>
      </p:sp>
      <p:sp>
        <p:nvSpPr>
          <p:cNvPr id="3" name="Content Placeholder 2"/>
          <p:cNvSpPr>
            <a:spLocks noGrp="1"/>
          </p:cNvSpPr>
          <p:nvPr>
            <p:ph idx="1"/>
          </p:nvPr>
        </p:nvSpPr>
        <p:spPr>
          <a:xfrm>
            <a:off x="1104900" y="1331892"/>
            <a:ext cx="9906000" cy="2480087"/>
          </a:xfrm>
        </p:spPr>
        <p:txBody>
          <a:bodyPr>
            <a:normAutofit/>
          </a:bodyPr>
          <a:lstStyle/>
          <a:p>
            <a:r>
              <a:rPr lang="EN-US" dirty="0">
                <a:solidFill>
                  <a:srgbClr val="FFFFFF"/>
                </a:solidFill>
                <a:latin typeface="Arial"/>
              </a:rPr>
              <a:t>Video production is a field unto itself. Its use in professional and personal communication has exploded in recent years. Most computer systems ship with video cameras built in to the monitor bezels and all modern smartphones include video recording capability. Popular websites like YouTube and Vimeo have democratized the video distribution process, allowing amateur video producers to share their efforts with the world</a:t>
            </a:r>
            <a:r>
              <a:rPr lang="EN-US" dirty="0" smtClean="0">
                <a:solidFill>
                  <a:srgbClr val="FFFFFF"/>
                </a:solidFill>
                <a:latin typeface="Arial"/>
              </a:rPr>
              <a:t>.</a:t>
            </a:r>
            <a:endParaRPr lang="EN-US" dirty="0">
              <a:solidFill>
                <a:srgbClr val="FFFFFF"/>
              </a:solidFill>
              <a:latin typeface="Aria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6293" y="3464222"/>
            <a:ext cx="3665514" cy="228087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2585" y="3995350"/>
            <a:ext cx="3883232" cy="1100896"/>
          </a:xfrm>
          <a:prstGeom prst="rect">
            <a:avLst/>
          </a:prstGeom>
        </p:spPr>
      </p:pic>
      <p:sp>
        <p:nvSpPr>
          <p:cNvPr id="7" name="TextBox 6"/>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8" name="TextBox 7"/>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2025197804"/>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HDTV (High Definition Television) is an example of high quality video. HDTV is in 16:9 aspect ratio in order to view Cinemascope and Panavision. They are also in 1080i, which has more pixels and therefore a better quality of video. </a:t>
            </a:r>
          </a:p>
          <a:p>
            <a:r>
              <a:rPr lang="en-US" dirty="0" smtClean="0"/>
              <a:t>Flat screen TVs utilize LCD (light crystal display), LED (light emitting diode), or Plasma technology to provide high quality video. </a:t>
            </a: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642" y="1914044"/>
            <a:ext cx="3926774" cy="2572714"/>
          </a:xfrm>
          <a:prstGeom prst="rect">
            <a:avLst/>
          </a:prstGeom>
        </p:spPr>
      </p:pic>
      <p:sp>
        <p:nvSpPr>
          <p:cNvPr id="8" name="TextBox 7"/>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9" name="TextBox 8"/>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10" name="TextBox 9"/>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3281844639"/>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41410" y="1828801"/>
            <a:ext cx="3549121" cy="1371600"/>
          </a:xfrm>
        </p:spPr>
        <p:txBody>
          <a:bodyPr>
            <a:normAutofit fontScale="90000"/>
          </a:bodyPr>
          <a:lstStyle/>
          <a:p>
            <a:pPr algn="ctr"/>
            <a:r>
              <a:rPr lang="en-US" dirty="0" smtClean="0"/>
              <a:t>The video below is the making of Beauty and the beast.</a:t>
            </a:r>
            <a:endParaRPr lang="en-US" dirty="0"/>
          </a:p>
        </p:txBody>
      </p:sp>
      <p:sp>
        <p:nvSpPr>
          <p:cNvPr id="5" name="Content Placeholder 4"/>
          <p:cNvSpPr>
            <a:spLocks noGrp="1"/>
          </p:cNvSpPr>
          <p:nvPr>
            <p:ph idx="1"/>
          </p:nvPr>
        </p:nvSpPr>
        <p:spPr/>
        <p:txBody>
          <a:bodyPr/>
          <a:lstStyle/>
          <a:p>
            <a:r>
              <a:rPr lang="EN-US" dirty="0">
                <a:solidFill>
                  <a:srgbClr val="FFFFFF"/>
                </a:solidFill>
                <a:latin typeface="Arial"/>
              </a:rPr>
              <a:t>The technical challenge with video is the sheer amount of data that is necessary to render video smoothly. The challenge of the technical multimedia producer is to maintain the highest clarity with the lowest data rate possible for the delivery system.</a:t>
            </a:r>
          </a:p>
          <a:p>
            <a:r>
              <a:rPr lang="EN-US" dirty="0">
                <a:solidFill>
                  <a:srgbClr val="FFFFFF"/>
                </a:solidFill>
                <a:latin typeface="Arial"/>
              </a:rPr>
              <a:t>To accomplish this it is necessary to render the video in different compressed formats and to test which give the best throughput while maintaining a smooth framerate.</a:t>
            </a:r>
          </a:p>
          <a:p>
            <a:endParaRPr lang="en-US" dirty="0"/>
          </a:p>
        </p:txBody>
      </p:sp>
      <p:sp>
        <p:nvSpPr>
          <p:cNvPr id="6" name="Text Placeholder 5"/>
          <p:cNvSpPr>
            <a:spLocks noGrp="1"/>
          </p:cNvSpPr>
          <p:nvPr>
            <p:ph type="body" sz="half" idx="2"/>
          </p:nvPr>
        </p:nvSpPr>
        <p:spPr/>
        <p:txBody>
          <a:bodyPr/>
          <a:lstStyle/>
          <a:p>
            <a:pPr algn="ctr"/>
            <a:r>
              <a:rPr lang="en-US" dirty="0">
                <a:hlinkClick r:id="rId4"/>
              </a:rPr>
              <a:t>https://</a:t>
            </a:r>
            <a:r>
              <a:rPr lang="en-US" dirty="0" smtClean="0">
                <a:hlinkClick r:id="rId4"/>
              </a:rPr>
              <a:t>www.youtube.com/watch?v=BJX0EoHx3w8</a:t>
            </a:r>
            <a:r>
              <a:rPr lang="en-US" dirty="0" smtClean="0"/>
              <a:t> </a:t>
            </a:r>
            <a:endParaRPr lang="en-US" dirty="0"/>
          </a:p>
        </p:txBody>
      </p:sp>
      <p:sp>
        <p:nvSpPr>
          <p:cNvPr id="7" name="TextBox 6"/>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8" name="TextBox 7"/>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Tree>
    <p:extLst>
      <p:ext uri="{BB962C8B-B14F-4D97-AF65-F5344CB8AC3E}">
        <p14:creationId xmlns:p14="http://schemas.microsoft.com/office/powerpoint/2010/main" val="3828957024"/>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28575"/>
            <a:ext cx="9906000" cy="1252697"/>
          </a:xfrm>
        </p:spPr>
        <p:txBody>
          <a:bodyPr/>
          <a:lstStyle/>
          <a:p>
            <a:pPr algn="ctr"/>
            <a:r>
              <a:rPr lang="EN-US">
                <a:solidFill>
                  <a:schemeClr val="tx1"/>
                </a:solidFill>
              </a:rPr>
              <a:t>audio</a:t>
            </a:r>
            <a:endParaRPr lang="en-US">
              <a:solidFill>
                <a:schemeClr val="tx1"/>
              </a:solidFill>
            </a:endParaRPr>
          </a:p>
        </p:txBody>
      </p:sp>
      <p:sp>
        <p:nvSpPr>
          <p:cNvPr id="3" name="Content Placeholder 2"/>
          <p:cNvSpPr>
            <a:spLocks noGrp="1"/>
          </p:cNvSpPr>
          <p:nvPr>
            <p:ph idx="1"/>
          </p:nvPr>
        </p:nvSpPr>
        <p:spPr>
          <a:xfrm>
            <a:off x="1141413" y="1291875"/>
            <a:ext cx="9906000" cy="4499325"/>
          </a:xfrm>
        </p:spPr>
        <p:txBody>
          <a:bodyPr/>
          <a:lstStyle/>
          <a:p>
            <a:r>
              <a:rPr lang="EN-US" dirty="0">
                <a:solidFill>
                  <a:srgbClr val="FFFFFF"/>
                </a:solidFill>
                <a:latin typeface="Arial"/>
              </a:rPr>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r>
              <a:rPr lang="EN-US" dirty="0" smtClean="0">
                <a:solidFill>
                  <a:srgbClr val="FFFFFF"/>
                </a:solidFill>
                <a:latin typeface="Arial"/>
              </a:rPr>
              <a:t>.</a:t>
            </a:r>
          </a:p>
          <a:p>
            <a:r>
              <a:rPr lang="en-US" dirty="0" smtClean="0">
                <a:solidFill>
                  <a:srgbClr val="FFFFFF"/>
                </a:solidFill>
                <a:latin typeface="Arial"/>
              </a:rPr>
              <a:t>Below are two examples of MP3s, they are both white noise rather than music.</a:t>
            </a:r>
            <a:endParaRPr lang="EN-US" dirty="0">
              <a:solidFill>
                <a:srgbClr val="FFFFFF"/>
              </a:solidFill>
              <a:latin typeface="Arial"/>
            </a:endParaRPr>
          </a:p>
          <a:p>
            <a:endParaRPr lang="EN-US" dirty="0">
              <a:solidFill>
                <a:srgbClr val="FFFFFF"/>
              </a:solidFill>
              <a:latin typeface="Arial"/>
            </a:endParaRPr>
          </a:p>
        </p:txBody>
      </p:sp>
      <p:sp>
        <p:nvSpPr>
          <p:cNvPr id="5" name="TextBox 4"/>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6" name="TextBox 5"/>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pic>
        <p:nvPicPr>
          <p:cNvPr id="7" name="Rain-white-noi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503472" y="4751120"/>
            <a:ext cx="609600" cy="609600"/>
          </a:xfrm>
          <a:prstGeom prst="rect">
            <a:avLst/>
          </a:prstGeom>
        </p:spPr>
      </p:pic>
      <p:pic>
        <p:nvPicPr>
          <p:cNvPr id="8" name="Rain-white-noi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712843" y="4751120"/>
            <a:ext cx="609600" cy="609600"/>
          </a:xfrm>
          <a:prstGeom prst="rect">
            <a:avLst/>
          </a:prstGeom>
        </p:spPr>
      </p:pic>
    </p:spTree>
    <p:extLst>
      <p:ext uri="{BB962C8B-B14F-4D97-AF65-F5344CB8AC3E}">
        <p14:creationId xmlns:p14="http://schemas.microsoft.com/office/powerpoint/2010/main" val="4038417173"/>
      </p:ext>
    </p:extLst>
  </p:cSld>
  <p:clrMapOvr>
    <a:masterClrMapping/>
  </p:clrMapOvr>
  <mc:AlternateContent xmlns:mc="http://schemas.openxmlformats.org/markup-compatibility/2006">
    <mc:Choice xmlns:p14="http://schemas.microsoft.com/office/powerpoint/2010/main" Requires="p14">
      <p:transition spd="slow" p14:dur="2000">
        <p:sndAc>
          <p:stSnd>
            <p:snd r:embed="rId5" name="click.wav"/>
          </p:stSnd>
        </p:sndAc>
      </p:transition>
    </mc:Choice>
    <mc:Fallback>
      <p:transition spd="slow">
        <p:sndAc>
          <p:stSnd>
            <p:snd r:embed="rId5" name="click.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201"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5201" fill="hold"/>
                                        <p:tgtEl>
                                          <p:spTgt spid="8"/>
                                        </p:tgtEl>
                                      </p:cBhvr>
                                    </p:cmd>
                                  </p:childTnLst>
                                </p:cTn>
                              </p:par>
                            </p:childTnLst>
                          </p:cTn>
                        </p:par>
                      </p:childTnLst>
                    </p:cTn>
                  </p:par>
                </p:childTnLst>
              </p:cTn>
              <p:nextCondLst>
                <p:cond evt="onClick" delay="0">
                  <p:tgtEl>
                    <p:spTgt spid="8"/>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a:t>Digital audio is created when the characteristics of a sound are represented by using numbers, says Vaughan. This is done by taking a sample, or a piece of sound at a specific fraction of a second interval, to reproduce what has been recorded. How often a sample is taken is called the sampling rate, and that is what determines the quality of the audio.</a:t>
            </a:r>
            <a:endParaRPr lang="en-US"/>
          </a:p>
          <a:p>
            <a:r>
              <a:rPr lang="EN-US">
                <a:solidFill>
                  <a:schemeClr val="tx1"/>
                </a:solidFill>
              </a:rPr>
              <a:t>CD quality is most commonly heard, and that has a 44.1 kHz sample rate. These have a 16 bit resolution, which means the accuracy of the file to the original recording is relatively high. </a:t>
            </a:r>
            <a:endParaRPr lang="en-US">
              <a:solidFill>
                <a:schemeClr val="tx1"/>
              </a:solidFill>
            </a:endParaRPr>
          </a:p>
          <a:p>
            <a:endParaRPr lang="en-US">
              <a:solidFill>
                <a:schemeClr val="tx1"/>
              </a:solidFill>
            </a:endParaRPr>
          </a:p>
        </p:txBody>
      </p:sp>
      <p:pic>
        <p:nvPicPr>
          <p:cNvPr id="2" name="Picture 1" descr="Soundwave-Dark.png"/>
          <p:cNvPicPr>
            <a:picLocks noChangeAspect="1"/>
          </p:cNvPicPr>
          <p:nvPr/>
        </p:nvPicPr>
        <p:blipFill>
          <a:blip r:embed="rId4"/>
          <a:stretch>
            <a:fillRect/>
          </a:stretch>
        </p:blipFill>
        <p:spPr>
          <a:xfrm>
            <a:off x="486026" y="1971675"/>
            <a:ext cx="3959521" cy="1466012"/>
          </a:xfrm>
          <a:prstGeom prst="rect">
            <a:avLst/>
          </a:prstGeom>
        </p:spPr>
      </p:pic>
      <p:sp>
        <p:nvSpPr>
          <p:cNvPr id="3" name="TextBox 2"/>
          <p:cNvSpPr txBox="1"/>
          <p:nvPr/>
        </p:nvSpPr>
        <p:spPr>
          <a:xfrm>
            <a:off x="1097967" y="3600450"/>
            <a:ext cx="2743200" cy="646331"/>
          </a:xfrm>
          <a:prstGeom prst="rect">
            <a:avLst/>
          </a:prstGeom>
        </p:spPr>
        <p:txBody>
          <a:bodyPr rtlCol="0">
            <a:spAutoFit/>
          </a:bodyPr>
          <a:lstStyle/>
          <a:p>
            <a:pPr algn="ctr"/>
            <a:r>
              <a:rPr lang="EN-US"/>
              <a:t>A visual representation of a sound wave. </a:t>
            </a:r>
          </a:p>
        </p:txBody>
      </p:sp>
      <p:sp>
        <p:nvSpPr>
          <p:cNvPr id="6" name="TextBox 5"/>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7" name="TextBox 6"/>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8" name="TextBox 7"/>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2403709432"/>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ctr"/>
            <a:r>
              <a:rPr lang="EN-US" dirty="0" smtClean="0"/>
              <a:t>the 5 building blocks of multimedia &amp; Interactivity</a:t>
            </a:r>
            <a:endParaRPr lang="en-US" dirty="0"/>
          </a:p>
        </p:txBody>
      </p:sp>
      <p:sp>
        <p:nvSpPr>
          <p:cNvPr id="9" name="Content Placeholder 8"/>
          <p:cNvSpPr>
            <a:spLocks noGrp="1"/>
          </p:cNvSpPr>
          <p:nvPr>
            <p:ph sz="half" idx="1"/>
          </p:nvPr>
        </p:nvSpPr>
        <p:spPr/>
        <p:txBody>
          <a:bodyPr>
            <a:normAutofit fontScale="92500" lnSpcReduction="10000"/>
          </a:bodyPr>
          <a:lstStyle/>
          <a:p>
            <a:r>
              <a:rPr lang="EN-US" dirty="0" smtClean="0">
                <a:solidFill>
                  <a:srgbClr val="FFFFFF"/>
                </a:solidFill>
                <a:latin typeface="Arial"/>
              </a:rPr>
              <a:t>According to longtime multimedia creator, </a:t>
            </a:r>
            <a:r>
              <a:rPr lang="EN-US" dirty="0" err="1" smtClean="0">
                <a:solidFill>
                  <a:srgbClr val="FFFFFF"/>
                </a:solidFill>
                <a:latin typeface="Arial"/>
              </a:rPr>
              <a:t>Tay</a:t>
            </a:r>
            <a:r>
              <a:rPr lang="EN-US" dirty="0" smtClean="0">
                <a:solidFill>
                  <a:srgbClr val="FFFFFF"/>
                </a:solidFill>
                <a:latin typeface="Arial"/>
              </a:rPr>
              <a:t> Vaughan, the five building blocks of multimedia are text, image, animation, audio and video. Each of these media forms brings something different to your project. It is Necessary to understand both the emotional impact carried by the form and the technical challenges they present.</a:t>
            </a:r>
          </a:p>
          <a:p>
            <a:r>
              <a:rPr lang="EN-US" dirty="0" smtClean="0">
                <a:solidFill>
                  <a:srgbClr val="FFFFFF"/>
                </a:solidFill>
                <a:latin typeface="Arial"/>
              </a:rPr>
              <a:t>It is important to deploy these different elements skillfully to create compelling multimedia projects.</a:t>
            </a:r>
            <a:endParaRPr lang="EN-US" dirty="0">
              <a:solidFill>
                <a:srgbClr val="FFFFFF"/>
              </a:solidFill>
              <a:latin typeface="Arial"/>
            </a:endParaRPr>
          </a:p>
        </p:txBody>
      </p:sp>
      <p:sp>
        <p:nvSpPr>
          <p:cNvPr id="4" name="Content Placeholder 3"/>
          <p:cNvSpPr>
            <a:spLocks noGrp="1"/>
          </p:cNvSpPr>
          <p:nvPr>
            <p:ph sz="half" idx="2"/>
          </p:nvPr>
        </p:nvSpPr>
        <p:spPr/>
        <p:txBody>
          <a:bodyPr>
            <a:normAutofit fontScale="92500" lnSpcReduction="10000"/>
          </a:bodyPr>
          <a:lstStyle/>
          <a:p>
            <a:r>
              <a:rPr lang="EN-US" dirty="0">
                <a:solidFill>
                  <a:srgbClr val="FFFFFF"/>
                </a:solidFill>
                <a:latin typeface="Arial"/>
              </a:rPr>
              <a:t>When designing multimedia, as the designer you weave these many elements together into a complex tapestry of sights and sounds. Choosing the best way to give the viewer control over their experience is a challenge, but very rewarding.</a:t>
            </a:r>
          </a:p>
          <a:p>
            <a:endParaRPr lang="en-US" dirty="0"/>
          </a:p>
        </p:txBody>
      </p:sp>
      <p:sp>
        <p:nvSpPr>
          <p:cNvPr id="5" name="Rectangle 4"/>
          <p:cNvSpPr/>
          <p:nvPr/>
        </p:nvSpPr>
        <p:spPr>
          <a:xfrm>
            <a:off x="10023105" y="5943600"/>
            <a:ext cx="696024" cy="369332"/>
          </a:xfrm>
          <a:prstGeom prst="rect">
            <a:avLst/>
          </a:prstGeom>
        </p:spPr>
        <p:txBody>
          <a:bodyPr wrap="none">
            <a:spAutoFit/>
          </a:bodyPr>
          <a:lstStyle/>
          <a:p>
            <a:r>
              <a:rPr lang="en-US" dirty="0">
                <a:hlinkClick r:id="rId4" action="ppaction://hlinksldjump"/>
              </a:rPr>
              <a:t>Next</a:t>
            </a:r>
            <a:endParaRPr lang="en-US" dirty="0"/>
          </a:p>
        </p:txBody>
      </p:sp>
    </p:spTree>
    <p:extLst>
      <p:ext uri="{BB962C8B-B14F-4D97-AF65-F5344CB8AC3E}">
        <p14:creationId xmlns:p14="http://schemas.microsoft.com/office/powerpoint/2010/main" val="976839823"/>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a:solidFill>
                  <a:schemeClr val="tx1"/>
                </a:solidFill>
                <a:latin typeface="Arial"/>
              </a:rPr>
              <a:t>Technically the challenge for audio is to limit the file size while maintaining fidelity of the sound wave. In a project where there are many channels of overlapping audio, an additional challenge is in ensuring that the resulting mix blends properly so that the computer can render the sounds.</a:t>
            </a:r>
          </a:p>
        </p:txBody>
      </p:sp>
      <p:pic>
        <p:nvPicPr>
          <p:cNvPr id="2" name="Picture 1" descr="tumblr_static_3lew72cnseio84g0ccgw8048o.jpg"/>
          <p:cNvPicPr>
            <a:picLocks noChangeAspect="1"/>
          </p:cNvPicPr>
          <p:nvPr/>
        </p:nvPicPr>
        <p:blipFill>
          <a:blip r:embed="rId4"/>
          <a:stretch>
            <a:fillRect/>
          </a:stretch>
        </p:blipFill>
        <p:spPr>
          <a:xfrm>
            <a:off x="857653" y="1343025"/>
            <a:ext cx="3662756" cy="2439334"/>
          </a:xfrm>
          <a:prstGeom prst="rect">
            <a:avLst/>
          </a:prstGeom>
        </p:spPr>
      </p:pic>
      <p:sp>
        <p:nvSpPr>
          <p:cNvPr id="3" name="TextBox 2"/>
          <p:cNvSpPr txBox="1"/>
          <p:nvPr/>
        </p:nvSpPr>
        <p:spPr>
          <a:xfrm>
            <a:off x="862144" y="3886200"/>
            <a:ext cx="3636831" cy="1477963"/>
          </a:xfrm>
          <a:prstGeom prst="rect">
            <a:avLst/>
          </a:prstGeom>
        </p:spPr>
        <p:txBody>
          <a:bodyPr rtlCol="0">
            <a:spAutoFit/>
          </a:bodyPr>
          <a:lstStyle/>
          <a:p>
            <a:pPr algn="ctr"/>
            <a:r>
              <a:rPr lang="EN-US"/>
              <a:t>A recording studio is an example of a place where there would be many channels of overlapping audio.</a:t>
            </a:r>
          </a:p>
        </p:txBody>
      </p:sp>
      <p:sp>
        <p:nvSpPr>
          <p:cNvPr id="6" name="TextBox 5"/>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7" name="TextBox 6"/>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Tree>
    <p:extLst>
      <p:ext uri="{BB962C8B-B14F-4D97-AF65-F5344CB8AC3E}">
        <p14:creationId xmlns:p14="http://schemas.microsoft.com/office/powerpoint/2010/main" val="286384655"/>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1413" y="609600"/>
            <a:ext cx="9905998" cy="1136073"/>
          </a:xfrm>
        </p:spPr>
        <p:txBody>
          <a:bodyPr/>
          <a:lstStyle/>
          <a:p>
            <a:pPr algn="ctr"/>
            <a:r>
              <a:rPr lang="en-US" dirty="0" smtClean="0"/>
              <a:t>Credits (In Order of Appearance)</a:t>
            </a:r>
            <a:endParaRPr lang="en-US" dirty="0"/>
          </a:p>
        </p:txBody>
      </p:sp>
      <p:sp>
        <p:nvSpPr>
          <p:cNvPr id="6" name="Content Placeholder 5"/>
          <p:cNvSpPr>
            <a:spLocks noGrp="1"/>
          </p:cNvSpPr>
          <p:nvPr>
            <p:ph idx="1"/>
          </p:nvPr>
        </p:nvSpPr>
        <p:spPr>
          <a:xfrm>
            <a:off x="1141413" y="2812473"/>
            <a:ext cx="9905998" cy="4045527"/>
          </a:xfrm>
        </p:spPr>
        <p:txBody>
          <a:bodyPr>
            <a:normAutofit fontScale="85000" lnSpcReduction="10000"/>
          </a:bodyPr>
          <a:lstStyle/>
          <a:p>
            <a:r>
              <a:rPr lang="en-US" dirty="0">
                <a:hlinkClick r:id="rId3"/>
              </a:rPr>
              <a:t>http://1.bp.blogspot.com/-KO06XqoOwfU/Up4RoJsCn0I/AAAAAAAAATo/_</a:t>
            </a:r>
            <a:r>
              <a:rPr lang="en-US" dirty="0" smtClean="0">
                <a:hlinkClick r:id="rId3"/>
              </a:rPr>
              <a:t>x_DxxFFnQU/s1600/Unicode00.gif</a:t>
            </a:r>
            <a:r>
              <a:rPr lang="en-US" dirty="0" smtClean="0"/>
              <a:t> </a:t>
            </a:r>
            <a:endParaRPr lang="en-US" dirty="0"/>
          </a:p>
          <a:p>
            <a:r>
              <a:rPr lang="en-US" dirty="0">
                <a:hlinkClick r:id="rId4"/>
              </a:rPr>
              <a:t>http://</a:t>
            </a:r>
            <a:r>
              <a:rPr lang="en-US" dirty="0" smtClean="0">
                <a:hlinkClick r:id="rId4"/>
              </a:rPr>
              <a:t>awpacomputing.weebly.com/uploads/1/3/5/0/13509255/7059345.jpg?476</a:t>
            </a:r>
            <a:endParaRPr lang="en-US" dirty="0" smtClean="0"/>
          </a:p>
          <a:p>
            <a:r>
              <a:rPr lang="en-US" dirty="0">
                <a:hlinkClick r:id="rId5"/>
              </a:rPr>
              <a:t>http://4.bp.blogspot.com/-S-Q0Z-_</a:t>
            </a:r>
            <a:r>
              <a:rPr lang="en-US" dirty="0" smtClean="0">
                <a:hlinkClick r:id="rId5"/>
              </a:rPr>
              <a:t>kNyk/UMhEWBP2pbI/AAAAAAAAARw/oH6AkhvWK_s/s1600/3.PNG</a:t>
            </a:r>
            <a:endParaRPr lang="en-US" dirty="0"/>
          </a:p>
          <a:p>
            <a:r>
              <a:rPr lang="en-US" dirty="0" smtClean="0">
                <a:hlinkClick r:id="rId6"/>
              </a:rPr>
              <a:t>http</a:t>
            </a:r>
            <a:r>
              <a:rPr lang="en-US" dirty="0">
                <a:hlinkClick r:id="rId6"/>
              </a:rPr>
              <a:t>://</a:t>
            </a:r>
            <a:r>
              <a:rPr lang="en-US" dirty="0" smtClean="0">
                <a:hlinkClick r:id="rId6"/>
              </a:rPr>
              <a:t>i51.tinypic.com/2a6ta93.jpg</a:t>
            </a:r>
            <a:r>
              <a:rPr lang="en-US" dirty="0" smtClean="0"/>
              <a:t> </a:t>
            </a:r>
          </a:p>
          <a:p>
            <a:r>
              <a:rPr lang="en-US" dirty="0" smtClean="0">
                <a:hlinkClick r:id="rId7"/>
              </a:rPr>
              <a:t>https</a:t>
            </a:r>
            <a:r>
              <a:rPr lang="en-US" dirty="0">
                <a:hlinkClick r:id="rId7"/>
              </a:rPr>
              <a:t>://</a:t>
            </a:r>
            <a:r>
              <a:rPr lang="en-US" dirty="0" smtClean="0">
                <a:hlinkClick r:id="rId7"/>
              </a:rPr>
              <a:t>kristianl3digitalgraphics.files.wordpress.com/2014/10/bitmap_vs_vector.jpg</a:t>
            </a:r>
            <a:r>
              <a:rPr lang="en-US" dirty="0" smtClean="0"/>
              <a:t> </a:t>
            </a:r>
          </a:p>
          <a:p>
            <a:r>
              <a:rPr lang="en-US" dirty="0">
                <a:hlinkClick r:id="rId8"/>
              </a:rPr>
              <a:t>https://</a:t>
            </a:r>
            <a:r>
              <a:rPr lang="en-US" dirty="0" smtClean="0">
                <a:hlinkClick r:id="rId8"/>
              </a:rPr>
              <a:t>sy122778.files.wordpress.com/2015/05/lossless1.jpg</a:t>
            </a:r>
            <a:endParaRPr lang="en-US" dirty="0" smtClean="0"/>
          </a:p>
          <a:p>
            <a:r>
              <a:rPr lang="en-US" dirty="0">
                <a:hlinkClick r:id="rId9"/>
              </a:rPr>
              <a:t>https://</a:t>
            </a:r>
            <a:r>
              <a:rPr lang="en-US" dirty="0" smtClean="0">
                <a:hlinkClick r:id="rId9"/>
              </a:rPr>
              <a:t>s-media-cache-ak0.pinimg.com/564x/f2/08/30/f2083044743edea046c2bc16b082b4fe.jpg</a:t>
            </a:r>
            <a:r>
              <a:rPr lang="en-US" dirty="0" smtClean="0"/>
              <a:t> </a:t>
            </a:r>
          </a:p>
          <a:p>
            <a:r>
              <a:rPr lang="en-US" dirty="0">
                <a:hlinkClick r:id="rId10"/>
              </a:rPr>
              <a:t>http://</a:t>
            </a:r>
            <a:r>
              <a:rPr lang="en-US" dirty="0" smtClean="0">
                <a:hlinkClick r:id="rId10"/>
              </a:rPr>
              <a:t>giphy.com/gifs/disneypixar-disney-pixar-MFXOJpiYgvF7y</a:t>
            </a:r>
            <a:r>
              <a:rPr lang="en-US" dirty="0" smtClean="0"/>
              <a:t> </a:t>
            </a:r>
            <a:endParaRPr lang="en-US" dirty="0"/>
          </a:p>
          <a:p>
            <a:r>
              <a:rPr lang="en-US" dirty="0">
                <a:hlinkClick r:id="rId11"/>
              </a:rPr>
              <a:t>http://</a:t>
            </a:r>
            <a:r>
              <a:rPr lang="en-US" dirty="0" smtClean="0">
                <a:hlinkClick r:id="rId11"/>
              </a:rPr>
              <a:t>giphy.com/gifs/dreamworks-how-to-train-your-dragon-toothless-ftnsJjNrqqbM4</a:t>
            </a:r>
            <a:r>
              <a:rPr lang="en-US" dirty="0" smtClean="0"/>
              <a:t> </a:t>
            </a:r>
            <a:endParaRPr lang="en-US" dirty="0"/>
          </a:p>
          <a:p>
            <a:endParaRPr lang="en-US" dirty="0"/>
          </a:p>
          <a:p>
            <a:endParaRPr lang="en-US" dirty="0" smtClean="0"/>
          </a:p>
          <a:p>
            <a:endParaRPr lang="en-US" dirty="0"/>
          </a:p>
          <a:p>
            <a:endParaRPr lang="en-US" dirty="0" smtClean="0"/>
          </a:p>
          <a:p>
            <a:endParaRPr lang="en-US" dirty="0"/>
          </a:p>
          <a:p>
            <a:endParaRPr lang="en-US" dirty="0"/>
          </a:p>
          <a:p>
            <a:endParaRPr lang="en-US" dirty="0"/>
          </a:p>
        </p:txBody>
      </p:sp>
      <p:sp>
        <p:nvSpPr>
          <p:cNvPr id="8" name="TextBox 7"/>
          <p:cNvSpPr txBox="1"/>
          <p:nvPr/>
        </p:nvSpPr>
        <p:spPr>
          <a:xfrm>
            <a:off x="5609084" y="6080166"/>
            <a:ext cx="859531" cy="369332"/>
          </a:xfrm>
          <a:prstGeom prst="rect">
            <a:avLst/>
          </a:prstGeom>
          <a:noFill/>
        </p:spPr>
        <p:txBody>
          <a:bodyPr wrap="none" rtlCol="0">
            <a:spAutoFit/>
          </a:bodyPr>
          <a:lstStyle/>
          <a:p>
            <a:r>
              <a:rPr lang="en-US" dirty="0" smtClean="0">
                <a:hlinkClick r:id="rId12" action="ppaction://hlinksldjump"/>
              </a:rPr>
              <a:t>Home</a:t>
            </a:r>
            <a:endParaRPr lang="en-US" dirty="0"/>
          </a:p>
        </p:txBody>
      </p:sp>
      <p:sp>
        <p:nvSpPr>
          <p:cNvPr id="9" name="TextBox 8"/>
          <p:cNvSpPr txBox="1"/>
          <p:nvPr/>
        </p:nvSpPr>
        <p:spPr>
          <a:xfrm>
            <a:off x="10295826" y="6080166"/>
            <a:ext cx="696024" cy="369332"/>
          </a:xfrm>
          <a:prstGeom prst="rect">
            <a:avLst/>
          </a:prstGeom>
          <a:noFill/>
        </p:spPr>
        <p:txBody>
          <a:bodyPr wrap="none" rtlCol="0">
            <a:spAutoFit/>
          </a:bodyPr>
          <a:lstStyle/>
          <a:p>
            <a:r>
              <a:rPr lang="en-US" dirty="0" smtClean="0">
                <a:hlinkClick r:id="rId13" action="ppaction://hlinksldjump"/>
              </a:rPr>
              <a:t>Next</a:t>
            </a:r>
            <a:endParaRPr lang="en-US" dirty="0"/>
          </a:p>
        </p:txBody>
      </p:sp>
    </p:spTree>
    <p:extLst>
      <p:ext uri="{BB962C8B-B14F-4D97-AF65-F5344CB8AC3E}">
        <p14:creationId xmlns:p14="http://schemas.microsoft.com/office/powerpoint/2010/main" val="2389797639"/>
      </p:ext>
    </p:extLst>
  </p:cSld>
  <p:clrMapOvr>
    <a:masterClrMapping/>
  </p:clrMapOvr>
  <mc:AlternateContent xmlns:mc="http://schemas.openxmlformats.org/markup-compatibility/2006">
    <mc:Choice xmlns:p14="http://schemas.microsoft.com/office/powerpoint/2010/main" Requires="p14">
      <p:transition spd="slow" p14:dur="2000">
        <p:sndAc>
          <p:stSnd>
            <p:snd r:embed="rId2" name="click.wav"/>
          </p:stSnd>
        </p:sndAc>
      </p:transition>
    </mc:Choice>
    <mc:Fallback>
      <p:transition spd="slow">
        <p:sndAc>
          <p:stSnd>
            <p:snd r:embed="rId2" name="click.wav"/>
          </p:stSnd>
        </p:sndAc>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9905998" cy="1266701"/>
          </a:xfrm>
        </p:spPr>
        <p:txBody>
          <a:bodyPr/>
          <a:lstStyle/>
          <a:p>
            <a:pPr algn="ctr"/>
            <a:r>
              <a:rPr lang="en-US" dirty="0"/>
              <a:t>Credits (In Order of Appearance)</a:t>
            </a:r>
          </a:p>
        </p:txBody>
      </p:sp>
      <p:sp>
        <p:nvSpPr>
          <p:cNvPr id="3" name="Content Placeholder 2"/>
          <p:cNvSpPr>
            <a:spLocks noGrp="1"/>
          </p:cNvSpPr>
          <p:nvPr>
            <p:ph idx="1"/>
          </p:nvPr>
        </p:nvSpPr>
        <p:spPr>
          <a:xfrm>
            <a:off x="1141413" y="2034639"/>
            <a:ext cx="9905998" cy="4045527"/>
          </a:xfrm>
        </p:spPr>
        <p:txBody>
          <a:bodyPr>
            <a:normAutofit fontScale="92500" lnSpcReduction="20000"/>
          </a:bodyPr>
          <a:lstStyle/>
          <a:p>
            <a:r>
              <a:rPr lang="en-US" dirty="0">
                <a:hlinkClick r:id="rId3"/>
              </a:rPr>
              <a:t>http://</a:t>
            </a:r>
            <a:r>
              <a:rPr lang="en-US" dirty="0" smtClean="0">
                <a:hlinkClick r:id="rId3"/>
              </a:rPr>
              <a:t>giphy.com/gifs/running-hlGUuOSJglrGM</a:t>
            </a:r>
            <a:endParaRPr lang="en-US" dirty="0" smtClean="0"/>
          </a:p>
          <a:p>
            <a:r>
              <a:rPr lang="en-US" dirty="0">
                <a:hlinkClick r:id="rId4"/>
              </a:rPr>
              <a:t>http://</a:t>
            </a:r>
            <a:r>
              <a:rPr lang="en-US" dirty="0" smtClean="0">
                <a:hlinkClick r:id="rId4"/>
              </a:rPr>
              <a:t>giphy.com/gifs/mashable-3oEjI6SIIHBdRxXI40</a:t>
            </a:r>
            <a:r>
              <a:rPr lang="en-US" dirty="0" smtClean="0"/>
              <a:t> </a:t>
            </a:r>
            <a:endParaRPr lang="en-US" dirty="0"/>
          </a:p>
          <a:p>
            <a:r>
              <a:rPr lang="en-US" dirty="0" smtClean="0"/>
              <a:t> </a:t>
            </a:r>
            <a:r>
              <a:rPr lang="en-US" dirty="0">
                <a:hlinkClick r:id="rId5"/>
              </a:rPr>
              <a:t>https://</a:t>
            </a:r>
            <a:r>
              <a:rPr lang="en-US" dirty="0" smtClean="0">
                <a:hlinkClick r:id="rId5"/>
              </a:rPr>
              <a:t>www.youtube.com/yt/brand/media/image/YouTube-logo-full_color.png</a:t>
            </a:r>
            <a:r>
              <a:rPr lang="en-US" dirty="0" smtClean="0"/>
              <a:t> </a:t>
            </a:r>
            <a:endParaRPr lang="en-US" dirty="0"/>
          </a:p>
          <a:p>
            <a:r>
              <a:rPr lang="en-US" dirty="0">
                <a:hlinkClick r:id="rId6"/>
              </a:rPr>
              <a:t>https://</a:t>
            </a:r>
            <a:r>
              <a:rPr lang="en-US" dirty="0" smtClean="0">
                <a:hlinkClick r:id="rId6"/>
              </a:rPr>
              <a:t>upload.wikimedia.org/wikipedia/commons/thumb/9/9c/Vimeo_Logo.svg/2000px-Vimeo_Logo.svg.png</a:t>
            </a:r>
            <a:r>
              <a:rPr lang="en-US" dirty="0" smtClean="0"/>
              <a:t> </a:t>
            </a:r>
            <a:endParaRPr lang="en-US" dirty="0"/>
          </a:p>
          <a:p>
            <a:r>
              <a:rPr lang="en-US" dirty="0">
                <a:hlinkClick r:id="rId7"/>
              </a:rPr>
              <a:t>http://</a:t>
            </a:r>
            <a:r>
              <a:rPr lang="en-US" dirty="0" smtClean="0">
                <a:hlinkClick r:id="rId7"/>
              </a:rPr>
              <a:t>hdguru.com/wp-content/uploads/2012/03/Samsung-2012-ES-LED-580.jpg</a:t>
            </a:r>
            <a:endParaRPr lang="en-US" dirty="0" smtClean="0"/>
          </a:p>
          <a:p>
            <a:r>
              <a:rPr lang="en-US" dirty="0">
                <a:hlinkClick r:id="rId8"/>
              </a:rPr>
              <a:t>http://www.orangefreesounds.com/fire-crackling</a:t>
            </a:r>
            <a:r>
              <a:rPr lang="en-US" dirty="0" smtClean="0">
                <a:hlinkClick r:id="rId8"/>
              </a:rPr>
              <a:t>/</a:t>
            </a:r>
            <a:r>
              <a:rPr lang="en-US" dirty="0" smtClean="0"/>
              <a:t> </a:t>
            </a:r>
          </a:p>
          <a:p>
            <a:r>
              <a:rPr lang="en-US" dirty="0">
                <a:hlinkClick r:id="rId9"/>
              </a:rPr>
              <a:t>http://www.orangefreesounds.com/rain-white-noise</a:t>
            </a:r>
            <a:r>
              <a:rPr lang="en-US" dirty="0" smtClean="0">
                <a:hlinkClick r:id="rId9"/>
              </a:rPr>
              <a:t>/</a:t>
            </a:r>
            <a:r>
              <a:rPr lang="en-US" dirty="0" smtClean="0"/>
              <a:t> </a:t>
            </a:r>
          </a:p>
          <a:p>
            <a:r>
              <a:rPr lang="en-US" dirty="0">
                <a:hlinkClick r:id="rId10"/>
              </a:rPr>
              <a:t>https://</a:t>
            </a:r>
            <a:r>
              <a:rPr lang="en-US" dirty="0" smtClean="0">
                <a:hlinkClick r:id="rId10"/>
              </a:rPr>
              <a:t>openclipart.org/image/2400px/svg_to_png/195966/Soundwave-Dark.png</a:t>
            </a:r>
            <a:r>
              <a:rPr lang="en-US" dirty="0" smtClean="0"/>
              <a:t> </a:t>
            </a:r>
            <a:endParaRPr lang="en-US" dirty="0"/>
          </a:p>
          <a:p>
            <a:r>
              <a:rPr lang="en-US" dirty="0" smtClean="0">
                <a:hlinkClick r:id="rId11"/>
              </a:rPr>
              <a:t>http</a:t>
            </a:r>
            <a:r>
              <a:rPr lang="en-US" dirty="0">
                <a:hlinkClick r:id="rId11"/>
              </a:rPr>
              <a:t>://</a:t>
            </a:r>
            <a:r>
              <a:rPr lang="en-US" dirty="0" smtClean="0">
                <a:hlinkClick r:id="rId11"/>
              </a:rPr>
              <a:t>static.tumblr.com/ab9bdf68d7b309d025c33223120f1306/tnms5f8/b32nwychi/tumblr_static_3lew72cnseio84g0ccgw8048o.jpg</a:t>
            </a:r>
            <a:r>
              <a:rPr lang="en-US" dirty="0" smtClean="0"/>
              <a:t> </a:t>
            </a:r>
            <a:endParaRPr lang="en-US" dirty="0"/>
          </a:p>
          <a:p>
            <a:endParaRPr lang="en-US" dirty="0"/>
          </a:p>
          <a:p>
            <a:endParaRPr lang="en-US" dirty="0" smtClean="0"/>
          </a:p>
          <a:p>
            <a:endParaRPr lang="en-US" dirty="0"/>
          </a:p>
        </p:txBody>
      </p:sp>
      <p:sp>
        <p:nvSpPr>
          <p:cNvPr id="4" name="TextBox 3"/>
          <p:cNvSpPr txBox="1"/>
          <p:nvPr/>
        </p:nvSpPr>
        <p:spPr>
          <a:xfrm>
            <a:off x="1085850" y="6080166"/>
            <a:ext cx="1111085" cy="369332"/>
          </a:xfrm>
          <a:prstGeom prst="rect">
            <a:avLst/>
          </a:prstGeom>
          <a:noFill/>
        </p:spPr>
        <p:txBody>
          <a:bodyPr wrap="square" rtlCol="0">
            <a:spAutoFit/>
          </a:bodyPr>
          <a:lstStyle/>
          <a:p>
            <a:r>
              <a:rPr lang="en-US" dirty="0" smtClean="0">
                <a:hlinkClick r:id="rId12" action="ppaction://hlinksldjump"/>
              </a:rPr>
              <a:t>Previous </a:t>
            </a:r>
            <a:endParaRPr lang="en-US" dirty="0"/>
          </a:p>
        </p:txBody>
      </p:sp>
      <p:sp>
        <p:nvSpPr>
          <p:cNvPr id="5" name="TextBox 4"/>
          <p:cNvSpPr txBox="1"/>
          <p:nvPr/>
        </p:nvSpPr>
        <p:spPr>
          <a:xfrm>
            <a:off x="5609084" y="6080166"/>
            <a:ext cx="859531" cy="369332"/>
          </a:xfrm>
          <a:prstGeom prst="rect">
            <a:avLst/>
          </a:prstGeom>
          <a:noFill/>
        </p:spPr>
        <p:txBody>
          <a:bodyPr wrap="none" rtlCol="0">
            <a:spAutoFit/>
          </a:bodyPr>
          <a:lstStyle/>
          <a:p>
            <a:r>
              <a:rPr lang="en-US" dirty="0" smtClean="0">
                <a:hlinkClick r:id="rId13" action="ppaction://hlinksldjump"/>
              </a:rPr>
              <a:t>Home</a:t>
            </a:r>
            <a:endParaRPr lang="en-US" dirty="0"/>
          </a:p>
        </p:txBody>
      </p:sp>
      <p:sp>
        <p:nvSpPr>
          <p:cNvPr id="6" name="TextBox 5"/>
          <p:cNvSpPr txBox="1"/>
          <p:nvPr/>
        </p:nvSpPr>
        <p:spPr>
          <a:xfrm>
            <a:off x="10295826" y="6080166"/>
            <a:ext cx="696024" cy="369332"/>
          </a:xfrm>
          <a:prstGeom prst="rect">
            <a:avLst/>
          </a:prstGeom>
          <a:noFill/>
        </p:spPr>
        <p:txBody>
          <a:bodyPr wrap="none" rtlCol="0">
            <a:spAutoFit/>
          </a:bodyPr>
          <a:lstStyle/>
          <a:p>
            <a:r>
              <a:rPr lang="en-US" dirty="0" smtClean="0">
                <a:hlinkClick r:id="rId14" action="ppaction://hlinksldjump"/>
              </a:rPr>
              <a:t>Next</a:t>
            </a:r>
            <a:endParaRPr lang="en-US" dirty="0"/>
          </a:p>
        </p:txBody>
      </p:sp>
    </p:spTree>
    <p:extLst>
      <p:ext uri="{BB962C8B-B14F-4D97-AF65-F5344CB8AC3E}">
        <p14:creationId xmlns:p14="http://schemas.microsoft.com/office/powerpoint/2010/main" val="620429907"/>
      </p:ext>
    </p:extLst>
  </p:cSld>
  <p:clrMapOvr>
    <a:masterClrMapping/>
  </p:clrMapOvr>
  <mc:AlternateContent xmlns:mc="http://schemas.openxmlformats.org/markup-compatibility/2006">
    <mc:Choice xmlns:p14="http://schemas.microsoft.com/office/powerpoint/2010/main" Requires="p14">
      <p:transition spd="slow" p14:dur="2000">
        <p:sndAc>
          <p:stSnd>
            <p:snd r:embed="rId2" name="click.wav"/>
          </p:stSnd>
        </p:sndAc>
      </p:transition>
    </mc:Choice>
    <mc:Fallback>
      <p:transition spd="slow">
        <p:sndAc>
          <p:stSnd>
            <p:snd r:embed="rId2" name="click.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9725" y="2857500"/>
            <a:ext cx="8756650" cy="1609297"/>
          </a:xfrm>
        </p:spPr>
        <p:txBody>
          <a:bodyPr/>
          <a:lstStyle/>
          <a:p>
            <a:pPr algn="ctr"/>
            <a:r>
              <a:rPr lang="EN-US"/>
              <a:t>The 5 building blocks of multimedia</a:t>
            </a:r>
            <a:endParaRPr lang="en-US"/>
          </a:p>
        </p:txBody>
      </p:sp>
      <p:sp>
        <p:nvSpPr>
          <p:cNvPr id="4" name="TextBox 3"/>
          <p:cNvSpPr txBox="1"/>
          <p:nvPr/>
        </p:nvSpPr>
        <p:spPr>
          <a:xfrm>
            <a:off x="781417" y="1771650"/>
            <a:ext cx="2743200" cy="707886"/>
          </a:xfrm>
          <a:prstGeom prst="rect">
            <a:avLst/>
          </a:prstGeom>
        </p:spPr>
        <p:txBody>
          <a:bodyPr rtlCol="0" anchor="t">
            <a:spAutoFit/>
          </a:bodyPr>
          <a:lstStyle/>
          <a:p>
            <a:pPr algn="ctr"/>
            <a:r>
              <a:rPr lang="EN-US" sz="4000" dirty="0">
                <a:hlinkClick r:id="rId4" action="ppaction://hlinksldjump"/>
              </a:rPr>
              <a:t>Text</a:t>
            </a:r>
            <a:endParaRPr lang="EN-US" sz="4000" dirty="0"/>
          </a:p>
        </p:txBody>
      </p:sp>
      <p:sp>
        <p:nvSpPr>
          <p:cNvPr id="5" name="TextBox 4"/>
          <p:cNvSpPr txBox="1"/>
          <p:nvPr/>
        </p:nvSpPr>
        <p:spPr>
          <a:xfrm>
            <a:off x="4860033" y="781050"/>
            <a:ext cx="2743200" cy="707886"/>
          </a:xfrm>
          <a:prstGeom prst="rect">
            <a:avLst/>
          </a:prstGeom>
        </p:spPr>
        <p:txBody>
          <a:bodyPr rtlCol="0" anchor="t">
            <a:spAutoFit/>
          </a:bodyPr>
          <a:lstStyle/>
          <a:p>
            <a:pPr algn="ctr"/>
            <a:r>
              <a:rPr lang="EN-US" sz="4000" dirty="0">
                <a:solidFill>
                  <a:schemeClr val="tx2"/>
                </a:solidFill>
                <a:hlinkClick r:id="rId5" action="ppaction://hlinksldjump"/>
              </a:rPr>
              <a:t>Images</a:t>
            </a:r>
            <a:endParaRPr lang="en-US" sz="4000" dirty="0">
              <a:solidFill>
                <a:schemeClr val="tx2"/>
              </a:solidFill>
            </a:endParaRPr>
          </a:p>
        </p:txBody>
      </p:sp>
      <p:sp>
        <p:nvSpPr>
          <p:cNvPr id="6" name="TextBox 5"/>
          <p:cNvSpPr txBox="1"/>
          <p:nvPr/>
        </p:nvSpPr>
        <p:spPr>
          <a:xfrm>
            <a:off x="8938650" y="1771650"/>
            <a:ext cx="2743200" cy="707886"/>
          </a:xfrm>
          <a:prstGeom prst="rect">
            <a:avLst/>
          </a:prstGeom>
        </p:spPr>
        <p:txBody>
          <a:bodyPr rtlCol="0" anchor="t">
            <a:spAutoFit/>
          </a:bodyPr>
          <a:lstStyle/>
          <a:p>
            <a:pPr algn="ctr"/>
            <a:r>
              <a:rPr lang="EN-US" sz="4000" dirty="0">
                <a:hlinkClick r:id="rId6" action="ppaction://hlinksldjump"/>
              </a:rPr>
              <a:t>Audio</a:t>
            </a:r>
            <a:endParaRPr lang="en-US" sz="4000" dirty="0"/>
          </a:p>
        </p:txBody>
      </p:sp>
      <p:sp>
        <p:nvSpPr>
          <p:cNvPr id="7" name="TextBox 6"/>
          <p:cNvSpPr txBox="1"/>
          <p:nvPr/>
        </p:nvSpPr>
        <p:spPr>
          <a:xfrm>
            <a:off x="781417" y="5271653"/>
            <a:ext cx="2743200" cy="707886"/>
          </a:xfrm>
          <a:prstGeom prst="rect">
            <a:avLst/>
          </a:prstGeom>
        </p:spPr>
        <p:txBody>
          <a:bodyPr rtlCol="0" anchor="t">
            <a:spAutoFit/>
          </a:bodyPr>
          <a:lstStyle/>
          <a:p>
            <a:pPr algn="ctr"/>
            <a:r>
              <a:rPr lang="EN-US" sz="4000" dirty="0">
                <a:hlinkClick r:id="rId7" action="ppaction://hlinksldjump"/>
              </a:rPr>
              <a:t>Animation</a:t>
            </a:r>
            <a:endParaRPr lang="en-US" sz="4000" dirty="0"/>
          </a:p>
        </p:txBody>
      </p:sp>
      <p:sp>
        <p:nvSpPr>
          <p:cNvPr id="8" name="TextBox 7"/>
          <p:cNvSpPr txBox="1"/>
          <p:nvPr/>
        </p:nvSpPr>
        <p:spPr>
          <a:xfrm>
            <a:off x="8938650" y="5271653"/>
            <a:ext cx="2743200" cy="707886"/>
          </a:xfrm>
          <a:prstGeom prst="rect">
            <a:avLst/>
          </a:prstGeom>
        </p:spPr>
        <p:txBody>
          <a:bodyPr rtlCol="0" anchor="t">
            <a:spAutoFit/>
          </a:bodyPr>
          <a:lstStyle/>
          <a:p>
            <a:pPr algn="ctr"/>
            <a:r>
              <a:rPr lang="EN-US" sz="4000" dirty="0">
                <a:hlinkClick r:id="rId8" action="ppaction://hlinksldjump"/>
              </a:rPr>
              <a:t>Video</a:t>
            </a:r>
            <a:endParaRPr lang="EN-US" sz="4000" dirty="0"/>
          </a:p>
        </p:txBody>
      </p:sp>
      <p:sp>
        <p:nvSpPr>
          <p:cNvPr id="3" name="TextBox 2"/>
          <p:cNvSpPr txBox="1"/>
          <p:nvPr/>
        </p:nvSpPr>
        <p:spPr>
          <a:xfrm>
            <a:off x="5281607" y="5271653"/>
            <a:ext cx="1900052" cy="707886"/>
          </a:xfrm>
          <a:prstGeom prst="rect">
            <a:avLst/>
          </a:prstGeom>
          <a:noFill/>
        </p:spPr>
        <p:txBody>
          <a:bodyPr wrap="square" rtlCol="0">
            <a:spAutoFit/>
          </a:bodyPr>
          <a:lstStyle/>
          <a:p>
            <a:r>
              <a:rPr lang="en-US" sz="4000" dirty="0" smtClean="0">
                <a:hlinkClick r:id="rId9" action="ppaction://hlinksldjump"/>
              </a:rPr>
              <a:t>Credits</a:t>
            </a:r>
            <a:endParaRPr lang="en-US" sz="4000" dirty="0"/>
          </a:p>
        </p:txBody>
      </p:sp>
    </p:spTree>
    <p:extLst>
      <p:ext uri="{BB962C8B-B14F-4D97-AF65-F5344CB8AC3E}">
        <p14:creationId xmlns:p14="http://schemas.microsoft.com/office/powerpoint/2010/main" val="1530100869"/>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850" y="295275"/>
            <a:ext cx="9906000" cy="1041139"/>
          </a:xfrm>
        </p:spPr>
        <p:txBody>
          <a:bodyPr/>
          <a:lstStyle/>
          <a:p>
            <a:pPr algn="ctr"/>
            <a:r>
              <a:rPr lang="EN-US" dirty="0"/>
              <a:t>text</a:t>
            </a:r>
            <a:endParaRPr lang="en-US" dirty="0"/>
          </a:p>
        </p:txBody>
      </p:sp>
      <p:sp>
        <p:nvSpPr>
          <p:cNvPr id="3" name="Content Placeholder 2"/>
          <p:cNvSpPr>
            <a:spLocks noGrp="1"/>
          </p:cNvSpPr>
          <p:nvPr>
            <p:ph idx="1"/>
          </p:nvPr>
        </p:nvSpPr>
        <p:spPr>
          <a:xfrm>
            <a:off x="1141413" y="1362075"/>
            <a:ext cx="9906000" cy="5010909"/>
          </a:xfrm>
        </p:spPr>
        <p:txBody>
          <a:bodyPr>
            <a:normAutofit/>
          </a:bodyPr>
          <a:lstStyle/>
          <a:p>
            <a:r>
              <a:rPr lang="EN-US" dirty="0">
                <a:solidFill>
                  <a:srgbClr val="FFFFFF"/>
                </a:solidFill>
                <a:latin typeface="Arial"/>
              </a:rPr>
              <a:t>This multimedia form surrounds us in computer environments. It’s prevalence prevents us from realizing it’s importance in conveying information and providing easy to use navigation. Also, it is important to remember that text has technical concerns as well.</a:t>
            </a:r>
          </a:p>
          <a:p>
            <a:r>
              <a:rPr lang="EN-US" dirty="0">
                <a:solidFill>
                  <a:srgbClr val="FFFFFF"/>
                </a:solidFill>
                <a:latin typeface="Arial"/>
              </a:rPr>
              <a:t>When using text as navigation, it is important to consider your audience. Choose words that will clearly indicate where links lead and use those same terms as the headings for the screens they lead to.</a:t>
            </a:r>
          </a:p>
          <a:p>
            <a:r>
              <a:rPr lang="EN-US" dirty="0">
                <a:solidFill>
                  <a:srgbClr val="FFFFFF"/>
                </a:solidFill>
                <a:latin typeface="Arial"/>
              </a:rPr>
              <a:t>Researchers have shown that when reading on screen your reading screen is slower than off of paper. It is important to write concisely when developing screen based media. Emphasize brevity and clarity.</a:t>
            </a:r>
          </a:p>
          <a:p>
            <a:endParaRPr lang="EN-US" dirty="0">
              <a:solidFill>
                <a:srgbClr val="FFFFFF"/>
              </a:solidFill>
              <a:latin typeface="Arial"/>
            </a:endParaRPr>
          </a:p>
        </p:txBody>
      </p:sp>
      <p:sp>
        <p:nvSpPr>
          <p:cNvPr id="5" name="TextBox 4"/>
          <p:cNvSpPr txBox="1"/>
          <p:nvPr/>
        </p:nvSpPr>
        <p:spPr>
          <a:xfrm>
            <a:off x="5609084" y="6080166"/>
            <a:ext cx="859531" cy="369332"/>
          </a:xfrm>
          <a:prstGeom prst="rect">
            <a:avLst/>
          </a:prstGeom>
          <a:noFill/>
        </p:spPr>
        <p:txBody>
          <a:bodyPr wrap="none" rtlCol="0">
            <a:spAutoFit/>
          </a:bodyPr>
          <a:lstStyle/>
          <a:p>
            <a:r>
              <a:rPr lang="en-US" dirty="0" smtClean="0">
                <a:hlinkClick r:id="rId4" action="ppaction://hlinksldjump"/>
              </a:rPr>
              <a:t>Home</a:t>
            </a:r>
            <a:endParaRPr lang="en-US" dirty="0"/>
          </a:p>
        </p:txBody>
      </p:sp>
      <p:sp>
        <p:nvSpPr>
          <p:cNvPr id="6" name="TextBox 5"/>
          <p:cNvSpPr txBox="1"/>
          <p:nvPr/>
        </p:nvSpPr>
        <p:spPr>
          <a:xfrm>
            <a:off x="10295826" y="6080166"/>
            <a:ext cx="696024" cy="369332"/>
          </a:xfrm>
          <a:prstGeom prst="rect">
            <a:avLst/>
          </a:prstGeom>
          <a:noFill/>
        </p:spPr>
        <p:txBody>
          <a:bodyPr wrap="none" rtlCol="0">
            <a:spAutoFit/>
          </a:bodyPr>
          <a:lstStyle/>
          <a:p>
            <a:r>
              <a:rPr lang="en-US" dirty="0" smtClean="0">
                <a:hlinkClick r:id="rId5" action="ppaction://hlinksldjump"/>
              </a:rPr>
              <a:t>Next</a:t>
            </a:r>
            <a:endParaRPr lang="en-US" dirty="0"/>
          </a:p>
        </p:txBody>
      </p:sp>
    </p:spTree>
    <p:extLst>
      <p:ext uri="{BB962C8B-B14F-4D97-AF65-F5344CB8AC3E}">
        <p14:creationId xmlns:p14="http://schemas.microsoft.com/office/powerpoint/2010/main" val="75877426"/>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9864" y="609600"/>
            <a:ext cx="4287549" cy="5181600"/>
          </a:xfrm>
        </p:spPr>
        <p:txBody>
          <a:bodyPr/>
          <a:lstStyle/>
          <a:p>
            <a:r>
              <a:rPr lang="EN-US">
                <a:solidFill>
                  <a:schemeClr val="tx1"/>
                </a:solidFill>
                <a:latin typeface="Arial"/>
              </a:rPr>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r>
              <a:rPr lang="EN-US">
                <a:solidFill>
                  <a:srgbClr val="000000"/>
                </a:solidFill>
                <a:latin typeface="Arial"/>
              </a:rPr>
              <a:t> </a:t>
            </a:r>
            <a:endParaRPr lang="en-US">
              <a:solidFill>
                <a:srgbClr val="000000"/>
              </a:solidFill>
              <a:latin typeface="Arial"/>
            </a:endParaRPr>
          </a:p>
        </p:txBody>
      </p:sp>
      <p:pic>
        <p:nvPicPr>
          <p:cNvPr id="8" name="Picture 7" descr="7059345.jpg"/>
          <p:cNvPicPr>
            <a:picLocks noChangeAspect="1"/>
          </p:cNvPicPr>
          <p:nvPr/>
        </p:nvPicPr>
        <p:blipFill>
          <a:blip r:embed="rId4"/>
          <a:srcRect l="30738" r="36726" b="16444"/>
          <a:stretch>
            <a:fillRect/>
          </a:stretch>
        </p:blipFill>
        <p:spPr>
          <a:xfrm>
            <a:off x="919310" y="549414"/>
            <a:ext cx="1405742" cy="4448244"/>
          </a:xfrm>
          <a:prstGeom prst="rect">
            <a:avLst/>
          </a:prstGeom>
        </p:spPr>
      </p:pic>
      <p:pic>
        <p:nvPicPr>
          <p:cNvPr id="9" name="Picture 8" descr="Unicode00.gif"/>
          <p:cNvPicPr>
            <a:picLocks noChangeAspect="1"/>
          </p:cNvPicPr>
          <p:nvPr/>
        </p:nvPicPr>
        <p:blipFill>
          <a:blip r:embed="rId5"/>
          <a:srcRect l="66812"/>
          <a:stretch>
            <a:fillRect/>
          </a:stretch>
        </p:blipFill>
        <p:spPr>
          <a:xfrm>
            <a:off x="3516377" y="1400618"/>
            <a:ext cx="1720179" cy="3600886"/>
          </a:xfrm>
          <a:prstGeom prst="rect">
            <a:avLst/>
          </a:prstGeom>
        </p:spPr>
      </p:pic>
      <p:sp>
        <p:nvSpPr>
          <p:cNvPr id="10" name="TextBox 9"/>
          <p:cNvSpPr txBox="1"/>
          <p:nvPr/>
        </p:nvSpPr>
        <p:spPr>
          <a:xfrm>
            <a:off x="876300" y="5124449"/>
            <a:ext cx="1446259" cy="369888"/>
          </a:xfrm>
          <a:prstGeom prst="rect">
            <a:avLst/>
          </a:prstGeom>
        </p:spPr>
        <p:txBody>
          <a:bodyPr rtlCol="0" anchor="t">
            <a:spAutoFit/>
          </a:bodyPr>
          <a:lstStyle/>
          <a:p>
            <a:pPr algn="ctr"/>
            <a:r>
              <a:rPr lang="EN-US"/>
              <a:t>ASCII</a:t>
            </a:r>
          </a:p>
        </p:txBody>
      </p:sp>
      <p:sp>
        <p:nvSpPr>
          <p:cNvPr id="11" name="TextBox 10"/>
          <p:cNvSpPr txBox="1"/>
          <p:nvPr/>
        </p:nvSpPr>
        <p:spPr>
          <a:xfrm>
            <a:off x="3008855" y="5124450"/>
            <a:ext cx="2743200" cy="369332"/>
          </a:xfrm>
          <a:prstGeom prst="rect">
            <a:avLst/>
          </a:prstGeom>
        </p:spPr>
        <p:txBody>
          <a:bodyPr rtlCol="0">
            <a:spAutoFit/>
          </a:bodyPr>
          <a:lstStyle/>
          <a:p>
            <a:pPr algn="ctr"/>
            <a:r>
              <a:rPr lang="EN-US"/>
              <a:t>Unicode</a:t>
            </a:r>
            <a:endParaRPr lang="en-US"/>
          </a:p>
        </p:txBody>
      </p:sp>
      <p:sp>
        <p:nvSpPr>
          <p:cNvPr id="7" name="TextBox 6">
            <a:hlinkClick r:id="rId6" action="ppaction://hlinksldjump"/>
          </p:cNvPr>
          <p:cNvSpPr txBox="1"/>
          <p:nvPr/>
        </p:nvSpPr>
        <p:spPr>
          <a:xfrm>
            <a:off x="1085850" y="6080166"/>
            <a:ext cx="1111085" cy="369332"/>
          </a:xfrm>
          <a:prstGeom prst="rect">
            <a:avLst/>
          </a:prstGeom>
          <a:noFill/>
        </p:spPr>
        <p:txBody>
          <a:bodyPr wrap="square" rtlCol="0">
            <a:spAutoFit/>
          </a:bodyPr>
          <a:lstStyle/>
          <a:p>
            <a:r>
              <a:rPr lang="en-US" dirty="0" smtClean="0">
                <a:hlinkClick r:id="rId6" action="ppaction://hlinksldjump"/>
              </a:rPr>
              <a:t>Previous</a:t>
            </a:r>
            <a:r>
              <a:rPr lang="en-US" dirty="0" smtClean="0"/>
              <a:t> </a:t>
            </a:r>
            <a:endParaRPr lang="en-US" dirty="0"/>
          </a:p>
        </p:txBody>
      </p:sp>
      <p:sp>
        <p:nvSpPr>
          <p:cNvPr id="12" name="TextBox 11"/>
          <p:cNvSpPr txBox="1"/>
          <p:nvPr/>
        </p:nvSpPr>
        <p:spPr>
          <a:xfrm>
            <a:off x="5609084" y="6080166"/>
            <a:ext cx="859531" cy="369332"/>
          </a:xfrm>
          <a:prstGeom prst="rect">
            <a:avLst/>
          </a:prstGeom>
          <a:noFill/>
        </p:spPr>
        <p:txBody>
          <a:bodyPr wrap="none" rtlCol="0">
            <a:spAutoFit/>
          </a:bodyPr>
          <a:lstStyle/>
          <a:p>
            <a:r>
              <a:rPr lang="en-US" dirty="0" smtClean="0">
                <a:hlinkClick r:id="rId7" action="ppaction://hlinksldjump"/>
              </a:rPr>
              <a:t>Home</a:t>
            </a:r>
            <a:endParaRPr lang="en-US" dirty="0"/>
          </a:p>
        </p:txBody>
      </p:sp>
      <p:sp>
        <p:nvSpPr>
          <p:cNvPr id="13" name="TextBox 12"/>
          <p:cNvSpPr txBox="1"/>
          <p:nvPr/>
        </p:nvSpPr>
        <p:spPr>
          <a:xfrm>
            <a:off x="10295826" y="6080166"/>
            <a:ext cx="696024" cy="369332"/>
          </a:xfrm>
          <a:prstGeom prst="rect">
            <a:avLst/>
          </a:prstGeom>
          <a:noFill/>
        </p:spPr>
        <p:txBody>
          <a:bodyPr wrap="none" rtlCol="0">
            <a:spAutoFit/>
          </a:bodyPr>
          <a:lstStyle/>
          <a:p>
            <a:r>
              <a:rPr lang="en-US" dirty="0" smtClean="0">
                <a:hlinkClick r:id="rId8" action="ppaction://hlinksldjump"/>
              </a:rPr>
              <a:t>Next</a:t>
            </a:r>
            <a:endParaRPr lang="en-US" dirty="0"/>
          </a:p>
        </p:txBody>
      </p:sp>
    </p:spTree>
    <p:extLst>
      <p:ext uri="{BB962C8B-B14F-4D97-AF65-F5344CB8AC3E}">
        <p14:creationId xmlns:p14="http://schemas.microsoft.com/office/powerpoint/2010/main" val="2990393924"/>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a:solidFill>
                  <a:schemeClr val="tx1"/>
                </a:solidFill>
                <a:latin typeface="Arial"/>
              </a:rPr>
              <a:t>A typeface, or a particular design of type, is an umbrella term that covers many type sizes and fonts. A font is a set of type of one particular face and size. Most Font styles consist of </a:t>
            </a:r>
            <a:r>
              <a:rPr lang="EN-US" b="1">
                <a:solidFill>
                  <a:schemeClr val="tx1"/>
                </a:solidFill>
                <a:latin typeface="Arial"/>
              </a:rPr>
              <a:t>bold</a:t>
            </a:r>
            <a:r>
              <a:rPr lang="EN-US">
                <a:solidFill>
                  <a:schemeClr val="tx1"/>
                </a:solidFill>
                <a:latin typeface="Arial"/>
              </a:rPr>
              <a:t> and </a:t>
            </a:r>
            <a:r>
              <a:rPr lang="EN-US" i="1">
                <a:solidFill>
                  <a:schemeClr val="tx1"/>
                </a:solidFill>
                <a:latin typeface="Arial"/>
              </a:rPr>
              <a:t>italic</a:t>
            </a:r>
            <a:r>
              <a:rPr lang="EN-US">
                <a:solidFill>
                  <a:schemeClr val="tx1"/>
                </a:solidFill>
                <a:latin typeface="Arial"/>
              </a:rPr>
              <a:t>, however, many different types of software will allow for different style attributes such as </a:t>
            </a:r>
            <a:r>
              <a:rPr lang="EN-US" u="sng">
                <a:solidFill>
                  <a:schemeClr val="tx1"/>
                </a:solidFill>
                <a:latin typeface="Arial"/>
              </a:rPr>
              <a:t>underlining</a:t>
            </a:r>
            <a:r>
              <a:rPr lang="EN-US">
                <a:solidFill>
                  <a:schemeClr val="tx1"/>
                </a:solidFill>
                <a:latin typeface="Arial"/>
              </a:rPr>
              <a:t>. </a:t>
            </a:r>
            <a:endParaRPr lang="en-US">
              <a:solidFill>
                <a:srgbClr val="000000"/>
              </a:solidFill>
              <a:latin typeface="Arial"/>
            </a:endParaRPr>
          </a:p>
          <a:p>
            <a:r>
              <a:rPr lang="EN-US">
                <a:solidFill>
                  <a:schemeClr val="tx1"/>
                </a:solidFill>
                <a:latin typeface="Arial"/>
              </a:rPr>
              <a:t>Character metrics refer to the general measurements applied to individual characters, according to Vaughan. The metrics can be altered by changing fonts from regular to condensed or expanded. </a:t>
            </a:r>
            <a:endParaRPr lang="en-US">
              <a:solidFill>
                <a:schemeClr val="tx1"/>
              </a:solidFill>
              <a:latin typeface="Arial"/>
            </a:endParaRPr>
          </a:p>
          <a:p>
            <a:endParaRPr lang="EN-US">
              <a:solidFill>
                <a:schemeClr val="tx1"/>
              </a:solidFill>
              <a:latin typeface="Arial"/>
            </a:endParaRPr>
          </a:p>
        </p:txBody>
      </p:sp>
      <p:pic>
        <p:nvPicPr>
          <p:cNvPr id="5" name="Picture 4" descr="font types.JPG"/>
          <p:cNvPicPr>
            <a:picLocks noChangeAspect="1"/>
          </p:cNvPicPr>
          <p:nvPr/>
        </p:nvPicPr>
        <p:blipFill>
          <a:blip r:embed="rId4"/>
          <a:stretch>
            <a:fillRect/>
          </a:stretch>
        </p:blipFill>
        <p:spPr>
          <a:xfrm>
            <a:off x="1367016" y="1028700"/>
            <a:ext cx="2451220" cy="2882014"/>
          </a:xfrm>
          <a:prstGeom prst="rect">
            <a:avLst/>
          </a:prstGeom>
        </p:spPr>
      </p:pic>
      <p:pic>
        <p:nvPicPr>
          <p:cNvPr id="4" name="Picture 3" descr="3.PNG"/>
          <p:cNvPicPr>
            <a:picLocks noChangeAspect="1"/>
          </p:cNvPicPr>
          <p:nvPr/>
        </p:nvPicPr>
        <p:blipFill>
          <a:blip r:embed="rId5"/>
          <a:stretch>
            <a:fillRect/>
          </a:stretch>
        </p:blipFill>
        <p:spPr>
          <a:xfrm>
            <a:off x="1465940" y="4267200"/>
            <a:ext cx="2257425" cy="1333500"/>
          </a:xfrm>
          <a:prstGeom prst="rect">
            <a:avLst/>
          </a:prstGeom>
        </p:spPr>
      </p:pic>
      <p:sp>
        <p:nvSpPr>
          <p:cNvPr id="6" name="TextBox 5"/>
          <p:cNvSpPr txBox="1"/>
          <p:nvPr/>
        </p:nvSpPr>
        <p:spPr>
          <a:xfrm>
            <a:off x="1085850" y="6080166"/>
            <a:ext cx="1111085" cy="369332"/>
          </a:xfrm>
          <a:prstGeom prst="rect">
            <a:avLst/>
          </a:prstGeom>
          <a:noFill/>
        </p:spPr>
        <p:txBody>
          <a:bodyPr wrap="square" rtlCol="0">
            <a:spAutoFit/>
          </a:bodyPr>
          <a:lstStyle/>
          <a:p>
            <a:r>
              <a:rPr lang="en-US" dirty="0" smtClean="0">
                <a:hlinkClick r:id="rId6" action="ppaction://hlinksldjump"/>
              </a:rPr>
              <a:t>Previous</a:t>
            </a:r>
            <a:r>
              <a:rPr lang="en-US" dirty="0" smtClean="0"/>
              <a:t> </a:t>
            </a:r>
            <a:endParaRPr lang="en-US" dirty="0"/>
          </a:p>
        </p:txBody>
      </p:sp>
      <p:sp>
        <p:nvSpPr>
          <p:cNvPr id="7" name="TextBox 6"/>
          <p:cNvSpPr txBox="1"/>
          <p:nvPr/>
        </p:nvSpPr>
        <p:spPr>
          <a:xfrm>
            <a:off x="5609084" y="6080166"/>
            <a:ext cx="859531" cy="369332"/>
          </a:xfrm>
          <a:prstGeom prst="rect">
            <a:avLst/>
          </a:prstGeom>
          <a:noFill/>
        </p:spPr>
        <p:txBody>
          <a:bodyPr wrap="none" rtlCol="0">
            <a:spAutoFit/>
          </a:bodyPr>
          <a:lstStyle/>
          <a:p>
            <a:r>
              <a:rPr lang="en-US" dirty="0" smtClean="0">
                <a:hlinkClick r:id="rId7" action="ppaction://hlinksldjump"/>
              </a:rPr>
              <a:t>Home</a:t>
            </a:r>
            <a:endParaRPr lang="en-US" dirty="0"/>
          </a:p>
        </p:txBody>
      </p:sp>
      <p:sp>
        <p:nvSpPr>
          <p:cNvPr id="8" name="TextBox 7"/>
          <p:cNvSpPr txBox="1"/>
          <p:nvPr/>
        </p:nvSpPr>
        <p:spPr>
          <a:xfrm>
            <a:off x="10295826" y="6080166"/>
            <a:ext cx="696024" cy="369332"/>
          </a:xfrm>
          <a:prstGeom prst="rect">
            <a:avLst/>
          </a:prstGeom>
          <a:noFill/>
        </p:spPr>
        <p:txBody>
          <a:bodyPr wrap="none" rtlCol="0">
            <a:spAutoFit/>
          </a:bodyPr>
          <a:lstStyle/>
          <a:p>
            <a:r>
              <a:rPr lang="en-US" dirty="0" smtClean="0">
                <a:hlinkClick r:id="rId8" action="ppaction://hlinksldjump"/>
              </a:rPr>
              <a:t>Next</a:t>
            </a:r>
            <a:endParaRPr lang="en-US" dirty="0"/>
          </a:p>
        </p:txBody>
      </p:sp>
    </p:spTree>
    <p:extLst>
      <p:ext uri="{BB962C8B-B14F-4D97-AF65-F5344CB8AC3E}">
        <p14:creationId xmlns:p14="http://schemas.microsoft.com/office/powerpoint/2010/main" val="3261440894"/>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a:solidFill>
                  <a:schemeClr val="tx1"/>
                </a:solidFill>
                <a:latin typeface="Arial"/>
              </a:rPr>
              <a:t>Type 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a:t>
            </a:r>
            <a:endParaRPr lang="en-US">
              <a:solidFill>
                <a:srgbClr val="000000"/>
              </a:solidFill>
              <a:latin typeface="Arial"/>
            </a:endParaRPr>
          </a:p>
          <a:p>
            <a:r>
              <a:rPr lang="EN-US">
                <a:solidFill>
                  <a:srgbClr val="FFFFFF"/>
                </a:solidFill>
                <a:latin typeface="Arial"/>
              </a:rPr>
              <a:t>It's important carefully choose your font in terms of who the audience is. Fonts come in many varieties, from crisp and professional to silly and childish. Font choice may seem to be a small decision, but it impacts the overall effect and impression received.</a:t>
            </a:r>
            <a:r>
              <a:rPr lang="EN-US">
                <a:solidFill>
                  <a:schemeClr val="tx1"/>
                </a:solidFill>
                <a:latin typeface="Arial"/>
              </a:rPr>
              <a:t>  </a:t>
            </a:r>
            <a:r>
              <a:rPr lang="EN-US">
                <a:solidFill>
                  <a:srgbClr val="000000"/>
                </a:solidFill>
                <a:latin typeface="Arial"/>
              </a:rPr>
              <a:t> </a:t>
            </a:r>
            <a:endParaRPr lang="en-US">
              <a:solidFill>
                <a:srgbClr val="000000"/>
              </a:solidFill>
              <a:latin typeface="Arial"/>
            </a:endParaRPr>
          </a:p>
        </p:txBody>
      </p:sp>
      <p:pic>
        <p:nvPicPr>
          <p:cNvPr id="8" name="Picture 7" descr="Capture.JPG"/>
          <p:cNvPicPr>
            <a:picLocks noChangeAspect="1"/>
          </p:cNvPicPr>
          <p:nvPr/>
        </p:nvPicPr>
        <p:blipFill>
          <a:blip r:embed="rId4"/>
          <a:stretch>
            <a:fillRect/>
          </a:stretch>
        </p:blipFill>
        <p:spPr>
          <a:xfrm>
            <a:off x="581298" y="2187339"/>
            <a:ext cx="4175845" cy="2027698"/>
          </a:xfrm>
          <a:prstGeom prst="rect">
            <a:avLst/>
          </a:prstGeom>
        </p:spPr>
      </p:pic>
      <p:sp>
        <p:nvSpPr>
          <p:cNvPr id="9" name="TextBox 8"/>
          <p:cNvSpPr txBox="1"/>
          <p:nvPr/>
        </p:nvSpPr>
        <p:spPr>
          <a:xfrm>
            <a:off x="1299571" y="4305300"/>
            <a:ext cx="2743200" cy="646331"/>
          </a:xfrm>
          <a:prstGeom prst="rect">
            <a:avLst/>
          </a:prstGeom>
        </p:spPr>
        <p:txBody>
          <a:bodyPr rtlCol="0">
            <a:spAutoFit/>
          </a:bodyPr>
          <a:lstStyle/>
          <a:p>
            <a:pPr algn="ctr"/>
            <a:r>
              <a:rPr lang="EN-US"/>
              <a:t>An example of a typeface.</a:t>
            </a:r>
          </a:p>
        </p:txBody>
      </p:sp>
      <p:sp>
        <p:nvSpPr>
          <p:cNvPr id="5" name="TextBox 4"/>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6" name="TextBox 5"/>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Tree>
    <p:extLst>
      <p:ext uri="{BB962C8B-B14F-4D97-AF65-F5344CB8AC3E}">
        <p14:creationId xmlns:p14="http://schemas.microsoft.com/office/powerpoint/2010/main" val="1887867019"/>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04800"/>
            <a:ext cx="9906000" cy="1005880"/>
          </a:xfrm>
        </p:spPr>
        <p:txBody>
          <a:bodyPr/>
          <a:lstStyle/>
          <a:p>
            <a:pPr algn="ctr"/>
            <a:r>
              <a:rPr lang="EN-US"/>
              <a:t>Image</a:t>
            </a:r>
            <a:endParaRPr lang="en-US"/>
          </a:p>
        </p:txBody>
      </p:sp>
      <p:sp>
        <p:nvSpPr>
          <p:cNvPr id="3" name="Content Placeholder 2"/>
          <p:cNvSpPr>
            <a:spLocks noGrp="1"/>
          </p:cNvSpPr>
          <p:nvPr>
            <p:ph idx="1"/>
          </p:nvPr>
        </p:nvSpPr>
        <p:spPr>
          <a:xfrm>
            <a:off x="6194161" y="1504950"/>
            <a:ext cx="4887113" cy="4816475"/>
          </a:xfrm>
        </p:spPr>
        <p:txBody>
          <a:bodyPr>
            <a:normAutofit fontScale="92500"/>
          </a:bodyPr>
          <a:lstStyle/>
          <a:p>
            <a:r>
              <a:rPr lang="EN-US">
                <a:solidFill>
                  <a:srgbClr val="FFFFFF"/>
                </a:solidFill>
                <a:latin typeface="Arial"/>
              </a:rPr>
              <a:t>A common maxim holds that “an image is worth a thousand words.” A properly composed image can convey strong emotion and resonate with your audience. It is important to use images wisely. Be honest with yourself and your audience about the degree to which the images are manipulated to get the desired effect.</a:t>
            </a:r>
          </a:p>
          <a:p>
            <a:r>
              <a:rPr lang="EN-US">
                <a:solidFill>
                  <a:srgbClr val="FFFFFF"/>
                </a:solidFill>
                <a:latin typeface="Arial"/>
              </a:rPr>
              <a:t>Also remember that almost every non-background element that is seen, including navigation buttons, icons, widgets and indicators, and gradients within these elements, in addition to your content can be an image.</a:t>
            </a:r>
          </a:p>
          <a:p>
            <a:endParaRPr lang="EN-US">
              <a:solidFill>
                <a:srgbClr val="FFFFFF"/>
              </a:solidFill>
              <a:latin typeface="Arial"/>
            </a:endParaRPr>
          </a:p>
        </p:txBody>
      </p:sp>
      <p:pic>
        <p:nvPicPr>
          <p:cNvPr id="4" name="Picture 3" descr="2a6ta93.jpg"/>
          <p:cNvPicPr>
            <a:picLocks noChangeAspect="1"/>
          </p:cNvPicPr>
          <p:nvPr/>
        </p:nvPicPr>
        <p:blipFill>
          <a:blip r:embed="rId4"/>
          <a:stretch>
            <a:fillRect/>
          </a:stretch>
        </p:blipFill>
        <p:spPr>
          <a:xfrm>
            <a:off x="1305539" y="1626856"/>
            <a:ext cx="3215869" cy="2544918"/>
          </a:xfrm>
          <a:prstGeom prst="rect">
            <a:avLst/>
          </a:prstGeom>
        </p:spPr>
      </p:pic>
      <p:sp>
        <p:nvSpPr>
          <p:cNvPr id="5" name="TextBox 4"/>
          <p:cNvSpPr txBox="1"/>
          <p:nvPr/>
        </p:nvSpPr>
        <p:spPr>
          <a:xfrm>
            <a:off x="1309426" y="4457700"/>
            <a:ext cx="3199074" cy="1754188"/>
          </a:xfrm>
          <a:prstGeom prst="rect">
            <a:avLst/>
          </a:prstGeom>
        </p:spPr>
        <p:txBody>
          <a:bodyPr wrap="square" rtlCol="0" anchor="t">
            <a:spAutoFit/>
          </a:bodyPr>
          <a:lstStyle/>
          <a:p>
            <a:pPr algn="ctr"/>
            <a:r>
              <a:rPr lang="EN-US" dirty="0"/>
              <a:t>Vincent van Gogh's famous painting called "The Starry Night" recreated using 1,000 words.</a:t>
            </a:r>
            <a:r>
              <a:rPr lang="en-US" dirty="0"/>
              <a:t/>
            </a:r>
            <a:br>
              <a:rPr lang="en-US" dirty="0"/>
            </a:br>
            <a:endParaRPr lang="en-US" dirty="0"/>
          </a:p>
        </p:txBody>
      </p:sp>
      <p:sp>
        <p:nvSpPr>
          <p:cNvPr id="7" name="TextBox 6"/>
          <p:cNvSpPr txBox="1"/>
          <p:nvPr/>
        </p:nvSpPr>
        <p:spPr>
          <a:xfrm>
            <a:off x="5609084" y="6080166"/>
            <a:ext cx="859531" cy="369332"/>
          </a:xfrm>
          <a:prstGeom prst="rect">
            <a:avLst/>
          </a:prstGeom>
          <a:noFill/>
        </p:spPr>
        <p:txBody>
          <a:bodyPr wrap="none" rtlCol="0">
            <a:spAutoFit/>
          </a:bodyPr>
          <a:lstStyle/>
          <a:p>
            <a:r>
              <a:rPr lang="en-US" dirty="0" smtClean="0">
                <a:hlinkClick r:id="rId5" action="ppaction://hlinksldjump"/>
              </a:rPr>
              <a:t>Home</a:t>
            </a:r>
            <a:endParaRPr lang="en-US" dirty="0"/>
          </a:p>
        </p:txBody>
      </p:sp>
      <p:sp>
        <p:nvSpPr>
          <p:cNvPr id="8" name="TextBox 7"/>
          <p:cNvSpPr txBox="1"/>
          <p:nvPr/>
        </p:nvSpPr>
        <p:spPr>
          <a:xfrm>
            <a:off x="10295826" y="6080166"/>
            <a:ext cx="696024" cy="369332"/>
          </a:xfrm>
          <a:prstGeom prst="rect">
            <a:avLst/>
          </a:prstGeom>
          <a:noFill/>
        </p:spPr>
        <p:txBody>
          <a:bodyPr wrap="none" rtlCol="0">
            <a:spAutoFit/>
          </a:bodyPr>
          <a:lstStyle/>
          <a:p>
            <a:r>
              <a:rPr lang="en-US" dirty="0" smtClean="0">
                <a:hlinkClick r:id="rId6" action="ppaction://hlinksldjump"/>
              </a:rPr>
              <a:t>Next</a:t>
            </a:r>
            <a:endParaRPr lang="en-US" dirty="0"/>
          </a:p>
        </p:txBody>
      </p:sp>
    </p:spTree>
    <p:extLst>
      <p:ext uri="{BB962C8B-B14F-4D97-AF65-F5344CB8AC3E}">
        <p14:creationId xmlns:p14="http://schemas.microsoft.com/office/powerpoint/2010/main" val="3376856581"/>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508039" y="752475"/>
            <a:ext cx="5943601" cy="5181600"/>
          </a:xfrm>
        </p:spPr>
        <p:txBody>
          <a:bodyPr/>
          <a:lstStyle/>
          <a:p>
            <a:r>
              <a:rPr lang="EN-US">
                <a:solidFill>
                  <a:schemeClr val="tx1"/>
                </a:solidFill>
                <a:latin typeface="Arial"/>
              </a:rPr>
              <a:t>Technically, it is important to distinguish between the two methods images are rendered by a computer, bitmaps and vector drawings. </a:t>
            </a:r>
            <a:endParaRPr lang="en-US">
              <a:solidFill>
                <a:schemeClr val="tx1"/>
              </a:solidFill>
              <a:latin typeface="Arial"/>
            </a:endParaRPr>
          </a:p>
          <a:p>
            <a:r>
              <a:rPr lang="EN-US">
                <a:solidFill>
                  <a:schemeClr val="tx1"/>
                </a:solidFill>
                <a:latin typeface="Arial"/>
              </a:rPr>
              <a:t>Bitmaps are collections of colors that are rendered in a rectangular grid by on screen pixels. They can require a lot of memory to store the picture information as the physical dimensions of the image increases. </a:t>
            </a:r>
            <a:endParaRPr lang="en-US">
              <a:solidFill>
                <a:schemeClr val="tx1"/>
              </a:solidFill>
              <a:latin typeface="Arial"/>
            </a:endParaRPr>
          </a:p>
          <a:p>
            <a:r>
              <a:rPr lang="EN-US">
                <a:solidFill>
                  <a:schemeClr val="tx1"/>
                </a:solidFill>
                <a:latin typeface="Arial"/>
              </a:rPr>
              <a:t>Vector images are stored as a series of instructions about how the image is to be drawn. These images can scale from the size of a logo on a business card up to the size of an advertisement on the side of a skyscraper with no loss in image clarity.</a:t>
            </a:r>
            <a:endParaRPr lang="en-US">
              <a:solidFill>
                <a:schemeClr val="tx1"/>
              </a:solidFill>
              <a:latin typeface="Arial"/>
            </a:endParaRPr>
          </a:p>
          <a:p>
            <a:endParaRPr lang="en-US">
              <a:solidFill>
                <a:schemeClr val="tx1"/>
              </a:solidFill>
            </a:endParaRPr>
          </a:p>
        </p:txBody>
      </p:sp>
      <p:pic>
        <p:nvPicPr>
          <p:cNvPr id="7" name="Picture 6" descr="bitmap_vs_vector.jpg"/>
          <p:cNvPicPr>
            <a:picLocks noChangeAspect="1"/>
          </p:cNvPicPr>
          <p:nvPr/>
        </p:nvPicPr>
        <p:blipFill>
          <a:blip r:embed="rId4"/>
          <a:stretch>
            <a:fillRect/>
          </a:stretch>
        </p:blipFill>
        <p:spPr>
          <a:xfrm>
            <a:off x="933889" y="2181225"/>
            <a:ext cx="3688538" cy="2076219"/>
          </a:xfrm>
          <a:prstGeom prst="rect">
            <a:avLst/>
          </a:prstGeom>
        </p:spPr>
      </p:pic>
      <p:sp>
        <p:nvSpPr>
          <p:cNvPr id="4" name="TextBox 3"/>
          <p:cNvSpPr txBox="1"/>
          <p:nvPr/>
        </p:nvSpPr>
        <p:spPr>
          <a:xfrm>
            <a:off x="1085850" y="6080166"/>
            <a:ext cx="1111085" cy="369332"/>
          </a:xfrm>
          <a:prstGeom prst="rect">
            <a:avLst/>
          </a:prstGeom>
          <a:noFill/>
        </p:spPr>
        <p:txBody>
          <a:bodyPr wrap="square" rtlCol="0">
            <a:spAutoFit/>
          </a:bodyPr>
          <a:lstStyle/>
          <a:p>
            <a:r>
              <a:rPr lang="en-US" dirty="0" smtClean="0">
                <a:hlinkClick r:id="rId5" action="ppaction://hlinksldjump"/>
              </a:rPr>
              <a:t>Previous </a:t>
            </a:r>
            <a:endParaRPr lang="en-US" dirty="0"/>
          </a:p>
        </p:txBody>
      </p:sp>
      <p:sp>
        <p:nvSpPr>
          <p:cNvPr id="6" name="TextBox 5"/>
          <p:cNvSpPr txBox="1"/>
          <p:nvPr/>
        </p:nvSpPr>
        <p:spPr>
          <a:xfrm>
            <a:off x="5609084" y="6080166"/>
            <a:ext cx="859531" cy="369332"/>
          </a:xfrm>
          <a:prstGeom prst="rect">
            <a:avLst/>
          </a:prstGeom>
          <a:noFill/>
        </p:spPr>
        <p:txBody>
          <a:bodyPr wrap="none" rtlCol="0">
            <a:spAutoFit/>
          </a:bodyPr>
          <a:lstStyle/>
          <a:p>
            <a:r>
              <a:rPr lang="en-US" dirty="0" smtClean="0">
                <a:hlinkClick r:id="rId6" action="ppaction://hlinksldjump"/>
              </a:rPr>
              <a:t>Home</a:t>
            </a:r>
            <a:endParaRPr lang="en-US" dirty="0"/>
          </a:p>
        </p:txBody>
      </p:sp>
      <p:sp>
        <p:nvSpPr>
          <p:cNvPr id="8" name="TextBox 7"/>
          <p:cNvSpPr txBox="1"/>
          <p:nvPr/>
        </p:nvSpPr>
        <p:spPr>
          <a:xfrm>
            <a:off x="10295826" y="6080166"/>
            <a:ext cx="696024" cy="369332"/>
          </a:xfrm>
          <a:prstGeom prst="rect">
            <a:avLst/>
          </a:prstGeom>
          <a:noFill/>
        </p:spPr>
        <p:txBody>
          <a:bodyPr wrap="none" rtlCol="0">
            <a:spAutoFit/>
          </a:bodyPr>
          <a:lstStyle/>
          <a:p>
            <a:r>
              <a:rPr lang="en-US" dirty="0" smtClean="0">
                <a:hlinkClick r:id="rId7" action="ppaction://hlinksldjump"/>
              </a:rPr>
              <a:t>Next</a:t>
            </a:r>
            <a:endParaRPr lang="en-US" dirty="0"/>
          </a:p>
        </p:txBody>
      </p:sp>
    </p:spTree>
    <p:extLst>
      <p:ext uri="{BB962C8B-B14F-4D97-AF65-F5344CB8AC3E}">
        <p14:creationId xmlns:p14="http://schemas.microsoft.com/office/powerpoint/2010/main" val="3038888759"/>
      </p:ext>
    </p:extLst>
  </p:cSld>
  <p:clrMapOvr>
    <a:masterClrMapping/>
  </p:clrMapOvr>
  <mc:AlternateContent xmlns:mc="http://schemas.openxmlformats.org/markup-compatibility/2006">
    <mc:Choice xmlns:p14="http://schemas.microsoft.com/office/powerpoint/2010/main" Requires="p14">
      <p:transition spd="slow" p14:dur="2000">
        <p:sndAc>
          <p:stSnd>
            <p:snd r:embed="rId3" name="click.wav"/>
          </p:stSnd>
        </p:sndAc>
      </p:transition>
    </mc:Choice>
    <mc:Fallback>
      <p:transition spd="slow">
        <p:sndAc>
          <p:stSnd>
            <p:snd r:embed="rId3" name="click.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1596</Words>
  <Application>Microsoft Office PowerPoint</Application>
  <PresentationFormat>Widescreen</PresentationFormat>
  <Paragraphs>178</Paragraphs>
  <Slides>22</Slides>
  <Notes>20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Century Gothic</vt:lpstr>
      <vt:lpstr>Mesh</vt:lpstr>
      <vt:lpstr>Multimedia Project</vt:lpstr>
      <vt:lpstr>the 5 building blocks of multimedia &amp; Interactivity</vt:lpstr>
      <vt:lpstr>The 5 building blocks of multimedia</vt:lpstr>
      <vt:lpstr>text</vt:lpstr>
      <vt:lpstr>PowerPoint Presentation</vt:lpstr>
      <vt:lpstr>PowerPoint Presentation</vt:lpstr>
      <vt:lpstr>PowerPoint Presentation</vt:lpstr>
      <vt:lpstr>Image</vt:lpstr>
      <vt:lpstr>PowerPoint Presentation</vt:lpstr>
      <vt:lpstr>PowerPoint Presentation</vt:lpstr>
      <vt:lpstr>PowerPoint Presentation</vt:lpstr>
      <vt:lpstr>Animation</vt:lpstr>
      <vt:lpstr>PowerPoint Presentation</vt:lpstr>
      <vt:lpstr>PowerPoint Presentation</vt:lpstr>
      <vt:lpstr>Video</vt:lpstr>
      <vt:lpstr>PowerPoint Presentation</vt:lpstr>
      <vt:lpstr>The video below is the making of Beauty and the beast.</vt:lpstr>
      <vt:lpstr>audio</vt:lpstr>
      <vt:lpstr>PowerPoint Presentation</vt:lpstr>
      <vt:lpstr>PowerPoint Presentation</vt:lpstr>
      <vt:lpstr>Credits (In Order of Appearance)</vt:lpstr>
      <vt:lpstr>Credits (In Order of Appearance)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 Project</dc:title>
  <dc:creator>Remmett, Michelle</dc:creator>
  <cp:lastModifiedBy>Remmett, Michelle</cp:lastModifiedBy>
  <cp:revision>14</cp:revision>
  <dcterms:modified xsi:type="dcterms:W3CDTF">2016-11-10T22:20:00Z</dcterms:modified>
</cp:coreProperties>
</file>