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5" r:id="rId7"/>
    <p:sldId id="268" r:id="rId8"/>
    <p:sldId id="269" r:id="rId9"/>
    <p:sldId id="270" r:id="rId10"/>
    <p:sldId id="272" r:id="rId11"/>
    <p:sldId id="273" r:id="rId12"/>
    <p:sldId id="276" r:id="rId13"/>
    <p:sldId id="260" r:id="rId14"/>
    <p:sldId id="278" r:id="rId15"/>
    <p:sldId id="261" r:id="rId16"/>
    <p:sldId id="262" r:id="rId17"/>
    <p:sldId id="274" r:id="rId18"/>
    <p:sldId id="263" r:id="rId19"/>
    <p:sldId id="277" r:id="rId20"/>
    <p:sldId id="267" r:id="rId21"/>
    <p:sldId id="280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2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9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7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6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0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6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7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0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1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0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8D5AC-D08A-6743-AA69-9D6C19954AC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AAC3F-DBAB-4A4C-9630-A6BFC3EEA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6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CISY 114 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17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Converting From Hex-&gt;Binary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633" y="1417638"/>
            <a:ext cx="2163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</a:t>
            </a:r>
            <a:r>
              <a:rPr lang="en-US" b="1" dirty="0" smtClean="0"/>
              <a:t>F3</a:t>
            </a:r>
            <a:r>
              <a:rPr lang="en-US" dirty="0" smtClean="0"/>
              <a:t> to Binary: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3689906" y="1417638"/>
            <a:ext cx="988973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0 = 0000</a:t>
            </a:r>
          </a:p>
          <a:p>
            <a:pPr algn="ctr"/>
            <a:r>
              <a:rPr lang="en-US" dirty="0" smtClean="0"/>
              <a:t>1 = 0001</a:t>
            </a:r>
          </a:p>
          <a:p>
            <a:pPr algn="ctr"/>
            <a:r>
              <a:rPr lang="en-US" dirty="0" smtClean="0"/>
              <a:t>2 = 0010</a:t>
            </a:r>
          </a:p>
          <a:p>
            <a:pPr algn="ctr"/>
            <a:r>
              <a:rPr lang="en-US" dirty="0" smtClean="0"/>
              <a:t>3 = 0011</a:t>
            </a:r>
          </a:p>
          <a:p>
            <a:pPr algn="ctr"/>
            <a:r>
              <a:rPr lang="en-US" dirty="0" smtClean="0"/>
              <a:t>4 = 0100</a:t>
            </a:r>
          </a:p>
          <a:p>
            <a:pPr algn="ctr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82556" y="1417638"/>
            <a:ext cx="162123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 = 0000 = 0</a:t>
            </a:r>
          </a:p>
          <a:p>
            <a:pPr algn="r"/>
            <a:r>
              <a:rPr lang="en-US" dirty="0" smtClean="0"/>
              <a:t>1 = 0001 = 1</a:t>
            </a:r>
          </a:p>
          <a:p>
            <a:pPr algn="r"/>
            <a:r>
              <a:rPr lang="en-US" dirty="0" smtClean="0"/>
              <a:t>2 = 0010 = 2</a:t>
            </a:r>
          </a:p>
          <a:p>
            <a:pPr algn="r"/>
            <a:r>
              <a:rPr lang="en-US" dirty="0" smtClean="0"/>
              <a:t>3 = 0011 = 3</a:t>
            </a:r>
          </a:p>
          <a:p>
            <a:pPr algn="r"/>
            <a:r>
              <a:rPr lang="en-US" dirty="0" smtClean="0"/>
              <a:t>4 = 0100 = 4</a:t>
            </a:r>
          </a:p>
          <a:p>
            <a:pPr algn="r"/>
            <a:r>
              <a:rPr lang="en-US" dirty="0" smtClean="0"/>
              <a:t>5 = 0101 = 5</a:t>
            </a:r>
          </a:p>
          <a:p>
            <a:pPr algn="r"/>
            <a:r>
              <a:rPr lang="en-US" dirty="0" smtClean="0"/>
              <a:t>6 = 0110 = 6</a:t>
            </a:r>
          </a:p>
          <a:p>
            <a:pPr algn="r"/>
            <a:r>
              <a:rPr lang="en-US" dirty="0" smtClean="0"/>
              <a:t>7 = 0111 = 7</a:t>
            </a:r>
          </a:p>
          <a:p>
            <a:pPr algn="r"/>
            <a:r>
              <a:rPr lang="en-US" dirty="0" smtClean="0"/>
              <a:t>8 = 1000 = 8</a:t>
            </a:r>
          </a:p>
          <a:p>
            <a:pPr algn="r"/>
            <a:r>
              <a:rPr lang="en-US" dirty="0" smtClean="0"/>
              <a:t>9 = 1001 = 9</a:t>
            </a:r>
          </a:p>
          <a:p>
            <a:pPr algn="r"/>
            <a:r>
              <a:rPr lang="en-US" dirty="0" smtClean="0"/>
              <a:t>10 = 1010 = A</a:t>
            </a:r>
          </a:p>
          <a:p>
            <a:pPr algn="r"/>
            <a:r>
              <a:rPr lang="en-US" dirty="0" smtClean="0"/>
              <a:t>11 = 1011 = B</a:t>
            </a:r>
          </a:p>
          <a:p>
            <a:pPr algn="r"/>
            <a:r>
              <a:rPr lang="en-US" dirty="0" smtClean="0"/>
              <a:t>12 = 1100 = C</a:t>
            </a:r>
          </a:p>
          <a:p>
            <a:pPr algn="r"/>
            <a:r>
              <a:rPr lang="en-US" dirty="0" smtClean="0"/>
              <a:t>13 = 1101 = D</a:t>
            </a:r>
          </a:p>
          <a:p>
            <a:pPr algn="r"/>
            <a:r>
              <a:rPr lang="en-US" dirty="0" smtClean="0"/>
              <a:t>14 = 1110 = E</a:t>
            </a:r>
          </a:p>
          <a:p>
            <a:pPr algn="r"/>
            <a:r>
              <a:rPr lang="en-US" dirty="0" smtClean="0"/>
              <a:t>15 = 1111 = 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72555" y="2975001"/>
            <a:ext cx="1944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 = 1111,  3 = 0011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F3 = 11110011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493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Converting From Binary-&gt;Hex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633" y="1417638"/>
            <a:ext cx="342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11010111 to </a:t>
            </a:r>
            <a:r>
              <a:rPr lang="en-US" dirty="0" err="1" smtClean="0"/>
              <a:t>Hexidecimal</a:t>
            </a:r>
            <a:r>
              <a:rPr lang="en-US" dirty="0" smtClean="0"/>
              <a:t>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3689906" y="1417638"/>
            <a:ext cx="988973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0 = 0000</a:t>
            </a:r>
          </a:p>
          <a:p>
            <a:pPr algn="ctr"/>
            <a:r>
              <a:rPr lang="en-US" dirty="0" smtClean="0"/>
              <a:t>1 = 0001</a:t>
            </a:r>
          </a:p>
          <a:p>
            <a:pPr algn="ctr"/>
            <a:r>
              <a:rPr lang="en-US" dirty="0" smtClean="0"/>
              <a:t>2 = 0010</a:t>
            </a:r>
          </a:p>
          <a:p>
            <a:pPr algn="ctr"/>
            <a:r>
              <a:rPr lang="en-US" dirty="0" smtClean="0"/>
              <a:t>3 = 0011</a:t>
            </a:r>
          </a:p>
          <a:p>
            <a:pPr algn="ctr"/>
            <a:r>
              <a:rPr lang="en-US" dirty="0" smtClean="0"/>
              <a:t>4 = 0100</a:t>
            </a:r>
          </a:p>
          <a:p>
            <a:pPr algn="ctr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82556" y="1417638"/>
            <a:ext cx="162123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 = 0000 = 0</a:t>
            </a:r>
          </a:p>
          <a:p>
            <a:pPr algn="r"/>
            <a:r>
              <a:rPr lang="en-US" dirty="0" smtClean="0"/>
              <a:t>1 = 0001 = 1</a:t>
            </a:r>
          </a:p>
          <a:p>
            <a:pPr algn="r"/>
            <a:r>
              <a:rPr lang="en-US" dirty="0" smtClean="0"/>
              <a:t>2 = 0010 = 2</a:t>
            </a:r>
          </a:p>
          <a:p>
            <a:pPr algn="r"/>
            <a:r>
              <a:rPr lang="en-US" dirty="0" smtClean="0"/>
              <a:t>3 = 0011 = 3</a:t>
            </a:r>
          </a:p>
          <a:p>
            <a:pPr algn="r"/>
            <a:r>
              <a:rPr lang="en-US" dirty="0" smtClean="0"/>
              <a:t>4 = 0100 = 4</a:t>
            </a:r>
          </a:p>
          <a:p>
            <a:pPr algn="r"/>
            <a:r>
              <a:rPr lang="en-US" dirty="0" smtClean="0"/>
              <a:t>5 = 0101 = 5</a:t>
            </a:r>
          </a:p>
          <a:p>
            <a:pPr algn="r"/>
            <a:r>
              <a:rPr lang="en-US" dirty="0" smtClean="0"/>
              <a:t>6 = 0110 = 6</a:t>
            </a:r>
          </a:p>
          <a:p>
            <a:pPr algn="r"/>
            <a:r>
              <a:rPr lang="en-US" dirty="0" smtClean="0"/>
              <a:t>7 = 0111 = 7</a:t>
            </a:r>
          </a:p>
          <a:p>
            <a:pPr algn="r"/>
            <a:r>
              <a:rPr lang="en-US" dirty="0" smtClean="0"/>
              <a:t>8 = 1000 = 8</a:t>
            </a:r>
          </a:p>
          <a:p>
            <a:pPr algn="r"/>
            <a:r>
              <a:rPr lang="en-US" dirty="0" smtClean="0"/>
              <a:t>9 = 1001 = 9</a:t>
            </a:r>
          </a:p>
          <a:p>
            <a:pPr algn="r"/>
            <a:r>
              <a:rPr lang="en-US" dirty="0" smtClean="0"/>
              <a:t>10 = 1010 = A</a:t>
            </a:r>
          </a:p>
          <a:p>
            <a:pPr algn="r"/>
            <a:r>
              <a:rPr lang="en-US" dirty="0" smtClean="0"/>
              <a:t>11 = 1011 = B</a:t>
            </a:r>
          </a:p>
          <a:p>
            <a:pPr algn="r"/>
            <a:r>
              <a:rPr lang="en-US" dirty="0" smtClean="0"/>
              <a:t>12 = 1100 = C</a:t>
            </a:r>
          </a:p>
          <a:p>
            <a:pPr algn="r"/>
            <a:r>
              <a:rPr lang="en-US" dirty="0" smtClean="0"/>
              <a:t>13 = 1101 = D</a:t>
            </a:r>
          </a:p>
          <a:p>
            <a:pPr algn="r"/>
            <a:r>
              <a:rPr lang="en-US" dirty="0" smtClean="0"/>
              <a:t>14 = 1110 = E</a:t>
            </a:r>
          </a:p>
          <a:p>
            <a:pPr algn="r"/>
            <a:r>
              <a:rPr lang="en-US" dirty="0" smtClean="0"/>
              <a:t>15 = 1111 = 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80672" y="2975001"/>
            <a:ext cx="19280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1101 = D, 0111 = 7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11010111 = D7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2956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Typefaces &amp;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fonts quantized?</a:t>
            </a:r>
          </a:p>
          <a:p>
            <a:pPr lvl="1"/>
            <a:r>
              <a:rPr lang="en-US" dirty="0" smtClean="0"/>
              <a:t>ASCII, Unicode</a:t>
            </a:r>
          </a:p>
          <a:p>
            <a:pPr lvl="1"/>
            <a:r>
              <a:rPr lang="en-US" dirty="0" smtClean="0"/>
              <a:t>Bitmap </a:t>
            </a:r>
            <a:r>
              <a:rPr lang="en-US" dirty="0" err="1" smtClean="0"/>
              <a:t>vs</a:t>
            </a:r>
            <a:r>
              <a:rPr lang="en-US" dirty="0" smtClean="0"/>
              <a:t> Vector</a:t>
            </a:r>
          </a:p>
          <a:p>
            <a:r>
              <a:rPr lang="en-US" dirty="0" smtClean="0"/>
              <a:t>Basic font terminology.</a:t>
            </a:r>
          </a:p>
          <a:p>
            <a:r>
              <a:rPr lang="en-US" dirty="0" smtClean="0"/>
              <a:t>Strategies for ensuring that your text looks good over multiple platforms and devices.</a:t>
            </a:r>
          </a:p>
          <a:p>
            <a:pPr lvl="1"/>
            <a:r>
              <a:rPr lang="en-US" dirty="0" smtClean="0"/>
              <a:t>Common fonts or proper “degrading.”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39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Color</a:t>
            </a:r>
          </a:p>
          <a:p>
            <a:r>
              <a:rPr lang="en-US" dirty="0" smtClean="0"/>
              <a:t>- Indexed color / Color palette)</a:t>
            </a:r>
            <a:endParaRPr lang="en-US" dirty="0"/>
          </a:p>
          <a:p>
            <a:r>
              <a:rPr lang="en-US" dirty="0"/>
              <a:t>- RGB - color </a:t>
            </a:r>
            <a:r>
              <a:rPr lang="en-US" dirty="0" smtClean="0"/>
              <a:t>cube</a:t>
            </a:r>
          </a:p>
          <a:p>
            <a:r>
              <a:rPr lang="en-US" dirty="0" smtClean="0"/>
              <a:t>- CMYK </a:t>
            </a:r>
          </a:p>
          <a:p>
            <a:r>
              <a:rPr lang="en-US" dirty="0" smtClean="0"/>
              <a:t>-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common color values for </a:t>
            </a:r>
            <a:r>
              <a:rPr lang="en-US" dirty="0" smtClean="0"/>
              <a:t>RGB</a:t>
            </a:r>
          </a:p>
          <a:p>
            <a:r>
              <a:rPr lang="en-US" dirty="0" smtClean="0"/>
              <a:t>Black,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White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Blue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FFFF"/>
                </a:solidFill>
              </a:rPr>
              <a:t>Cyan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FF"/>
                </a:solidFill>
              </a:rPr>
              <a:t>Magenta</a:t>
            </a:r>
            <a:r>
              <a:rPr lang="en-US" dirty="0" smtClean="0"/>
              <a:t>,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Yellow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88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audio quantized?</a:t>
            </a:r>
          </a:p>
          <a:p>
            <a:pPr lvl="1"/>
            <a:r>
              <a:rPr lang="en-US" dirty="0" smtClean="0"/>
              <a:t>Microphones and waves</a:t>
            </a:r>
          </a:p>
          <a:p>
            <a:pPr lvl="1"/>
            <a:r>
              <a:rPr lang="en-US" dirty="0" smtClean="0"/>
              <a:t>Hertz and Decibels</a:t>
            </a:r>
          </a:p>
          <a:p>
            <a:pPr lvl="1"/>
            <a:r>
              <a:rPr lang="en-US" dirty="0" smtClean="0"/>
              <a:t>Bit depth &amp; </a:t>
            </a:r>
            <a:r>
              <a:rPr lang="en-US" smtClean="0"/>
              <a:t>sampling rate.</a:t>
            </a:r>
            <a:endParaRPr lang="en-US" dirty="0" smtClean="0"/>
          </a:p>
          <a:p>
            <a:r>
              <a:rPr lang="en-US" dirty="0" smtClean="0"/>
              <a:t>Noise introduced.</a:t>
            </a:r>
          </a:p>
        </p:txBody>
      </p:sp>
    </p:spTree>
    <p:extLst>
      <p:ext uri="{BB962C8B-B14F-4D97-AF65-F5344CB8AC3E}">
        <p14:creationId xmlns:p14="http://schemas.microsoft.com/office/powerpoint/2010/main" val="1319243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File Types</a:t>
            </a:r>
          </a:p>
          <a:p>
            <a:r>
              <a:rPr lang="en-US" dirty="0"/>
              <a:t>- </a:t>
            </a:r>
            <a:r>
              <a:rPr lang="en-US" dirty="0" smtClean="0"/>
              <a:t>Different </a:t>
            </a:r>
            <a:r>
              <a:rPr lang="en-US" dirty="0"/>
              <a:t>file types have different purposes</a:t>
            </a:r>
          </a:p>
          <a:p>
            <a:r>
              <a:rPr lang="en-US" dirty="0"/>
              <a:t>- Which are bitmap, which are </a:t>
            </a:r>
            <a:r>
              <a:rPr lang="en-US" dirty="0" smtClean="0"/>
              <a:t>vector?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smtClean="0"/>
              <a:t>Which </a:t>
            </a:r>
            <a:r>
              <a:rPr lang="en-US" dirty="0"/>
              <a:t>are compressed, which are not?</a:t>
            </a:r>
          </a:p>
          <a:p>
            <a:r>
              <a:rPr lang="en-US" dirty="0"/>
              <a:t>- </a:t>
            </a:r>
            <a:r>
              <a:rPr lang="en-US" dirty="0" smtClean="0"/>
              <a:t>Which </a:t>
            </a:r>
            <a:r>
              <a:rPr lang="en-US" dirty="0"/>
              <a:t>can contain transparency, which do not support </a:t>
            </a:r>
            <a:r>
              <a:rPr lang="en-US" dirty="0" smtClean="0"/>
              <a:t>transparency?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smtClean="0"/>
              <a:t>Types </a:t>
            </a:r>
            <a:r>
              <a:rPr lang="en-US" dirty="0"/>
              <a:t>to </a:t>
            </a:r>
            <a:r>
              <a:rPr lang="en-US" dirty="0" smtClean="0"/>
              <a:t>know:</a:t>
            </a:r>
          </a:p>
          <a:p>
            <a:r>
              <a:rPr lang="en-US" dirty="0"/>
              <a:t>- </a:t>
            </a:r>
            <a:r>
              <a:rPr lang="en-US" dirty="0" smtClean="0"/>
              <a:t>BMP, GIF, PNG, JPG, PSD, SVG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87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are the factors governing file size </a:t>
            </a:r>
            <a:r>
              <a:rPr lang="en-US" dirty="0" smtClean="0"/>
              <a:t>of bitmap </a:t>
            </a:r>
            <a:r>
              <a:rPr lang="en-US" dirty="0"/>
              <a:t>images?</a:t>
            </a:r>
          </a:p>
          <a:p>
            <a:r>
              <a:rPr lang="en-US" dirty="0" smtClean="0"/>
              <a:t>What </a:t>
            </a:r>
            <a:r>
              <a:rPr lang="en-US" dirty="0"/>
              <a:t>are the factors governing file sizes of audio?</a:t>
            </a:r>
          </a:p>
          <a:p>
            <a:r>
              <a:rPr lang="en-US" dirty="0" smtClean="0"/>
              <a:t>How </a:t>
            </a:r>
            <a:r>
              <a:rPr lang="en-US" dirty="0"/>
              <a:t>does this relate to sampling and quantization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22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you do to make image file sizes smaller?</a:t>
            </a:r>
          </a:p>
          <a:p>
            <a:pPr lvl="1"/>
            <a:r>
              <a:rPr lang="en-US" dirty="0"/>
              <a:t>Change resolution</a:t>
            </a:r>
          </a:p>
          <a:p>
            <a:pPr lvl="1"/>
            <a:r>
              <a:rPr lang="en-US" dirty="0"/>
              <a:t>Change color depth</a:t>
            </a:r>
          </a:p>
          <a:p>
            <a:pPr lvl="1"/>
            <a:r>
              <a:rPr lang="en-US" dirty="0"/>
              <a:t>Change </a:t>
            </a:r>
            <a:r>
              <a:rPr lang="en-US" dirty="0" smtClean="0"/>
              <a:t>compression strategy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41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can you do to make audio file sizes smaller?</a:t>
            </a:r>
          </a:p>
          <a:p>
            <a:pPr lvl="1"/>
            <a:r>
              <a:rPr lang="en-US" dirty="0" smtClean="0"/>
              <a:t>Change sample length</a:t>
            </a:r>
          </a:p>
          <a:p>
            <a:pPr lvl="1"/>
            <a:r>
              <a:rPr lang="en-US" dirty="0" smtClean="0"/>
              <a:t>Change </a:t>
            </a:r>
            <a:r>
              <a:rPr lang="en-US" dirty="0"/>
              <a:t>sampling rate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bit depth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number of channels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compression strategy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434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can you do to make </a:t>
            </a:r>
            <a:r>
              <a:rPr lang="en-US" dirty="0" smtClean="0"/>
              <a:t>video sizes </a:t>
            </a:r>
            <a:r>
              <a:rPr lang="en-US" dirty="0"/>
              <a:t>smaller?</a:t>
            </a:r>
          </a:p>
          <a:p>
            <a:pPr lvl="1"/>
            <a:r>
              <a:rPr lang="en-US" dirty="0" smtClean="0"/>
              <a:t>Change length</a:t>
            </a:r>
          </a:p>
          <a:p>
            <a:pPr lvl="1"/>
            <a:r>
              <a:rPr lang="en-US" dirty="0" smtClean="0"/>
              <a:t>Change resolution</a:t>
            </a:r>
          </a:p>
          <a:p>
            <a:pPr lvl="1"/>
            <a:r>
              <a:rPr lang="en-US" dirty="0" smtClean="0"/>
              <a:t>Change </a:t>
            </a:r>
            <a:r>
              <a:rPr lang="en-US" dirty="0" err="1" smtClean="0"/>
              <a:t>framerate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hange number of </a:t>
            </a:r>
            <a:r>
              <a:rPr lang="en-US" dirty="0" err="1" smtClean="0"/>
              <a:t>keyframes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hange audio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8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 </a:t>
            </a:r>
            <a:r>
              <a:rPr lang="en-US" dirty="0" err="1" smtClean="0"/>
              <a:t>vs</a:t>
            </a:r>
            <a:r>
              <a:rPr lang="en-US" dirty="0" smtClean="0"/>
              <a:t> Digital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smtClean="0"/>
              <a:t>Real world = </a:t>
            </a:r>
            <a:r>
              <a:rPr lang="en-US" dirty="0"/>
              <a:t>A</a:t>
            </a:r>
            <a:r>
              <a:rPr lang="en-US" dirty="0" smtClean="0"/>
              <a:t>nalog (infinity)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smtClean="0"/>
              <a:t>Computers </a:t>
            </a:r>
            <a:r>
              <a:rPr lang="en-US" dirty="0"/>
              <a:t>are </a:t>
            </a:r>
            <a:r>
              <a:rPr lang="en-US" dirty="0" smtClean="0"/>
              <a:t>Digital (limited, discrete)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smtClean="0"/>
              <a:t>We need </a:t>
            </a:r>
            <a:r>
              <a:rPr lang="en-US" dirty="0"/>
              <a:t>to convert to </a:t>
            </a:r>
            <a:r>
              <a:rPr lang="en-US" dirty="0" smtClean="0"/>
              <a:t>the Digital world.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smtClean="0"/>
              <a:t>There </a:t>
            </a:r>
            <a:r>
              <a:rPr lang="en-US" dirty="0"/>
              <a:t>is no 'in-between' in </a:t>
            </a:r>
            <a:r>
              <a:rPr lang="en-US" dirty="0" smtClean="0"/>
              <a:t>computers.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smtClean="0"/>
              <a:t>This </a:t>
            </a:r>
            <a:r>
              <a:rPr lang="en-US" dirty="0"/>
              <a:t>leads to </a:t>
            </a:r>
            <a:r>
              <a:rPr lang="en-US" dirty="0" smtClean="0"/>
              <a:t>distortion.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63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Wireframing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to make screen layouts without complexity of final design </a:t>
            </a:r>
            <a:r>
              <a:rPr lang="en-US" dirty="0" smtClean="0"/>
              <a:t>compositions.</a:t>
            </a:r>
          </a:p>
          <a:p>
            <a:r>
              <a:rPr lang="en-US" dirty="0" smtClean="0"/>
              <a:t>Low fidelity wireframes </a:t>
            </a:r>
            <a:r>
              <a:rPr lang="en-US" dirty="0" err="1" smtClean="0"/>
              <a:t>vs</a:t>
            </a:r>
            <a:r>
              <a:rPr lang="en-US" dirty="0" smtClean="0"/>
              <a:t> high fidelity.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51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Diagraming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Connecting screens and actions.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7124" y="4073071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20765" y="4073071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55978" y="4073071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95719" y="2547745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1887641" y="4533330"/>
            <a:ext cx="8331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>
          <a:xfrm>
            <a:off x="3641282" y="4533330"/>
            <a:ext cx="9146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6" idx="2"/>
            <a:endCxn id="4" idx="2"/>
          </p:cNvCxnSpPr>
          <p:nvPr/>
        </p:nvCxnSpPr>
        <p:spPr>
          <a:xfrm rot="5400000">
            <a:off x="3221810" y="3199161"/>
            <a:ext cx="12700" cy="3588854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4" idx="0"/>
          </p:cNvCxnSpPr>
          <p:nvPr/>
        </p:nvCxnSpPr>
        <p:spPr>
          <a:xfrm flipH="1">
            <a:off x="1427383" y="3468262"/>
            <a:ext cx="3128595" cy="6048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764049" y="4066720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64754" y="5837654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03791" y="5837654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66283" y="5837654"/>
            <a:ext cx="920517" cy="9205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2" idx="2"/>
            <a:endCxn id="13" idx="0"/>
          </p:cNvCxnSpPr>
          <p:nvPr/>
        </p:nvCxnSpPr>
        <p:spPr>
          <a:xfrm flipH="1">
            <a:off x="5325013" y="4987237"/>
            <a:ext cx="1899295" cy="8504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2"/>
            <a:endCxn id="14" idx="0"/>
          </p:cNvCxnSpPr>
          <p:nvPr/>
        </p:nvCxnSpPr>
        <p:spPr>
          <a:xfrm flipH="1">
            <a:off x="6764050" y="4987237"/>
            <a:ext cx="460258" cy="8504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2"/>
            <a:endCxn id="15" idx="0"/>
          </p:cNvCxnSpPr>
          <p:nvPr/>
        </p:nvCxnSpPr>
        <p:spPr>
          <a:xfrm>
            <a:off x="7224308" y="4987237"/>
            <a:ext cx="1002234" cy="8504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2"/>
            <a:endCxn id="12" idx="0"/>
          </p:cNvCxnSpPr>
          <p:nvPr/>
        </p:nvCxnSpPr>
        <p:spPr>
          <a:xfrm rot="16200000" flipH="1">
            <a:off x="5590914" y="2433326"/>
            <a:ext cx="598458" cy="266833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45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Contrast</a:t>
            </a:r>
          </a:p>
          <a:p>
            <a:r>
              <a:rPr lang="en-US" dirty="0"/>
              <a:t>Repetition</a:t>
            </a:r>
          </a:p>
          <a:p>
            <a:r>
              <a:rPr lang="en-US" dirty="0"/>
              <a:t>Alignment</a:t>
            </a:r>
          </a:p>
          <a:p>
            <a:r>
              <a:rPr lang="en-US" dirty="0"/>
              <a:t>Proximity &amp; </a:t>
            </a:r>
            <a:r>
              <a:rPr lang="en-US" dirty="0" smtClean="0"/>
              <a:t>Grouping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4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&amp; Quantization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smtClean="0"/>
              <a:t>Sampling </a:t>
            </a:r>
            <a:r>
              <a:rPr lang="en-US" dirty="0"/>
              <a:t>=</a:t>
            </a:r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eading </a:t>
            </a:r>
            <a:r>
              <a:rPr lang="en-US" dirty="0"/>
              <a:t>the analog world</a:t>
            </a:r>
          </a:p>
          <a:p>
            <a:r>
              <a:rPr lang="en-US" dirty="0"/>
              <a:t>- </a:t>
            </a:r>
            <a:r>
              <a:rPr lang="en-US" dirty="0" smtClean="0"/>
              <a:t>Quantization </a:t>
            </a:r>
            <a:r>
              <a:rPr lang="en-US" dirty="0"/>
              <a:t>=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itting </a:t>
            </a:r>
            <a:r>
              <a:rPr lang="en-US" dirty="0"/>
              <a:t>those readings </a:t>
            </a:r>
            <a:r>
              <a:rPr lang="en-US" dirty="0" smtClean="0"/>
              <a:t>to </a:t>
            </a:r>
            <a:r>
              <a:rPr lang="en-US" dirty="0"/>
              <a:t>digital </a:t>
            </a:r>
            <a:r>
              <a:rPr lang="en-US" dirty="0" smtClean="0"/>
              <a:t>values.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8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&amp; </a:t>
            </a:r>
            <a:r>
              <a:rPr lang="en-US" dirty="0" err="1" smtClean="0"/>
              <a:t>Hexidecimal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Binary</a:t>
            </a:r>
          </a:p>
          <a:p>
            <a:r>
              <a:rPr lang="en-US" dirty="0"/>
              <a:t>- </a:t>
            </a:r>
            <a:r>
              <a:rPr lang="en-US" dirty="0" smtClean="0"/>
              <a:t>Patterns </a:t>
            </a:r>
            <a:r>
              <a:rPr lang="en-US" dirty="0"/>
              <a:t>for 0 - 15(decimal) relating to 0-F (Hexadecimal)</a:t>
            </a:r>
          </a:p>
          <a:p>
            <a:r>
              <a:rPr lang="en-US" dirty="0"/>
              <a:t>- </a:t>
            </a:r>
            <a:r>
              <a:rPr lang="en-US" dirty="0" smtClean="0"/>
              <a:t>Converting </a:t>
            </a:r>
            <a:r>
              <a:rPr lang="en-US" dirty="0"/>
              <a:t>binary to decimal</a:t>
            </a:r>
          </a:p>
          <a:p>
            <a:r>
              <a:rPr lang="en-US" dirty="0"/>
              <a:t>- </a:t>
            </a:r>
            <a:r>
              <a:rPr lang="en-US" dirty="0" smtClean="0"/>
              <a:t>Converting </a:t>
            </a:r>
            <a:r>
              <a:rPr lang="en-US" dirty="0"/>
              <a:t>decimal to binary</a:t>
            </a:r>
          </a:p>
          <a:p>
            <a:r>
              <a:rPr lang="en-US" dirty="0"/>
              <a:t>- </a:t>
            </a:r>
            <a:r>
              <a:rPr lang="en-US" dirty="0" smtClean="0"/>
              <a:t>Converting </a:t>
            </a:r>
            <a:r>
              <a:rPr lang="en-US" dirty="0"/>
              <a:t>binary to hex</a:t>
            </a:r>
          </a:p>
          <a:p>
            <a:r>
              <a:rPr lang="en-US" dirty="0"/>
              <a:t>- </a:t>
            </a:r>
            <a:r>
              <a:rPr lang="en-US" dirty="0" smtClean="0"/>
              <a:t>Converting </a:t>
            </a:r>
            <a:r>
              <a:rPr lang="en-US" dirty="0"/>
              <a:t>hex to binary</a:t>
            </a:r>
          </a:p>
        </p:txBody>
      </p:sp>
    </p:spTree>
    <p:extLst>
      <p:ext uri="{BB962C8B-B14F-4D97-AF65-F5344CB8AC3E}">
        <p14:creationId xmlns:p14="http://schemas.microsoft.com/office/powerpoint/2010/main" val="298329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&amp; </a:t>
            </a:r>
            <a:r>
              <a:rPr lang="en-US" dirty="0" err="1" smtClean="0"/>
              <a:t>Hexidecimal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Binary: 0,1</a:t>
            </a:r>
          </a:p>
          <a:p>
            <a:r>
              <a:rPr lang="en-US" dirty="0" smtClean="0"/>
              <a:t>Decimal: 0,1,2,3,4,5,6,7,8,9</a:t>
            </a:r>
            <a:endParaRPr lang="en-US" dirty="0"/>
          </a:p>
          <a:p>
            <a:r>
              <a:rPr lang="en-US" dirty="0" err="1" smtClean="0"/>
              <a:t>Hexidecimal</a:t>
            </a:r>
            <a:r>
              <a:rPr lang="en-US" dirty="0" smtClean="0"/>
              <a:t>: 0,1,2,3,4,5,6,7,8,9,A,B,C,D,E,F</a:t>
            </a:r>
          </a:p>
          <a:p>
            <a:endParaRPr lang="en-US" dirty="0"/>
          </a:p>
          <a:p>
            <a:r>
              <a:rPr lang="en-US" dirty="0" smtClean="0"/>
              <a:t>(A=10, B=11, C=12, D=13, E=14, F=15)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79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&amp; </a:t>
            </a:r>
            <a:r>
              <a:rPr lang="en-US" dirty="0" err="1" smtClean="0"/>
              <a:t>Hexidecimal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place values (groupings per place) for each system?</a:t>
            </a:r>
          </a:p>
          <a:p>
            <a:r>
              <a:rPr lang="en-US" dirty="0" smtClean="0"/>
              <a:t>Powers of their base (x</a:t>
            </a:r>
            <a:r>
              <a:rPr lang="en-US" baseline="30000" dirty="0" smtClean="0"/>
              <a:t>0</a:t>
            </a:r>
            <a:r>
              <a:rPr lang="en-US" dirty="0" smtClean="0"/>
              <a:t>, x</a:t>
            </a:r>
            <a:r>
              <a:rPr lang="en-US" baseline="30000" dirty="0" smtClean="0"/>
              <a:t>1</a:t>
            </a:r>
            <a:r>
              <a:rPr lang="en-US" dirty="0" smtClean="0"/>
              <a:t>, x</a:t>
            </a:r>
            <a:r>
              <a:rPr lang="en-US" baseline="30000" dirty="0" smtClean="0"/>
              <a:t>2</a:t>
            </a:r>
            <a:r>
              <a:rPr lang="en-US" dirty="0" smtClean="0"/>
              <a:t>, x</a:t>
            </a:r>
            <a:r>
              <a:rPr lang="en-US" baseline="30000" dirty="0" smtClean="0"/>
              <a:t>3</a:t>
            </a:r>
            <a:r>
              <a:rPr lang="en-US" dirty="0" smtClean="0"/>
              <a:t>, etc.):</a:t>
            </a:r>
          </a:p>
          <a:p>
            <a:pPr lvl="1"/>
            <a:r>
              <a:rPr lang="en-US" dirty="0" smtClean="0"/>
              <a:t>Decimal: 1’s, 10’s, 100’s, 1,000’s, etc.</a:t>
            </a:r>
          </a:p>
          <a:p>
            <a:pPr lvl="1"/>
            <a:r>
              <a:rPr lang="en-US" dirty="0" smtClean="0"/>
              <a:t>Binary: 1’s, 2’s, 4’s, 8’s, 16’s, 32’s, 64’s, etc.</a:t>
            </a:r>
          </a:p>
          <a:p>
            <a:pPr lvl="1"/>
            <a:r>
              <a:rPr lang="en-US" dirty="0" err="1" smtClean="0"/>
              <a:t>Hexidecimal</a:t>
            </a:r>
            <a:r>
              <a:rPr lang="en-US" dirty="0" smtClean="0"/>
              <a:t>: 1’s, 16’s, 256’s,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86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Converting From Decimal -&gt; Binary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5950" y="3893225"/>
            <a:ext cx="50111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4340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99911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07872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28544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64115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72076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07646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25950" y="3432443"/>
            <a:ext cx="4784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128</a:t>
            </a:r>
            <a:r>
              <a:rPr lang="en-US" dirty="0" smtClean="0"/>
              <a:t>     64        </a:t>
            </a:r>
            <a:r>
              <a:rPr lang="en-US" b="1" dirty="0" smtClean="0"/>
              <a:t>32</a:t>
            </a:r>
            <a:r>
              <a:rPr lang="en-US" dirty="0" smtClean="0"/>
              <a:t>        </a:t>
            </a:r>
            <a:r>
              <a:rPr lang="en-US" b="1" dirty="0" smtClean="0"/>
              <a:t>16</a:t>
            </a:r>
            <a:r>
              <a:rPr lang="en-US" dirty="0" smtClean="0"/>
              <a:t>        8          </a:t>
            </a:r>
            <a:r>
              <a:rPr lang="en-US" b="1" dirty="0" smtClean="0"/>
              <a:t>4</a:t>
            </a:r>
            <a:r>
              <a:rPr lang="en-US" dirty="0" smtClean="0"/>
              <a:t>          2          1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633" y="1417638"/>
            <a:ext cx="49486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180 to Binary:</a:t>
            </a:r>
          </a:p>
          <a:p>
            <a:r>
              <a:rPr lang="en-US" dirty="0" smtClean="0"/>
              <a:t>Subtract every power of 2 from largest to smallest.</a:t>
            </a:r>
          </a:p>
          <a:p>
            <a:r>
              <a:rPr lang="en-US" dirty="0" smtClean="0"/>
              <a:t>180 in decimal = 10110100 in binary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26495" y="3999023"/>
            <a:ext cx="482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1        0          1          1          0          1          0          0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12873" y="1325305"/>
            <a:ext cx="12811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180</a:t>
            </a:r>
            <a:endParaRPr lang="en-US" u="sng" dirty="0" smtClean="0"/>
          </a:p>
          <a:p>
            <a:pPr algn="r"/>
            <a:r>
              <a:rPr lang="en-US" u="sng" dirty="0" smtClean="0"/>
              <a:t>-</a:t>
            </a:r>
            <a:r>
              <a:rPr lang="en-US" b="1" u="sng" dirty="0" smtClean="0"/>
              <a:t>128</a:t>
            </a:r>
          </a:p>
          <a:p>
            <a:pPr algn="r"/>
            <a:r>
              <a:rPr lang="en-US" dirty="0" smtClean="0"/>
              <a:t>52</a:t>
            </a:r>
          </a:p>
          <a:p>
            <a:pPr algn="r"/>
            <a:r>
              <a:rPr lang="en-US" u="sng" dirty="0" smtClean="0"/>
              <a:t>-</a:t>
            </a:r>
            <a:r>
              <a:rPr lang="en-US" b="1" u="sng" dirty="0" smtClean="0"/>
              <a:t>32</a:t>
            </a:r>
          </a:p>
          <a:p>
            <a:pPr algn="r"/>
            <a:r>
              <a:rPr lang="en-US" dirty="0" smtClean="0"/>
              <a:t>20</a:t>
            </a:r>
          </a:p>
          <a:p>
            <a:pPr algn="r"/>
            <a:r>
              <a:rPr lang="en-US" u="sng" dirty="0" smtClean="0"/>
              <a:t>-</a:t>
            </a:r>
            <a:r>
              <a:rPr lang="en-US" b="1" u="sng" dirty="0" smtClean="0"/>
              <a:t>16</a:t>
            </a:r>
            <a:endParaRPr lang="en-US" b="1" dirty="0" smtClean="0"/>
          </a:p>
          <a:p>
            <a:pPr algn="r"/>
            <a:r>
              <a:rPr lang="en-US" dirty="0" smtClean="0"/>
              <a:t>4</a:t>
            </a:r>
            <a:br>
              <a:rPr lang="en-US" dirty="0" smtClean="0"/>
            </a:br>
            <a:r>
              <a:rPr lang="en-US" u="sng" dirty="0" smtClean="0"/>
              <a:t>-</a:t>
            </a:r>
            <a:r>
              <a:rPr lang="en-US" b="1" u="sng" dirty="0" smtClean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2000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Converting From Binary-&gt;Decimal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5950" y="3893225"/>
            <a:ext cx="50111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4340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99911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07872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28544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64115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72076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07646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25950" y="3432443"/>
            <a:ext cx="4784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128     64        32        16        8          4          2          1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633" y="1417638"/>
            <a:ext cx="3036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10110100 to Decimal:</a:t>
            </a:r>
          </a:p>
          <a:p>
            <a:r>
              <a:rPr lang="en-US" dirty="0" smtClean="0"/>
              <a:t>Add up each power of 2.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26495" y="3999023"/>
            <a:ext cx="482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1        </a:t>
            </a:r>
            <a:r>
              <a:rPr lang="en-US" dirty="0" smtClean="0"/>
              <a:t>0          </a:t>
            </a:r>
            <a:r>
              <a:rPr lang="en-US" b="1" dirty="0" smtClean="0"/>
              <a:t>1</a:t>
            </a:r>
            <a:r>
              <a:rPr lang="en-US" dirty="0" smtClean="0"/>
              <a:t>          </a:t>
            </a:r>
            <a:r>
              <a:rPr lang="en-US" b="1" dirty="0" smtClean="0"/>
              <a:t>1</a:t>
            </a:r>
            <a:r>
              <a:rPr lang="en-US" dirty="0" smtClean="0"/>
              <a:t>          0          </a:t>
            </a:r>
            <a:r>
              <a:rPr lang="en-US" b="1" dirty="0" smtClean="0"/>
              <a:t>1</a:t>
            </a:r>
            <a:r>
              <a:rPr lang="en-US" dirty="0" smtClean="0"/>
              <a:t>          0          0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25950" y="4774582"/>
            <a:ext cx="495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128     +           32   +  16          +         4               =   180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82556" y="1417638"/>
            <a:ext cx="162123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 = 0000 = 0</a:t>
            </a:r>
          </a:p>
          <a:p>
            <a:pPr algn="r"/>
            <a:r>
              <a:rPr lang="en-US" dirty="0" smtClean="0"/>
              <a:t>1 = 0001 = 1</a:t>
            </a:r>
          </a:p>
          <a:p>
            <a:pPr algn="r"/>
            <a:r>
              <a:rPr lang="en-US" dirty="0" smtClean="0"/>
              <a:t>2 = 0010 = 2</a:t>
            </a:r>
          </a:p>
          <a:p>
            <a:pPr algn="r"/>
            <a:r>
              <a:rPr lang="en-US" dirty="0" smtClean="0"/>
              <a:t>3 = 0011 = 3</a:t>
            </a:r>
          </a:p>
          <a:p>
            <a:pPr algn="r"/>
            <a:r>
              <a:rPr lang="en-US" dirty="0" smtClean="0"/>
              <a:t>4 = 0100 = 4</a:t>
            </a:r>
          </a:p>
          <a:p>
            <a:pPr algn="r"/>
            <a:r>
              <a:rPr lang="en-US" dirty="0" smtClean="0"/>
              <a:t>5 = 0101 = 5</a:t>
            </a:r>
          </a:p>
          <a:p>
            <a:pPr algn="r"/>
            <a:r>
              <a:rPr lang="en-US" dirty="0" smtClean="0"/>
              <a:t>6 = 0110 = 6</a:t>
            </a:r>
          </a:p>
          <a:p>
            <a:pPr algn="r"/>
            <a:r>
              <a:rPr lang="en-US" dirty="0" smtClean="0"/>
              <a:t>7 = 0111 = 7</a:t>
            </a:r>
          </a:p>
          <a:p>
            <a:pPr algn="r"/>
            <a:r>
              <a:rPr lang="en-US" dirty="0" smtClean="0"/>
              <a:t>8 = 1000 = 8</a:t>
            </a:r>
          </a:p>
          <a:p>
            <a:pPr algn="r"/>
            <a:r>
              <a:rPr lang="en-US" dirty="0" smtClean="0"/>
              <a:t>9 = 1001 = 9</a:t>
            </a:r>
          </a:p>
          <a:p>
            <a:pPr algn="r"/>
            <a:r>
              <a:rPr lang="en-US" dirty="0" smtClean="0"/>
              <a:t>10 = 1010 = A</a:t>
            </a:r>
          </a:p>
          <a:p>
            <a:pPr algn="r"/>
            <a:r>
              <a:rPr lang="en-US" dirty="0" smtClean="0"/>
              <a:t>11 = 1011 = B</a:t>
            </a:r>
          </a:p>
          <a:p>
            <a:pPr algn="r"/>
            <a:r>
              <a:rPr lang="en-US" dirty="0" smtClean="0"/>
              <a:t>12 = 1100 = C</a:t>
            </a:r>
          </a:p>
          <a:p>
            <a:pPr algn="r"/>
            <a:r>
              <a:rPr lang="en-US" dirty="0" smtClean="0"/>
              <a:t>13 = 1101 = D</a:t>
            </a:r>
          </a:p>
          <a:p>
            <a:pPr algn="r"/>
            <a:r>
              <a:rPr lang="en-US" dirty="0" smtClean="0"/>
              <a:t>14 = 1110 = E</a:t>
            </a:r>
          </a:p>
          <a:p>
            <a:pPr algn="r"/>
            <a:r>
              <a:rPr lang="en-US" dirty="0" smtClean="0"/>
              <a:t>15 = 1111 = F</a:t>
            </a:r>
          </a:p>
        </p:txBody>
      </p:sp>
    </p:spTree>
    <p:extLst>
      <p:ext uri="{BB962C8B-B14F-4D97-AF65-F5344CB8AC3E}">
        <p14:creationId xmlns:p14="http://schemas.microsoft.com/office/powerpoint/2010/main" val="1022062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Converting From Binary-&gt;Hex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5950" y="3893225"/>
            <a:ext cx="50111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4340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99911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07872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28544" y="3175327"/>
            <a:ext cx="0" cy="1546242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64115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72076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07646" y="3175327"/>
            <a:ext cx="0" cy="1546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25950" y="3432443"/>
            <a:ext cx="482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8</a:t>
            </a:r>
            <a:r>
              <a:rPr lang="en-US" dirty="0" smtClean="0"/>
              <a:t>           4          </a:t>
            </a:r>
            <a:r>
              <a:rPr lang="en-US" b="1" dirty="0" smtClean="0"/>
              <a:t>2</a:t>
            </a:r>
            <a:r>
              <a:rPr lang="en-US" dirty="0" smtClean="0"/>
              <a:t>          </a:t>
            </a:r>
            <a:r>
              <a:rPr lang="en-US" b="1" dirty="0" smtClean="0"/>
              <a:t>1</a:t>
            </a:r>
            <a:r>
              <a:rPr lang="en-US" dirty="0" smtClean="0"/>
              <a:t>          8          </a:t>
            </a:r>
            <a:r>
              <a:rPr lang="en-US" b="1" dirty="0" smtClean="0"/>
              <a:t>4</a:t>
            </a:r>
            <a:r>
              <a:rPr lang="en-US" dirty="0" smtClean="0"/>
              <a:t>          2          1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633" y="1417638"/>
            <a:ext cx="3990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10110100 to </a:t>
            </a:r>
            <a:r>
              <a:rPr lang="en-US" dirty="0" err="1" smtClean="0"/>
              <a:t>Hexidecimal</a:t>
            </a:r>
            <a:r>
              <a:rPr lang="en-US" dirty="0" smtClean="0"/>
              <a:t>:</a:t>
            </a:r>
          </a:p>
          <a:p>
            <a:r>
              <a:rPr lang="en-US" dirty="0" smtClean="0"/>
              <a:t>Break it down into </a:t>
            </a:r>
            <a:r>
              <a:rPr lang="en-US" i="1" dirty="0" smtClean="0"/>
              <a:t>two sections of 4 bits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26495" y="3999023"/>
            <a:ext cx="482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1           0          1          1          0          1          0          0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26291" y="4774582"/>
            <a:ext cx="1845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 +   2    +   1 = </a:t>
            </a:r>
            <a:r>
              <a:rPr lang="en-US" b="1" dirty="0" smtClean="0"/>
              <a:t>11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53081" y="4772379"/>
            <a:ext cx="63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= </a:t>
            </a:r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65216" y="5398044"/>
            <a:ext cx="1326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11 = B, 4 = 4</a:t>
            </a:r>
            <a:br>
              <a:rPr lang="en-US" dirty="0" smtClean="0"/>
            </a:br>
            <a:r>
              <a:rPr lang="en-US" b="1" dirty="0" smtClean="0"/>
              <a:t>180 = B4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82556" y="1417638"/>
            <a:ext cx="162123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 = 0000 = 0</a:t>
            </a:r>
          </a:p>
          <a:p>
            <a:pPr algn="r"/>
            <a:r>
              <a:rPr lang="en-US" dirty="0" smtClean="0"/>
              <a:t>1 = 0001 = 1</a:t>
            </a:r>
          </a:p>
          <a:p>
            <a:pPr algn="r"/>
            <a:r>
              <a:rPr lang="en-US" dirty="0" smtClean="0"/>
              <a:t>2 = 0010 = 2</a:t>
            </a:r>
          </a:p>
          <a:p>
            <a:pPr algn="r"/>
            <a:r>
              <a:rPr lang="en-US" dirty="0" smtClean="0"/>
              <a:t>3 = 0011 = 3</a:t>
            </a:r>
          </a:p>
          <a:p>
            <a:pPr algn="r"/>
            <a:r>
              <a:rPr lang="en-US" dirty="0" smtClean="0"/>
              <a:t>4 = 0100 = 4</a:t>
            </a:r>
          </a:p>
          <a:p>
            <a:pPr algn="r"/>
            <a:r>
              <a:rPr lang="en-US" dirty="0" smtClean="0"/>
              <a:t>5 = 0101 = 5</a:t>
            </a:r>
          </a:p>
          <a:p>
            <a:pPr algn="r"/>
            <a:r>
              <a:rPr lang="en-US" dirty="0" smtClean="0"/>
              <a:t>6 = 0110 = 6</a:t>
            </a:r>
          </a:p>
          <a:p>
            <a:pPr algn="r"/>
            <a:r>
              <a:rPr lang="en-US" dirty="0" smtClean="0"/>
              <a:t>7 = 0111 = 7</a:t>
            </a:r>
          </a:p>
          <a:p>
            <a:pPr algn="r"/>
            <a:r>
              <a:rPr lang="en-US" dirty="0" smtClean="0"/>
              <a:t>8 = 1000 = 8</a:t>
            </a:r>
          </a:p>
          <a:p>
            <a:pPr algn="r"/>
            <a:r>
              <a:rPr lang="en-US" dirty="0" smtClean="0"/>
              <a:t>9 = 1001 = 9</a:t>
            </a:r>
          </a:p>
          <a:p>
            <a:pPr algn="r"/>
            <a:r>
              <a:rPr lang="en-US" dirty="0" smtClean="0"/>
              <a:t>10 = 1010 = A</a:t>
            </a:r>
          </a:p>
          <a:p>
            <a:pPr algn="r"/>
            <a:r>
              <a:rPr lang="en-US" dirty="0" smtClean="0"/>
              <a:t>11 = 1011 = B</a:t>
            </a:r>
          </a:p>
          <a:p>
            <a:pPr algn="r"/>
            <a:r>
              <a:rPr lang="en-US" dirty="0" smtClean="0"/>
              <a:t>12 = 1100 = C</a:t>
            </a:r>
          </a:p>
          <a:p>
            <a:pPr algn="r"/>
            <a:r>
              <a:rPr lang="en-US" dirty="0" smtClean="0"/>
              <a:t>13 = 1101 = D</a:t>
            </a:r>
          </a:p>
          <a:p>
            <a:pPr algn="r"/>
            <a:r>
              <a:rPr lang="en-US" dirty="0" smtClean="0"/>
              <a:t>14 = 1110 = E</a:t>
            </a:r>
          </a:p>
          <a:p>
            <a:pPr algn="r"/>
            <a:r>
              <a:rPr lang="en-US" dirty="0" smtClean="0"/>
              <a:t>15 = 1111 = F</a:t>
            </a:r>
          </a:p>
        </p:txBody>
      </p:sp>
    </p:spTree>
    <p:extLst>
      <p:ext uri="{BB962C8B-B14F-4D97-AF65-F5344CB8AC3E}">
        <p14:creationId xmlns:p14="http://schemas.microsoft.com/office/powerpoint/2010/main" val="1589420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6303</TotalTime>
  <Words>1113</Words>
  <Application>Microsoft Macintosh PowerPoint</Application>
  <PresentationFormat>On-screen Show (4:3)</PresentationFormat>
  <Paragraphs>204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CISY 114 Midterm Review</vt:lpstr>
      <vt:lpstr>Analog vs Digital</vt:lpstr>
      <vt:lpstr>Sampling &amp; Quantization</vt:lpstr>
      <vt:lpstr>Binary &amp; Hexidecimal</vt:lpstr>
      <vt:lpstr>Binary &amp; Hexidecimal</vt:lpstr>
      <vt:lpstr>Binary &amp; Hexidecimal</vt:lpstr>
      <vt:lpstr>Converting From Decimal -&gt; Binary</vt:lpstr>
      <vt:lpstr>Converting From Binary-&gt;Decimal</vt:lpstr>
      <vt:lpstr>Converting From Binary-&gt;Hex</vt:lpstr>
      <vt:lpstr>Converting From Hex-&gt;Binary</vt:lpstr>
      <vt:lpstr>Converting From Binary-&gt;Hex</vt:lpstr>
      <vt:lpstr>Typefaces &amp; Text</vt:lpstr>
      <vt:lpstr>Color</vt:lpstr>
      <vt:lpstr>Audio</vt:lpstr>
      <vt:lpstr>File Types</vt:lpstr>
      <vt:lpstr>File Sizes</vt:lpstr>
      <vt:lpstr>File Sizes</vt:lpstr>
      <vt:lpstr>File Sizes</vt:lpstr>
      <vt:lpstr>File Sizes</vt:lpstr>
      <vt:lpstr>Wireframing</vt:lpstr>
      <vt:lpstr>Block Diagraming</vt:lpstr>
      <vt:lpstr>Design Principles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CISY 114 Midterm Review</dc:title>
  <dc:creator>Steve Caruso</dc:creator>
  <cp:lastModifiedBy>Steve Caruso</cp:lastModifiedBy>
  <cp:revision>12</cp:revision>
  <cp:lastPrinted>2015-10-19T14:26:55Z</cp:lastPrinted>
  <dcterms:created xsi:type="dcterms:W3CDTF">2015-03-17T23:42:41Z</dcterms:created>
  <dcterms:modified xsi:type="dcterms:W3CDTF">2015-10-26T20:59:13Z</dcterms:modified>
</cp:coreProperties>
</file>