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300" r:id="rId3"/>
    <p:sldId id="301" r:id="rId4"/>
    <p:sldId id="302" r:id="rId5"/>
    <p:sldId id="303" r:id="rId6"/>
    <p:sldId id="304" r:id="rId7"/>
    <p:sldId id="305" r:id="rId8"/>
    <p:sldId id="306" r:id="rId9"/>
    <p:sldId id="309" r:id="rId10"/>
    <p:sldId id="310" r:id="rId11"/>
    <p:sldId id="320" r:id="rId12"/>
    <p:sldId id="316" r:id="rId13"/>
    <p:sldId id="315" r:id="rId14"/>
    <p:sldId id="317" r:id="rId15"/>
    <p:sldId id="318" r:id="rId16"/>
    <p:sldId id="312" r:id="rId17"/>
    <p:sldId id="313" r:id="rId18"/>
    <p:sldId id="314" r:id="rId19"/>
    <p:sldId id="319" r:id="rId20"/>
    <p:sldId id="321" r:id="rId21"/>
    <p:sldId id="308"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307" r:id="rId37"/>
    <p:sldId id="285" r:id="rId38"/>
    <p:sldId id="287" r:id="rId39"/>
    <p:sldId id="289" r:id="rId40"/>
    <p:sldId id="288" r:id="rId41"/>
    <p:sldId id="286" r:id="rId42"/>
    <p:sldId id="291" r:id="rId43"/>
    <p:sldId id="299" r:id="rId44"/>
    <p:sldId id="290" r:id="rId45"/>
    <p:sldId id="292" r:id="rId46"/>
    <p:sldId id="293" r:id="rId47"/>
    <p:sldId id="297" r:id="rId48"/>
    <p:sldId id="294" r:id="rId49"/>
    <p:sldId id="295" r:id="rId50"/>
    <p:sldId id="296" r:id="rId51"/>
    <p:sldId id="29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11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B83CD-FB4C-634A-9D96-67AB1F46C9F0}" type="datetimeFigureOut">
              <a:rPr lang="en-US" smtClean="0"/>
              <a:t>10/15/15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7C77A0-F519-D34F-9BB2-5ED72E84A170}" type="slidenum">
              <a:rPr lang="en-US" smtClean="0"/>
              <a:t>‹#›</a:t>
            </a:fld>
            <a:endParaRPr lang="en-US"/>
          </a:p>
        </p:txBody>
      </p:sp>
    </p:spTree>
    <p:extLst>
      <p:ext uri="{BB962C8B-B14F-4D97-AF65-F5344CB8AC3E}">
        <p14:creationId xmlns:p14="http://schemas.microsoft.com/office/powerpoint/2010/main" val="1652989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30</a:t>
            </a:fld>
            <a:endParaRPr lang="en-US"/>
          </a:p>
        </p:txBody>
      </p:sp>
    </p:spTree>
    <p:extLst>
      <p:ext uri="{BB962C8B-B14F-4D97-AF65-F5344CB8AC3E}">
        <p14:creationId xmlns:p14="http://schemas.microsoft.com/office/powerpoint/2010/main" val="128364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31</a:t>
            </a:fld>
            <a:endParaRPr lang="en-US"/>
          </a:p>
        </p:txBody>
      </p:sp>
    </p:spTree>
    <p:extLst>
      <p:ext uri="{BB962C8B-B14F-4D97-AF65-F5344CB8AC3E}">
        <p14:creationId xmlns:p14="http://schemas.microsoft.com/office/powerpoint/2010/main" val="128364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differences between men and women. There are more… “sexy” examples. But </a:t>
            </a:r>
            <a:r>
              <a:rPr lang="en-US" dirty="0" err="1" smtClean="0"/>
              <a:t>google</a:t>
            </a:r>
            <a:r>
              <a:rPr lang="en-US" dirty="0" smtClean="0"/>
              <a:t> those on your own time. Delete your browser history.</a:t>
            </a:r>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32</a:t>
            </a:fld>
            <a:endParaRPr lang="en-US"/>
          </a:p>
        </p:txBody>
      </p:sp>
    </p:spTree>
    <p:extLst>
      <p:ext uri="{BB962C8B-B14F-4D97-AF65-F5344CB8AC3E}">
        <p14:creationId xmlns:p14="http://schemas.microsoft.com/office/powerpoint/2010/main" val="244586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THE STOP WATCH</a:t>
            </a:r>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34</a:t>
            </a:fld>
            <a:endParaRPr lang="en-US"/>
          </a:p>
        </p:txBody>
      </p:sp>
    </p:spTree>
    <p:extLst>
      <p:ext uri="{BB962C8B-B14F-4D97-AF65-F5344CB8AC3E}">
        <p14:creationId xmlns:p14="http://schemas.microsoft.com/office/powerpoint/2010/main" val="247134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You’re going to</a:t>
            </a:r>
            <a:r>
              <a:rPr lang="en-US" baseline="0" dirty="0" smtClean="0"/>
              <a:t> have to justify your decision.</a:t>
            </a:r>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41</a:t>
            </a:fld>
            <a:endParaRPr lang="en-US"/>
          </a:p>
        </p:txBody>
      </p:sp>
    </p:spTree>
    <p:extLst>
      <p:ext uri="{BB962C8B-B14F-4D97-AF65-F5344CB8AC3E}">
        <p14:creationId xmlns:p14="http://schemas.microsoft.com/office/powerpoint/2010/main" val="161278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not throwing</a:t>
            </a:r>
            <a:r>
              <a:rPr lang="en-US" baseline="0" dirty="0" smtClean="0"/>
              <a:t> Simon under the bus or anything.</a:t>
            </a:r>
          </a:p>
        </p:txBody>
      </p:sp>
      <p:sp>
        <p:nvSpPr>
          <p:cNvPr id="4" name="Slide Number Placeholder 3"/>
          <p:cNvSpPr>
            <a:spLocks noGrp="1"/>
          </p:cNvSpPr>
          <p:nvPr>
            <p:ph type="sldNum" sz="quarter" idx="10"/>
          </p:nvPr>
        </p:nvSpPr>
        <p:spPr/>
        <p:txBody>
          <a:bodyPr/>
          <a:lstStyle/>
          <a:p>
            <a:fld id="{5D7C77A0-F519-D34F-9BB2-5ED72E84A170}" type="slidenum">
              <a:rPr lang="en-US" smtClean="0"/>
              <a:t>47</a:t>
            </a:fld>
            <a:endParaRPr lang="en-US"/>
          </a:p>
        </p:txBody>
      </p:sp>
    </p:spTree>
    <p:extLst>
      <p:ext uri="{BB962C8B-B14F-4D97-AF65-F5344CB8AC3E}">
        <p14:creationId xmlns:p14="http://schemas.microsoft.com/office/powerpoint/2010/main" val="77621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 doesn’t use the term “actionable.”</a:t>
            </a:r>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49</a:t>
            </a:fld>
            <a:endParaRPr lang="en-US"/>
          </a:p>
        </p:txBody>
      </p:sp>
    </p:spTree>
    <p:extLst>
      <p:ext uri="{BB962C8B-B14F-4D97-AF65-F5344CB8AC3E}">
        <p14:creationId xmlns:p14="http://schemas.microsoft.com/office/powerpoint/2010/main" val="330423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E07DE4-670E-F14C-839F-C906DBD9AFF4}" type="datetimeFigureOut">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19608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07DE4-670E-F14C-839F-C906DBD9AFF4}" type="datetimeFigureOut">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84606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07DE4-670E-F14C-839F-C906DBD9AFF4}" type="datetimeFigureOut">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267832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07DE4-670E-F14C-839F-C906DBD9AFF4}" type="datetimeFigureOut">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54954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E07DE4-670E-F14C-839F-C906DBD9AFF4}" type="datetimeFigureOut">
              <a:rPr lang="en-US" smtClean="0"/>
              <a:t>10/15/15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89751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E07DE4-670E-F14C-839F-C906DBD9AFF4}" type="datetimeFigureOut">
              <a:rPr lang="en-US" smtClean="0"/>
              <a:t>10/15/15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250183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E07DE4-670E-F14C-839F-C906DBD9AFF4}" type="datetimeFigureOut">
              <a:rPr lang="en-US" smtClean="0"/>
              <a:t>10/15/15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387987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E07DE4-670E-F14C-839F-C906DBD9AFF4}" type="datetimeFigureOut">
              <a:rPr lang="en-US" smtClean="0"/>
              <a:t>10/15/15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328742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07DE4-670E-F14C-839F-C906DBD9AFF4}" type="datetimeFigureOut">
              <a:rPr lang="en-US" smtClean="0"/>
              <a:t>10/15/15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4256233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07DE4-670E-F14C-839F-C906DBD9AFF4}" type="datetimeFigureOut">
              <a:rPr lang="en-US" smtClean="0"/>
              <a:t>10/15/15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349603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07DE4-670E-F14C-839F-C906DBD9AFF4}" type="datetimeFigureOut">
              <a:rPr lang="en-US" smtClean="0"/>
              <a:t>10/15/15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19497127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07DE4-670E-F14C-839F-C906DBD9AFF4}" type="datetimeFigureOut">
              <a:rPr lang="en-US" smtClean="0"/>
              <a:t>10/15/15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13D29-9AAC-3D4F-B4E4-414E0E09B0D7}" type="slidenum">
              <a:rPr lang="en-US" smtClean="0"/>
              <a:t>‹#›</a:t>
            </a:fld>
            <a:endParaRPr lang="en-US"/>
          </a:p>
        </p:txBody>
      </p:sp>
    </p:spTree>
    <p:extLst>
      <p:ext uri="{BB962C8B-B14F-4D97-AF65-F5344CB8AC3E}">
        <p14:creationId xmlns:p14="http://schemas.microsoft.com/office/powerpoint/2010/main" val="4131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godesignlove.com/brand-identity-style-guid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IGQmdoK_ZfY"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essions.edu/color-calcula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CISY114 Week 7</a:t>
            </a:r>
            <a:endParaRPr lang="en-US" dirty="0"/>
          </a:p>
        </p:txBody>
      </p:sp>
      <p:sp>
        <p:nvSpPr>
          <p:cNvPr id="3" name="Subtitle 2"/>
          <p:cNvSpPr>
            <a:spLocks noGrp="1"/>
          </p:cNvSpPr>
          <p:nvPr>
            <p:ph type="subTitle" idx="1"/>
          </p:nvPr>
        </p:nvSpPr>
        <p:spPr/>
        <p:txBody>
          <a:bodyPr/>
          <a:lstStyle/>
          <a:p>
            <a:r>
              <a:rPr lang="en-US" dirty="0" smtClean="0"/>
              <a:t>Designing &amp; Producing</a:t>
            </a:r>
            <a:br>
              <a:rPr lang="en-US" dirty="0" smtClean="0"/>
            </a:br>
            <a:r>
              <a:rPr lang="en-US" dirty="0" smtClean="0"/>
              <a:t>User Psychology</a:t>
            </a:r>
            <a:endParaRPr lang="en-US" b="1" u="sng" dirty="0" smtClean="0"/>
          </a:p>
        </p:txBody>
      </p:sp>
    </p:spTree>
    <p:extLst>
      <p:ext uri="{BB962C8B-B14F-4D97-AF65-F5344CB8AC3E}">
        <p14:creationId xmlns:p14="http://schemas.microsoft.com/office/powerpoint/2010/main" val="3894678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pic>
        <p:nvPicPr>
          <p:cNvPr id="3" name="Picture 2"/>
          <p:cNvPicPr>
            <a:picLocks noChangeAspect="1"/>
          </p:cNvPicPr>
          <p:nvPr/>
        </p:nvPicPr>
        <p:blipFill>
          <a:blip r:embed="rId2"/>
          <a:stretch>
            <a:fillRect/>
          </a:stretch>
        </p:blipFill>
        <p:spPr>
          <a:xfrm>
            <a:off x="2872967" y="1417638"/>
            <a:ext cx="3384220" cy="5006552"/>
          </a:xfrm>
          <a:prstGeom prst="rect">
            <a:avLst/>
          </a:prstGeom>
        </p:spPr>
      </p:pic>
    </p:spTree>
    <p:extLst>
      <p:ext uri="{BB962C8B-B14F-4D97-AF65-F5344CB8AC3E}">
        <p14:creationId xmlns:p14="http://schemas.microsoft.com/office/powerpoint/2010/main" val="783189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Contrast</a:t>
            </a:r>
            <a:endParaRPr lang="en-US" dirty="0"/>
          </a:p>
        </p:txBody>
      </p:sp>
      <p:sp>
        <p:nvSpPr>
          <p:cNvPr id="3" name="Content Placeholder 2"/>
          <p:cNvSpPr>
            <a:spLocks noGrp="1"/>
          </p:cNvSpPr>
          <p:nvPr>
            <p:ph idx="1"/>
          </p:nvPr>
        </p:nvSpPr>
        <p:spPr/>
        <p:txBody>
          <a:bodyPr/>
          <a:lstStyle/>
          <a:p>
            <a:r>
              <a:rPr lang="en-US" dirty="0" smtClean="0"/>
              <a:t>Visual Affordances</a:t>
            </a:r>
          </a:p>
          <a:p>
            <a:pPr lvl="1"/>
            <a:r>
              <a:rPr lang="en-US" dirty="0" smtClean="0"/>
              <a:t>Cues given to the user when they begin to interact which indicate what they can do.</a:t>
            </a:r>
          </a:p>
        </p:txBody>
      </p:sp>
      <p:pic>
        <p:nvPicPr>
          <p:cNvPr id="4" name="Picture 3"/>
          <p:cNvPicPr>
            <a:picLocks noChangeAspect="1"/>
          </p:cNvPicPr>
          <p:nvPr/>
        </p:nvPicPr>
        <p:blipFill>
          <a:blip r:embed="rId2"/>
          <a:stretch>
            <a:fillRect/>
          </a:stretch>
        </p:blipFill>
        <p:spPr>
          <a:xfrm>
            <a:off x="2400300" y="3911213"/>
            <a:ext cx="4318300" cy="711249"/>
          </a:xfrm>
          <a:prstGeom prst="rect">
            <a:avLst/>
          </a:prstGeom>
        </p:spPr>
      </p:pic>
    </p:spTree>
    <p:extLst>
      <p:ext uri="{BB962C8B-B14F-4D97-AF65-F5344CB8AC3E}">
        <p14:creationId xmlns:p14="http://schemas.microsoft.com/office/powerpoint/2010/main" val="681920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a:t>
            </a:r>
            <a:endParaRPr lang="en-US" dirty="0"/>
          </a:p>
        </p:txBody>
      </p:sp>
      <p:sp>
        <p:nvSpPr>
          <p:cNvPr id="3" name="Content Placeholder 2"/>
          <p:cNvSpPr>
            <a:spLocks noGrp="1"/>
          </p:cNvSpPr>
          <p:nvPr>
            <p:ph idx="1"/>
          </p:nvPr>
        </p:nvSpPr>
        <p:spPr/>
        <p:txBody>
          <a:bodyPr/>
          <a:lstStyle/>
          <a:p>
            <a:r>
              <a:rPr lang="en-US" dirty="0" smtClean="0"/>
              <a:t>Re-using elements or layouts in a manner that is intuitive.</a:t>
            </a:r>
          </a:p>
          <a:p>
            <a:endParaRPr lang="en-US" dirty="0" smtClean="0"/>
          </a:p>
          <a:p>
            <a:r>
              <a:rPr lang="en-US" dirty="0" smtClean="0"/>
              <a:t>A user should be able to rely upon the same functionality.</a:t>
            </a:r>
            <a:endParaRPr lang="en-US" dirty="0"/>
          </a:p>
        </p:txBody>
      </p:sp>
    </p:spTree>
    <p:extLst>
      <p:ext uri="{BB962C8B-B14F-4D97-AF65-F5344CB8AC3E}">
        <p14:creationId xmlns:p14="http://schemas.microsoft.com/office/powerpoint/2010/main" val="291572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 Repetition </a:t>
            </a:r>
            <a:r>
              <a:rPr lang="en-US" dirty="0"/>
              <a:t>Repetition</a:t>
            </a:r>
          </a:p>
        </p:txBody>
      </p:sp>
      <p:pic>
        <p:nvPicPr>
          <p:cNvPr id="4" name="Picture 3"/>
          <p:cNvPicPr>
            <a:picLocks noChangeAspect="1"/>
          </p:cNvPicPr>
          <p:nvPr/>
        </p:nvPicPr>
        <p:blipFill>
          <a:blip r:embed="rId2"/>
          <a:stretch>
            <a:fillRect/>
          </a:stretch>
        </p:blipFill>
        <p:spPr>
          <a:xfrm>
            <a:off x="1219200" y="2011239"/>
            <a:ext cx="6680664" cy="3835666"/>
          </a:xfrm>
          <a:prstGeom prst="rect">
            <a:avLst/>
          </a:prstGeom>
        </p:spPr>
      </p:pic>
    </p:spTree>
    <p:extLst>
      <p:ext uri="{BB962C8B-B14F-4D97-AF65-F5344CB8AC3E}">
        <p14:creationId xmlns:p14="http://schemas.microsoft.com/office/powerpoint/2010/main" val="578014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a:t>
            </a:r>
            <a:endParaRPr lang="en-US" dirty="0"/>
          </a:p>
        </p:txBody>
      </p:sp>
      <p:sp>
        <p:nvSpPr>
          <p:cNvPr id="3" name="Content Placeholder 2"/>
          <p:cNvSpPr>
            <a:spLocks noGrp="1"/>
          </p:cNvSpPr>
          <p:nvPr>
            <p:ph idx="1"/>
          </p:nvPr>
        </p:nvSpPr>
        <p:spPr/>
        <p:txBody>
          <a:bodyPr/>
          <a:lstStyle/>
          <a:p>
            <a:r>
              <a:rPr lang="en-US" dirty="0" smtClean="0"/>
              <a:t>Do not re-define terms and icons!</a:t>
            </a:r>
          </a:p>
          <a:p>
            <a:r>
              <a:rPr lang="en-US" dirty="0" smtClean="0"/>
              <a:t>For example, “Back” should have a defined action in navigation.</a:t>
            </a:r>
          </a:p>
          <a:p>
            <a:pPr lvl="1"/>
            <a:r>
              <a:rPr lang="en-US" dirty="0" smtClean="0"/>
              <a:t>Move one slide back in a linear progression.</a:t>
            </a:r>
          </a:p>
          <a:p>
            <a:pPr lvl="1"/>
            <a:r>
              <a:rPr lang="en-US" dirty="0" smtClean="0"/>
              <a:t>Move up one level.</a:t>
            </a:r>
          </a:p>
          <a:p>
            <a:pPr lvl="1"/>
            <a:r>
              <a:rPr lang="en-US" dirty="0" smtClean="0"/>
              <a:t>Go backwards in whatever path the user takes.</a:t>
            </a:r>
          </a:p>
          <a:p>
            <a:pPr lvl="1"/>
            <a:r>
              <a:rPr lang="en-US" b="1" dirty="0" smtClean="0"/>
              <a:t>Don’t mix and match!</a:t>
            </a:r>
            <a:endParaRPr lang="en-US" b="1" dirty="0"/>
          </a:p>
        </p:txBody>
      </p:sp>
    </p:spTree>
    <p:extLst>
      <p:ext uri="{BB962C8B-B14F-4D97-AF65-F5344CB8AC3E}">
        <p14:creationId xmlns:p14="http://schemas.microsoft.com/office/powerpoint/2010/main" val="109659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Content Placeholder 2"/>
          <p:cNvSpPr>
            <a:spLocks noGrp="1"/>
          </p:cNvSpPr>
          <p:nvPr>
            <p:ph idx="1"/>
          </p:nvPr>
        </p:nvSpPr>
        <p:spPr/>
        <p:txBody>
          <a:bodyPr/>
          <a:lstStyle/>
          <a:p>
            <a:r>
              <a:rPr lang="en-US" dirty="0" smtClean="0"/>
              <a:t>Making sure elements are regularly placed relative to each other.</a:t>
            </a:r>
            <a:endParaRPr lang="en-US" dirty="0"/>
          </a:p>
        </p:txBody>
      </p:sp>
    </p:spTree>
    <p:extLst>
      <p:ext uri="{BB962C8B-B14F-4D97-AF65-F5344CB8AC3E}">
        <p14:creationId xmlns:p14="http://schemas.microsoft.com/office/powerpoint/2010/main" val="3234072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Rectangle 2"/>
          <p:cNvSpPr/>
          <p:nvPr/>
        </p:nvSpPr>
        <p:spPr>
          <a:xfrm>
            <a:off x="1782774" y="1747632"/>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749901" y="2668051"/>
            <a:ext cx="4357892"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782774" y="3937999"/>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598423" y="4846766"/>
            <a:ext cx="2318771"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402419" y="5837091"/>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354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Rectangle 2"/>
          <p:cNvSpPr/>
          <p:nvPr/>
        </p:nvSpPr>
        <p:spPr>
          <a:xfrm>
            <a:off x="2627963" y="1477548"/>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627963" y="2499913"/>
            <a:ext cx="4357892"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627963" y="3522278"/>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627963" y="4544643"/>
            <a:ext cx="2318771"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627963" y="5567007"/>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95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&amp; Grouping</a:t>
            </a:r>
            <a:endParaRPr lang="en-US" dirty="0"/>
          </a:p>
        </p:txBody>
      </p:sp>
      <p:sp>
        <p:nvSpPr>
          <p:cNvPr id="3" name="Content Placeholder 2"/>
          <p:cNvSpPr>
            <a:spLocks noGrp="1"/>
          </p:cNvSpPr>
          <p:nvPr>
            <p:ph idx="1"/>
          </p:nvPr>
        </p:nvSpPr>
        <p:spPr/>
        <p:txBody>
          <a:bodyPr/>
          <a:lstStyle/>
          <a:p>
            <a:r>
              <a:rPr lang="en-US" dirty="0" smtClean="0"/>
              <a:t>Clustering related elements together so that it is obvious they function together.</a:t>
            </a:r>
          </a:p>
          <a:p>
            <a:endParaRPr lang="en-US" dirty="0"/>
          </a:p>
          <a:p>
            <a:r>
              <a:rPr lang="en-US" dirty="0" smtClean="0"/>
              <a:t>This also depends upon the delivery method!</a:t>
            </a:r>
            <a:endParaRPr lang="en-US" dirty="0"/>
          </a:p>
        </p:txBody>
      </p:sp>
    </p:spTree>
    <p:extLst>
      <p:ext uri="{BB962C8B-B14F-4D97-AF65-F5344CB8AC3E}">
        <p14:creationId xmlns:p14="http://schemas.microsoft.com/office/powerpoint/2010/main" val="1201060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&amp; Grouping</a:t>
            </a:r>
            <a:endParaRPr lang="en-US" dirty="0"/>
          </a:p>
        </p:txBody>
      </p:sp>
      <p:pic>
        <p:nvPicPr>
          <p:cNvPr id="5" name="Picture 4"/>
          <p:cNvPicPr>
            <a:picLocks noChangeAspect="1"/>
          </p:cNvPicPr>
          <p:nvPr/>
        </p:nvPicPr>
        <p:blipFill>
          <a:blip r:embed="rId2"/>
          <a:stretch>
            <a:fillRect/>
          </a:stretch>
        </p:blipFill>
        <p:spPr>
          <a:xfrm>
            <a:off x="1281733" y="1676400"/>
            <a:ext cx="6646376" cy="4792388"/>
          </a:xfrm>
          <a:prstGeom prst="rect">
            <a:avLst/>
          </a:prstGeom>
        </p:spPr>
      </p:pic>
    </p:spTree>
    <p:extLst>
      <p:ext uri="{BB962C8B-B14F-4D97-AF65-F5344CB8AC3E}">
        <p14:creationId xmlns:p14="http://schemas.microsoft.com/office/powerpoint/2010/main" val="92254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&amp; Navigation</a:t>
            </a:r>
            <a:endParaRPr lang="en-US" dirty="0"/>
          </a:p>
        </p:txBody>
      </p:sp>
      <p:sp>
        <p:nvSpPr>
          <p:cNvPr id="3" name="Content Placeholder 2"/>
          <p:cNvSpPr>
            <a:spLocks noGrp="1"/>
          </p:cNvSpPr>
          <p:nvPr>
            <p:ph idx="1"/>
          </p:nvPr>
        </p:nvSpPr>
        <p:spPr/>
        <p:txBody>
          <a:bodyPr/>
          <a:lstStyle/>
          <a:p>
            <a:r>
              <a:rPr lang="en-US" dirty="0" smtClean="0"/>
              <a:t>There are several navigation structures that your can use in a multimedia presentation:</a:t>
            </a:r>
          </a:p>
          <a:p>
            <a:pPr lvl="1"/>
            <a:r>
              <a:rPr lang="en-US" dirty="0" smtClean="0"/>
              <a:t>Linear</a:t>
            </a:r>
          </a:p>
          <a:p>
            <a:pPr lvl="1"/>
            <a:r>
              <a:rPr lang="en-US" dirty="0" smtClean="0"/>
              <a:t>Hierarchical</a:t>
            </a:r>
          </a:p>
          <a:p>
            <a:pPr lvl="1"/>
            <a:r>
              <a:rPr lang="en-US" dirty="0" smtClean="0"/>
              <a:t>Nonlinear</a:t>
            </a:r>
          </a:p>
          <a:p>
            <a:pPr lvl="1"/>
            <a:r>
              <a:rPr lang="en-US" dirty="0" smtClean="0"/>
              <a:t>Composite</a:t>
            </a:r>
            <a:endParaRPr lang="en-US" dirty="0"/>
          </a:p>
        </p:txBody>
      </p:sp>
    </p:spTree>
    <p:extLst>
      <p:ext uri="{BB962C8B-B14F-4D97-AF65-F5344CB8AC3E}">
        <p14:creationId xmlns:p14="http://schemas.microsoft.com/office/powerpoint/2010/main" val="3329094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Content Placeholder 2"/>
          <p:cNvSpPr>
            <a:spLocks noGrp="1"/>
          </p:cNvSpPr>
          <p:nvPr>
            <p:ph idx="1"/>
          </p:nvPr>
        </p:nvSpPr>
        <p:spPr/>
        <p:txBody>
          <a:bodyPr>
            <a:normAutofit lnSpcReduction="10000"/>
          </a:bodyPr>
          <a:lstStyle/>
          <a:p>
            <a:r>
              <a:rPr lang="en-US" dirty="0" smtClean="0"/>
              <a:t>For your Projects you will need to keep all of these in mind.</a:t>
            </a:r>
          </a:p>
          <a:p>
            <a:endParaRPr lang="en-US" dirty="0"/>
          </a:p>
          <a:p>
            <a:r>
              <a:rPr lang="en-US" dirty="0" smtClean="0"/>
              <a:t>Your set of design choices (layout, color, and “feel”) makes up your “brand identity.”</a:t>
            </a:r>
          </a:p>
          <a:p>
            <a:endParaRPr lang="en-US" dirty="0"/>
          </a:p>
          <a:p>
            <a:r>
              <a:rPr lang="en-US" dirty="0">
                <a:hlinkClick r:id="rId2"/>
              </a:rPr>
              <a:t>http://www.logodesignlove.com/brand-identity-style-</a:t>
            </a:r>
            <a:r>
              <a:rPr lang="en-US" dirty="0" smtClean="0">
                <a:hlinkClick r:id="rId2"/>
              </a:rPr>
              <a:t>guides</a:t>
            </a:r>
            <a:r>
              <a:rPr lang="en-US" dirty="0" smtClean="0"/>
              <a:t> </a:t>
            </a:r>
            <a:r>
              <a:rPr lang="en-US" sz="2400" i="1" dirty="0" smtClean="0">
                <a:sym typeface="Wingdings"/>
              </a:rPr>
              <a:t> Keep in mind for your Considerations document!</a:t>
            </a:r>
            <a:endParaRPr lang="en-US" sz="2400" i="1" dirty="0" smtClean="0"/>
          </a:p>
        </p:txBody>
      </p:sp>
    </p:spTree>
    <p:extLst>
      <p:ext uri="{BB962C8B-B14F-4D97-AF65-F5344CB8AC3E}">
        <p14:creationId xmlns:p14="http://schemas.microsoft.com/office/powerpoint/2010/main" val="409592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THERE ANY QUESTIONS?</a:t>
            </a:r>
            <a:endParaRPr lang="en-US" dirty="0"/>
          </a:p>
        </p:txBody>
      </p:sp>
      <p:sp>
        <p:nvSpPr>
          <p:cNvPr id="3" name="Text Placeholder 2"/>
          <p:cNvSpPr>
            <a:spLocks noGrp="1"/>
          </p:cNvSpPr>
          <p:nvPr>
            <p:ph type="body" idx="1"/>
          </p:nvPr>
        </p:nvSpPr>
        <p:spPr/>
        <p:txBody>
          <a:bodyPr/>
          <a:lstStyle/>
          <a:p>
            <a:r>
              <a:rPr lang="en-US" dirty="0" smtClean="0"/>
              <a:t>Navigate to question mode and ask…</a:t>
            </a:r>
            <a:endParaRPr lang="en-US" dirty="0"/>
          </a:p>
        </p:txBody>
      </p:sp>
    </p:spTree>
    <p:extLst>
      <p:ext uri="{BB962C8B-B14F-4D97-AF65-F5344CB8AC3E}">
        <p14:creationId xmlns:p14="http://schemas.microsoft.com/office/powerpoint/2010/main" val="1953251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Psychology of Web Design</a:t>
            </a:r>
            <a:endParaRPr lang="en-US" dirty="0"/>
          </a:p>
        </p:txBody>
      </p:sp>
      <p:sp>
        <p:nvSpPr>
          <p:cNvPr id="3" name="Content Placeholder 2"/>
          <p:cNvSpPr>
            <a:spLocks noGrp="1"/>
          </p:cNvSpPr>
          <p:nvPr>
            <p:ph idx="1"/>
          </p:nvPr>
        </p:nvSpPr>
        <p:spPr/>
        <p:txBody>
          <a:bodyPr>
            <a:normAutofit lnSpcReduction="10000"/>
          </a:bodyPr>
          <a:lstStyle/>
          <a:p>
            <a:r>
              <a:rPr lang="en-US" dirty="0" smtClean="0"/>
              <a:t>Susan </a:t>
            </a:r>
            <a:r>
              <a:rPr lang="en-US" dirty="0" err="1" smtClean="0"/>
              <a:t>Weinschenk</a:t>
            </a:r>
            <a:r>
              <a:rPr lang="en-US" dirty="0" smtClean="0"/>
              <a:t> talks about how humans are social animals.</a:t>
            </a:r>
          </a:p>
          <a:p>
            <a:pPr lvl="1"/>
            <a:r>
              <a:rPr lang="en-US" dirty="0" smtClean="0"/>
              <a:t>How we interact online follows rules for social interactions.</a:t>
            </a:r>
          </a:p>
          <a:p>
            <a:pPr lvl="1"/>
            <a:r>
              <a:rPr lang="en-US" i="1" dirty="0" smtClean="0"/>
              <a:t>“If </a:t>
            </a:r>
            <a:r>
              <a:rPr lang="en-US" i="1" dirty="0"/>
              <a:t>the website is not responsive or takes too long to load, it is like the person we are speaking to is not looking at us or is ignoring us. If the </a:t>
            </a:r>
            <a:r>
              <a:rPr lang="en-US" i="1" dirty="0" smtClean="0"/>
              <a:t>website </a:t>
            </a:r>
            <a:r>
              <a:rPr lang="en-US" i="1" dirty="0"/>
              <a:t>asks for personal information too soon in the flow of the interaction, it’s like someone getting too personal</a:t>
            </a:r>
            <a:r>
              <a:rPr lang="en-US" i="1" dirty="0" smtClean="0"/>
              <a:t>.” (p255)</a:t>
            </a:r>
          </a:p>
        </p:txBody>
      </p:sp>
    </p:spTree>
    <p:extLst>
      <p:ext uri="{BB962C8B-B14F-4D97-AF65-F5344CB8AC3E}">
        <p14:creationId xmlns:p14="http://schemas.microsoft.com/office/powerpoint/2010/main" val="2482121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The 404 Page</a:t>
            </a:r>
            <a:endParaRPr lang="en-US" dirty="0"/>
          </a:p>
        </p:txBody>
      </p:sp>
      <p:pic>
        <p:nvPicPr>
          <p:cNvPr id="5" name="Picture 4"/>
          <p:cNvPicPr>
            <a:picLocks noChangeAspect="1"/>
          </p:cNvPicPr>
          <p:nvPr/>
        </p:nvPicPr>
        <p:blipFill>
          <a:blip r:embed="rId2"/>
          <a:stretch>
            <a:fillRect/>
          </a:stretch>
        </p:blipFill>
        <p:spPr>
          <a:xfrm>
            <a:off x="2044700" y="1459960"/>
            <a:ext cx="5054600" cy="4241800"/>
          </a:xfrm>
          <a:prstGeom prst="rect">
            <a:avLst/>
          </a:prstGeom>
        </p:spPr>
      </p:pic>
      <p:sp>
        <p:nvSpPr>
          <p:cNvPr id="6" name="TextBox 5"/>
          <p:cNvSpPr txBox="1"/>
          <p:nvPr/>
        </p:nvSpPr>
        <p:spPr>
          <a:xfrm>
            <a:off x="358927" y="5798402"/>
            <a:ext cx="8345275" cy="584776"/>
          </a:xfrm>
          <a:prstGeom prst="rect">
            <a:avLst/>
          </a:prstGeom>
          <a:noFill/>
        </p:spPr>
        <p:txBody>
          <a:bodyPr wrap="square" rtlCol="0">
            <a:spAutoFit/>
          </a:bodyPr>
          <a:lstStyle/>
          <a:p>
            <a:pPr algn="ctr"/>
            <a:r>
              <a:rPr lang="en-US" sz="3200" dirty="0" smtClean="0"/>
              <a:t>It’s like someone stood you up. CUE RAGE!!!</a:t>
            </a:r>
            <a:endParaRPr lang="en-US" sz="3200" dirty="0"/>
          </a:p>
        </p:txBody>
      </p:sp>
    </p:spTree>
    <p:extLst>
      <p:ext uri="{BB962C8B-B14F-4D97-AF65-F5344CB8AC3E}">
        <p14:creationId xmlns:p14="http://schemas.microsoft.com/office/powerpoint/2010/main" val="610784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Defusing the 404:</a:t>
            </a:r>
            <a:br>
              <a:rPr lang="en-US" dirty="0" smtClean="0"/>
            </a:br>
            <a:r>
              <a:rPr lang="en-US" dirty="0" smtClean="0"/>
              <a:t>Cracking a joke.</a:t>
            </a:r>
            <a:endParaRPr lang="en-US" dirty="0"/>
          </a:p>
        </p:txBody>
      </p:sp>
      <p:pic>
        <p:nvPicPr>
          <p:cNvPr id="6" name="Picture 5"/>
          <p:cNvPicPr>
            <a:picLocks noChangeAspect="1"/>
          </p:cNvPicPr>
          <p:nvPr/>
        </p:nvPicPr>
        <p:blipFill>
          <a:blip r:embed="rId2"/>
          <a:stretch>
            <a:fillRect/>
          </a:stretch>
        </p:blipFill>
        <p:spPr>
          <a:xfrm>
            <a:off x="1022223" y="1700462"/>
            <a:ext cx="7099554" cy="3803333"/>
          </a:xfrm>
          <a:prstGeom prst="rect">
            <a:avLst/>
          </a:prstGeom>
        </p:spPr>
      </p:pic>
    </p:spTree>
    <p:extLst>
      <p:ext uri="{BB962C8B-B14F-4D97-AF65-F5344CB8AC3E}">
        <p14:creationId xmlns:p14="http://schemas.microsoft.com/office/powerpoint/2010/main" val="2383222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Defusing the 404:</a:t>
            </a:r>
            <a:br>
              <a:rPr lang="en-US" dirty="0" smtClean="0"/>
            </a:br>
            <a:r>
              <a:rPr lang="en-US" dirty="0" smtClean="0"/>
              <a:t>Cracking a joke.</a:t>
            </a:r>
            <a:endParaRPr lang="en-US" dirty="0"/>
          </a:p>
        </p:txBody>
      </p:sp>
      <p:pic>
        <p:nvPicPr>
          <p:cNvPr id="3" name="Picture 2"/>
          <p:cNvPicPr>
            <a:picLocks noChangeAspect="1"/>
          </p:cNvPicPr>
          <p:nvPr/>
        </p:nvPicPr>
        <p:blipFill>
          <a:blip r:embed="rId2"/>
          <a:stretch>
            <a:fillRect/>
          </a:stretch>
        </p:blipFill>
        <p:spPr>
          <a:xfrm>
            <a:off x="1905000" y="1714576"/>
            <a:ext cx="5334001" cy="4686300"/>
          </a:xfrm>
          <a:prstGeom prst="rect">
            <a:avLst/>
          </a:prstGeom>
        </p:spPr>
      </p:pic>
    </p:spTree>
    <p:extLst>
      <p:ext uri="{BB962C8B-B14F-4D97-AF65-F5344CB8AC3E}">
        <p14:creationId xmlns:p14="http://schemas.microsoft.com/office/powerpoint/2010/main" val="13545910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Defusing the 404:</a:t>
            </a:r>
            <a:br>
              <a:rPr lang="en-US" dirty="0" smtClean="0"/>
            </a:br>
            <a:r>
              <a:rPr lang="en-US" dirty="0" smtClean="0"/>
              <a:t>Cracking a joke.</a:t>
            </a:r>
            <a:endParaRPr lang="en-US" dirty="0"/>
          </a:p>
        </p:txBody>
      </p:sp>
      <p:pic>
        <p:nvPicPr>
          <p:cNvPr id="5" name="Picture 4"/>
          <p:cNvPicPr>
            <a:picLocks noChangeAspect="1"/>
          </p:cNvPicPr>
          <p:nvPr/>
        </p:nvPicPr>
        <p:blipFill>
          <a:blip r:embed="rId2"/>
          <a:stretch>
            <a:fillRect/>
          </a:stretch>
        </p:blipFill>
        <p:spPr>
          <a:xfrm>
            <a:off x="1022223" y="1523547"/>
            <a:ext cx="7099554" cy="4378058"/>
          </a:xfrm>
          <a:prstGeom prst="rect">
            <a:avLst/>
          </a:prstGeom>
        </p:spPr>
      </p:pic>
    </p:spTree>
    <p:extLst>
      <p:ext uri="{BB962C8B-B14F-4D97-AF65-F5344CB8AC3E}">
        <p14:creationId xmlns:p14="http://schemas.microsoft.com/office/powerpoint/2010/main" val="11398120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Defusing the 404:</a:t>
            </a:r>
            <a:br>
              <a:rPr lang="en-US" dirty="0" smtClean="0"/>
            </a:br>
            <a:r>
              <a:rPr lang="en-US" dirty="0" smtClean="0"/>
              <a:t>Cracking a joke.</a:t>
            </a:r>
            <a:endParaRPr lang="en-US" dirty="0"/>
          </a:p>
        </p:txBody>
      </p:sp>
      <p:pic>
        <p:nvPicPr>
          <p:cNvPr id="3" name="Picture 2"/>
          <p:cNvPicPr>
            <a:picLocks noChangeAspect="1"/>
          </p:cNvPicPr>
          <p:nvPr/>
        </p:nvPicPr>
        <p:blipFill>
          <a:blip r:embed="rId2"/>
          <a:stretch>
            <a:fillRect/>
          </a:stretch>
        </p:blipFill>
        <p:spPr>
          <a:xfrm>
            <a:off x="1905000" y="1467212"/>
            <a:ext cx="5334000" cy="5346700"/>
          </a:xfrm>
          <a:prstGeom prst="rect">
            <a:avLst/>
          </a:prstGeom>
        </p:spPr>
      </p:pic>
    </p:spTree>
    <p:extLst>
      <p:ext uri="{BB962C8B-B14F-4D97-AF65-F5344CB8AC3E}">
        <p14:creationId xmlns:p14="http://schemas.microsoft.com/office/powerpoint/2010/main" val="2656523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Defusing the 404:</a:t>
            </a:r>
            <a:br>
              <a:rPr lang="en-US" dirty="0" smtClean="0"/>
            </a:br>
            <a:r>
              <a:rPr lang="en-US" dirty="0" smtClean="0"/>
              <a:t>Cracking a joke.</a:t>
            </a:r>
            <a:endParaRPr lang="en-US" dirty="0"/>
          </a:p>
        </p:txBody>
      </p:sp>
      <p:pic>
        <p:nvPicPr>
          <p:cNvPr id="4" name="Picture 3"/>
          <p:cNvPicPr>
            <a:picLocks noChangeAspect="1"/>
          </p:cNvPicPr>
          <p:nvPr/>
        </p:nvPicPr>
        <p:blipFill>
          <a:blip r:embed="rId2"/>
          <a:stretch>
            <a:fillRect/>
          </a:stretch>
        </p:blipFill>
        <p:spPr>
          <a:xfrm>
            <a:off x="667246" y="2071633"/>
            <a:ext cx="7809509" cy="2714734"/>
          </a:xfrm>
          <a:prstGeom prst="rect">
            <a:avLst/>
          </a:prstGeom>
        </p:spPr>
      </p:pic>
      <p:sp>
        <p:nvSpPr>
          <p:cNvPr id="5" name="TextBox 4"/>
          <p:cNvSpPr txBox="1"/>
          <p:nvPr/>
        </p:nvSpPr>
        <p:spPr>
          <a:xfrm>
            <a:off x="358927" y="5826014"/>
            <a:ext cx="8345275" cy="584776"/>
          </a:xfrm>
          <a:prstGeom prst="rect">
            <a:avLst/>
          </a:prstGeom>
          <a:noFill/>
        </p:spPr>
        <p:txBody>
          <a:bodyPr wrap="square" rtlCol="0">
            <a:spAutoFit/>
          </a:bodyPr>
          <a:lstStyle/>
          <a:p>
            <a:pPr algn="ctr"/>
            <a:r>
              <a:rPr lang="en-US" sz="3200" dirty="0" smtClean="0"/>
              <a:t>It’s like someone saying “I’m sorry.”</a:t>
            </a:r>
            <a:endParaRPr lang="en-US" sz="3200" dirty="0"/>
          </a:p>
        </p:txBody>
      </p:sp>
    </p:spTree>
    <p:extLst>
      <p:ext uri="{BB962C8B-B14F-4D97-AF65-F5344CB8AC3E}">
        <p14:creationId xmlns:p14="http://schemas.microsoft.com/office/powerpoint/2010/main" val="33269290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Brain” &amp; Distractions</a:t>
            </a:r>
            <a:endParaRPr lang="en-US" dirty="0"/>
          </a:p>
        </p:txBody>
      </p:sp>
      <p:sp>
        <p:nvSpPr>
          <p:cNvPr id="3" name="Content Placeholder 2"/>
          <p:cNvSpPr>
            <a:spLocks noGrp="1"/>
          </p:cNvSpPr>
          <p:nvPr>
            <p:ph idx="1"/>
          </p:nvPr>
        </p:nvSpPr>
        <p:spPr/>
        <p:txBody>
          <a:bodyPr>
            <a:normAutofit lnSpcReduction="10000"/>
          </a:bodyPr>
          <a:lstStyle/>
          <a:p>
            <a:r>
              <a:rPr lang="en-US" dirty="0" smtClean="0"/>
              <a:t>Think of it as your brain’s reflexes.</a:t>
            </a:r>
          </a:p>
          <a:p>
            <a:r>
              <a:rPr lang="en-US" dirty="0" smtClean="0"/>
              <a:t>Getting someone’s attention with multimedia, most effectively, is an effort at tripping one of those reflexes to get them looking in the right place, and then engage a user with relevant content.</a:t>
            </a:r>
          </a:p>
          <a:p>
            <a:r>
              <a:rPr lang="en-US" dirty="0" smtClean="0"/>
              <a:t>Works the same with interface elements, etc. (Animations that catch the eye.)</a:t>
            </a:r>
          </a:p>
          <a:p>
            <a:r>
              <a:rPr lang="en-US" dirty="0" smtClean="0"/>
              <a:t>I call this “brain hacking.”</a:t>
            </a:r>
            <a:endParaRPr lang="en-US" dirty="0"/>
          </a:p>
        </p:txBody>
      </p:sp>
    </p:spTree>
    <p:extLst>
      <p:ext uri="{BB962C8B-B14F-4D97-AF65-F5344CB8AC3E}">
        <p14:creationId xmlns:p14="http://schemas.microsoft.com/office/powerpoint/2010/main" val="39965730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Navigation</a:t>
            </a:r>
            <a:endParaRPr lang="en-US" dirty="0"/>
          </a:p>
        </p:txBody>
      </p:sp>
      <p:sp>
        <p:nvSpPr>
          <p:cNvPr id="4" name="Rectangle 3"/>
          <p:cNvSpPr/>
          <p:nvPr/>
        </p:nvSpPr>
        <p:spPr>
          <a:xfrm>
            <a:off x="2190596" y="297097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57200" y="297097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944237" y="297097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779450" y="297097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766283" y="297097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3"/>
            <a:endCxn id="4" idx="1"/>
          </p:cNvCxnSpPr>
          <p:nvPr/>
        </p:nvCxnSpPr>
        <p:spPr>
          <a:xfrm>
            <a:off x="1377717" y="3431234"/>
            <a:ext cx="812879"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3"/>
            <a:endCxn id="7" idx="1"/>
          </p:cNvCxnSpPr>
          <p:nvPr/>
        </p:nvCxnSpPr>
        <p:spPr>
          <a:xfrm>
            <a:off x="3111113" y="3431234"/>
            <a:ext cx="83312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3"/>
            <a:endCxn id="8" idx="1"/>
          </p:cNvCxnSpPr>
          <p:nvPr/>
        </p:nvCxnSpPr>
        <p:spPr>
          <a:xfrm>
            <a:off x="4864754" y="3431234"/>
            <a:ext cx="91469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3"/>
            <a:endCxn id="9" idx="1"/>
          </p:cNvCxnSpPr>
          <p:nvPr/>
        </p:nvCxnSpPr>
        <p:spPr>
          <a:xfrm>
            <a:off x="6699967" y="3431234"/>
            <a:ext cx="106631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1766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70574" y="-7649524"/>
            <a:ext cx="19621412" cy="23675678"/>
          </a:xfrm>
          <a:prstGeom prst="rect">
            <a:avLst/>
          </a:prstGeom>
        </p:spPr>
      </p:pic>
    </p:spTree>
    <p:extLst>
      <p:ext uri="{BB962C8B-B14F-4D97-AF65-F5344CB8AC3E}">
        <p14:creationId xmlns:p14="http://schemas.microsoft.com/office/powerpoint/2010/main" val="31748256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3979" y="696636"/>
            <a:ext cx="3423871" cy="1200329"/>
          </a:xfrm>
          <a:prstGeom prst="rect">
            <a:avLst/>
          </a:prstGeom>
          <a:noFill/>
        </p:spPr>
        <p:txBody>
          <a:bodyPr wrap="none" rtlCol="0">
            <a:spAutoFit/>
          </a:bodyPr>
          <a:lstStyle/>
          <a:p>
            <a:pPr algn="ctr"/>
            <a:r>
              <a:rPr lang="en-US" b="1" dirty="0" smtClean="0"/>
              <a:t>⇒You’re looking about here.</a:t>
            </a:r>
          </a:p>
          <a:p>
            <a:pPr algn="ctr"/>
            <a:endParaRPr lang="en-US" dirty="0"/>
          </a:p>
          <a:p>
            <a:pPr algn="ctr"/>
            <a:r>
              <a:rPr lang="en-US" dirty="0" smtClean="0"/>
              <a:t>That’s where the Lion’s eyes were.</a:t>
            </a:r>
            <a:br>
              <a:rPr lang="en-US" dirty="0" smtClean="0"/>
            </a:br>
            <a:r>
              <a:rPr lang="en-US" dirty="0" smtClean="0"/>
              <a:t>You’ve been brain hacked.</a:t>
            </a:r>
            <a:endParaRPr lang="en-US" dirty="0"/>
          </a:p>
        </p:txBody>
      </p:sp>
    </p:spTree>
    <p:extLst>
      <p:ext uri="{BB962C8B-B14F-4D97-AF65-F5344CB8AC3E}">
        <p14:creationId xmlns:p14="http://schemas.microsoft.com/office/powerpoint/2010/main" val="30262584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Tracking</a:t>
            </a:r>
            <a:endParaRPr lang="en-US" dirty="0"/>
          </a:p>
        </p:txBody>
      </p:sp>
      <p:sp>
        <p:nvSpPr>
          <p:cNvPr id="3" name="Content Placeholder 2"/>
          <p:cNvSpPr>
            <a:spLocks noGrp="1"/>
          </p:cNvSpPr>
          <p:nvPr>
            <p:ph idx="1"/>
          </p:nvPr>
        </p:nvSpPr>
        <p:spPr/>
        <p:txBody>
          <a:bodyPr/>
          <a:lstStyle/>
          <a:p>
            <a:r>
              <a:rPr lang="en-US" dirty="0" smtClean="0"/>
              <a:t>We have a good idea of where people look without even realizing it:</a:t>
            </a:r>
            <a:endParaRPr lang="en-US" dirty="0"/>
          </a:p>
        </p:txBody>
      </p:sp>
      <p:pic>
        <p:nvPicPr>
          <p:cNvPr id="4" name="Picture 3" descr="animation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00" y="3132602"/>
            <a:ext cx="5359400" cy="3022600"/>
          </a:xfrm>
          <a:prstGeom prst="rect">
            <a:avLst/>
          </a:prstGeom>
        </p:spPr>
      </p:pic>
    </p:spTree>
    <p:extLst>
      <p:ext uri="{BB962C8B-B14F-4D97-AF65-F5344CB8AC3E}">
        <p14:creationId xmlns:p14="http://schemas.microsoft.com/office/powerpoint/2010/main" val="14201586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Attention Summary:</a:t>
            </a:r>
            <a:endParaRPr lang="en-US" dirty="0"/>
          </a:p>
        </p:txBody>
      </p:sp>
      <p:sp>
        <p:nvSpPr>
          <p:cNvPr id="3" name="Content Placeholder 2"/>
          <p:cNvSpPr>
            <a:spLocks noGrp="1"/>
          </p:cNvSpPr>
          <p:nvPr>
            <p:ph idx="1"/>
          </p:nvPr>
        </p:nvSpPr>
        <p:spPr/>
        <p:txBody>
          <a:bodyPr/>
          <a:lstStyle/>
          <a:p>
            <a:r>
              <a:rPr lang="en-US" dirty="0" smtClean="0"/>
              <a:t>Use something reflexive to gain attention.</a:t>
            </a:r>
          </a:p>
          <a:p>
            <a:pPr lvl="1"/>
            <a:r>
              <a:rPr lang="en-US" dirty="0" smtClean="0"/>
              <a:t>Faces.</a:t>
            </a:r>
          </a:p>
          <a:p>
            <a:pPr lvl="1"/>
            <a:r>
              <a:rPr lang="en-US" dirty="0" smtClean="0"/>
              <a:t>Indications of motion.</a:t>
            </a:r>
          </a:p>
          <a:p>
            <a:pPr lvl="1"/>
            <a:r>
              <a:rPr lang="en-US" dirty="0" smtClean="0"/>
              <a:t>Etc.</a:t>
            </a:r>
          </a:p>
          <a:p>
            <a:r>
              <a:rPr lang="en-US" dirty="0" smtClean="0"/>
              <a:t>Immediately engage your user with content.</a:t>
            </a:r>
          </a:p>
          <a:p>
            <a:pPr lvl="1"/>
            <a:r>
              <a:rPr lang="en-US" dirty="0" smtClean="0"/>
              <a:t>A story or other means to keep their attention.</a:t>
            </a:r>
          </a:p>
          <a:p>
            <a:pPr lvl="1"/>
            <a:r>
              <a:rPr lang="en-US" dirty="0" smtClean="0"/>
              <a:t>Engage past the reflexes.</a:t>
            </a:r>
          </a:p>
        </p:txBody>
      </p:sp>
    </p:spTree>
    <p:extLst>
      <p:ext uri="{BB962C8B-B14F-4D97-AF65-F5344CB8AC3E}">
        <p14:creationId xmlns:p14="http://schemas.microsoft.com/office/powerpoint/2010/main" val="6383207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Ambiguous Situations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err="1" smtClean="0"/>
              <a:t>Latane</a:t>
            </a:r>
            <a:r>
              <a:rPr lang="en-US" dirty="0" smtClean="0"/>
              <a:t> and </a:t>
            </a:r>
            <a:r>
              <a:rPr lang="en-US" dirty="0" err="1" smtClean="0"/>
              <a:t>Darlane</a:t>
            </a:r>
            <a:r>
              <a:rPr lang="en-US" dirty="0" smtClean="0"/>
              <a:t> Experiment.</a:t>
            </a:r>
          </a:p>
          <a:p>
            <a:pPr lvl="1"/>
            <a:r>
              <a:rPr lang="en-US" dirty="0" smtClean="0"/>
              <a:t>One of my favorites!</a:t>
            </a:r>
          </a:p>
          <a:p>
            <a:r>
              <a:rPr lang="en-US" dirty="0" smtClean="0"/>
              <a:t>Subjects given a test to take in a room where smoke would come in through the vent.</a:t>
            </a:r>
          </a:p>
          <a:p>
            <a:pPr lvl="1"/>
            <a:r>
              <a:rPr lang="en-US" dirty="0" smtClean="0"/>
              <a:t>The more people in the room who acted as if it was normal, the more likely they were to act as if it was normal. </a:t>
            </a:r>
            <a:r>
              <a:rPr lang="en-US" i="1" dirty="0" err="1">
                <a:solidFill>
                  <a:schemeClr val="bg1">
                    <a:lumMod val="95000"/>
                  </a:schemeClr>
                </a:solidFill>
              </a:rPr>
              <a:t>f</a:t>
            </a:r>
            <a:r>
              <a:rPr lang="en-US" i="1" dirty="0" err="1" smtClean="0">
                <a:solidFill>
                  <a:schemeClr val="bg1">
                    <a:lumMod val="95000"/>
                  </a:schemeClr>
                </a:solidFill>
              </a:rPr>
              <a:t>nord</a:t>
            </a:r>
            <a:endParaRPr lang="en-US" i="1" dirty="0" smtClean="0">
              <a:solidFill>
                <a:schemeClr val="bg1">
                  <a:lumMod val="95000"/>
                </a:schemeClr>
              </a:solidFill>
            </a:endParaRPr>
          </a:p>
          <a:p>
            <a:r>
              <a:rPr lang="en-US" dirty="0" smtClean="0"/>
              <a:t>There is a sense of </a:t>
            </a:r>
            <a:r>
              <a:rPr lang="en-US" b="1" dirty="0" smtClean="0"/>
              <a:t>Social Inertia</a:t>
            </a:r>
            <a:r>
              <a:rPr lang="en-US" dirty="0" smtClean="0"/>
              <a:t>.</a:t>
            </a:r>
            <a:endParaRPr lang="en-US" dirty="0"/>
          </a:p>
        </p:txBody>
      </p:sp>
    </p:spTree>
    <p:extLst>
      <p:ext uri="{BB962C8B-B14F-4D97-AF65-F5344CB8AC3E}">
        <p14:creationId xmlns:p14="http://schemas.microsoft.com/office/powerpoint/2010/main" val="73694654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Ambiguous Situations:</a:t>
            </a:r>
            <a:endParaRPr lang="en-US" dirty="0"/>
          </a:p>
        </p:txBody>
      </p:sp>
      <p:sp>
        <p:nvSpPr>
          <p:cNvPr id="3" name="Content Placeholder 2"/>
          <p:cNvSpPr>
            <a:spLocks noGrp="1"/>
          </p:cNvSpPr>
          <p:nvPr>
            <p:ph idx="1"/>
          </p:nvPr>
        </p:nvSpPr>
        <p:spPr/>
        <p:txBody>
          <a:bodyPr>
            <a:normAutofit/>
          </a:bodyPr>
          <a:lstStyle/>
          <a:p>
            <a:r>
              <a:rPr lang="en-US" dirty="0" smtClean="0"/>
              <a:t>We, as social animals, also look to others for cues in unfamiliar or ambiguous situations.</a:t>
            </a:r>
          </a:p>
          <a:p>
            <a:pPr lvl="1"/>
            <a:r>
              <a:rPr lang="en-US" dirty="0" smtClean="0"/>
              <a:t>Reviews and recommendations are a big factor.</a:t>
            </a:r>
          </a:p>
          <a:p>
            <a:pPr lvl="1"/>
            <a:r>
              <a:rPr lang="en-US" dirty="0" smtClean="0"/>
              <a:t>I call it “looking for authentication.</a:t>
            </a:r>
            <a:r>
              <a:rPr lang="en-US" dirty="0" smtClean="0"/>
              <a:t>”</a:t>
            </a:r>
          </a:p>
          <a:p>
            <a:pPr lvl="1"/>
            <a:endParaRPr lang="en-US" dirty="0" smtClean="0"/>
          </a:p>
          <a:p>
            <a:pPr lvl="1"/>
            <a:r>
              <a:rPr lang="en-US" dirty="0" smtClean="0"/>
              <a:t>Let’s see how it works!</a:t>
            </a:r>
            <a:endParaRPr lang="en-US" dirty="0" smtClean="0"/>
          </a:p>
        </p:txBody>
      </p:sp>
    </p:spTree>
    <p:extLst>
      <p:ext uri="{BB962C8B-B14F-4D97-AF65-F5344CB8AC3E}">
        <p14:creationId xmlns:p14="http://schemas.microsoft.com/office/powerpoint/2010/main" val="101900273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Ambiguous Situations:</a:t>
            </a:r>
            <a:endParaRPr lang="en-US" dirty="0"/>
          </a:p>
        </p:txBody>
      </p:sp>
      <p:sp>
        <p:nvSpPr>
          <p:cNvPr id="3" name="Content Placeholder 2"/>
          <p:cNvSpPr>
            <a:spLocks noGrp="1"/>
          </p:cNvSpPr>
          <p:nvPr>
            <p:ph idx="1"/>
          </p:nvPr>
        </p:nvSpPr>
        <p:spPr/>
        <p:txBody>
          <a:bodyPr>
            <a:normAutofit/>
          </a:bodyPr>
          <a:lstStyle/>
          <a:p>
            <a:r>
              <a:rPr lang="en-US" dirty="0" smtClean="0"/>
              <a:t>Also </a:t>
            </a:r>
            <a:r>
              <a:rPr lang="en-US" dirty="0" smtClean="0"/>
              <a:t>tied in with the Paradox of Choice.</a:t>
            </a:r>
          </a:p>
          <a:p>
            <a:pPr lvl="1"/>
            <a:r>
              <a:rPr lang="en-US" dirty="0" smtClean="0"/>
              <a:t>(She doesn’t go into this.)</a:t>
            </a:r>
          </a:p>
          <a:p>
            <a:pPr lvl="1"/>
            <a:r>
              <a:rPr lang="en-US" dirty="0" smtClean="0"/>
              <a:t>“Go get some extra virgin olive oil.”</a:t>
            </a:r>
          </a:p>
          <a:p>
            <a:pPr lvl="1"/>
            <a:r>
              <a:rPr lang="en-US" dirty="0" smtClean="0"/>
              <a:t>“Well, which do you prefer?”</a:t>
            </a:r>
          </a:p>
          <a:p>
            <a:pPr lvl="1"/>
            <a:r>
              <a:rPr lang="en-US" dirty="0" smtClean="0"/>
              <a:t>Local Supermarket vs. Whole Foods</a:t>
            </a:r>
          </a:p>
        </p:txBody>
      </p:sp>
    </p:spTree>
    <p:extLst>
      <p:ext uri="{BB962C8B-B14F-4D97-AF65-F5344CB8AC3E}">
        <p14:creationId xmlns:p14="http://schemas.microsoft.com/office/powerpoint/2010/main" val="23948886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4" name="Picture 3"/>
          <p:cNvPicPr>
            <a:picLocks noChangeAspect="1"/>
          </p:cNvPicPr>
          <p:nvPr/>
        </p:nvPicPr>
        <p:blipFill>
          <a:blip r:embed="rId2"/>
          <a:stretch>
            <a:fillRect/>
          </a:stretch>
        </p:blipFill>
        <p:spPr>
          <a:xfrm>
            <a:off x="844759" y="1951986"/>
            <a:ext cx="3810000" cy="3810000"/>
          </a:xfrm>
          <a:prstGeom prst="rect">
            <a:avLst/>
          </a:prstGeom>
        </p:spPr>
      </p:pic>
      <p:pic>
        <p:nvPicPr>
          <p:cNvPr id="5" name="Picture 4"/>
          <p:cNvPicPr>
            <a:picLocks noChangeAspect="1"/>
          </p:cNvPicPr>
          <p:nvPr/>
        </p:nvPicPr>
        <p:blipFill>
          <a:blip r:embed="rId3"/>
          <a:stretch>
            <a:fillRect/>
          </a:stretch>
        </p:blipFill>
        <p:spPr>
          <a:xfrm>
            <a:off x="4124850" y="1523999"/>
            <a:ext cx="4227095" cy="4227095"/>
          </a:xfrm>
          <a:prstGeom prst="rect">
            <a:avLst/>
          </a:prstGeom>
        </p:spPr>
      </p:pic>
    </p:spTree>
    <p:extLst>
      <p:ext uri="{BB962C8B-B14F-4D97-AF65-F5344CB8AC3E}">
        <p14:creationId xmlns:p14="http://schemas.microsoft.com/office/powerpoint/2010/main" val="24756563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4" name="Picture 3"/>
          <p:cNvPicPr>
            <a:picLocks noChangeAspect="1"/>
          </p:cNvPicPr>
          <p:nvPr/>
        </p:nvPicPr>
        <p:blipFill>
          <a:blip r:embed="rId2"/>
          <a:stretch>
            <a:fillRect/>
          </a:stretch>
        </p:blipFill>
        <p:spPr>
          <a:xfrm>
            <a:off x="-54649" y="1951986"/>
            <a:ext cx="3810000" cy="3810000"/>
          </a:xfrm>
          <a:prstGeom prst="rect">
            <a:avLst/>
          </a:prstGeom>
        </p:spPr>
      </p:pic>
      <p:pic>
        <p:nvPicPr>
          <p:cNvPr id="5" name="Picture 4"/>
          <p:cNvPicPr>
            <a:picLocks noChangeAspect="1"/>
          </p:cNvPicPr>
          <p:nvPr/>
        </p:nvPicPr>
        <p:blipFill>
          <a:blip r:embed="rId3"/>
          <a:stretch>
            <a:fillRect/>
          </a:stretch>
        </p:blipFill>
        <p:spPr>
          <a:xfrm>
            <a:off x="4916905" y="1523999"/>
            <a:ext cx="4227095" cy="4227095"/>
          </a:xfrm>
          <a:prstGeom prst="rect">
            <a:avLst/>
          </a:prstGeom>
        </p:spPr>
      </p:pic>
      <p:pic>
        <p:nvPicPr>
          <p:cNvPr id="3" name="Picture 2"/>
          <p:cNvPicPr>
            <a:picLocks noChangeAspect="1"/>
          </p:cNvPicPr>
          <p:nvPr/>
        </p:nvPicPr>
        <p:blipFill>
          <a:blip r:embed="rId4"/>
          <a:stretch>
            <a:fillRect/>
          </a:stretch>
        </p:blipFill>
        <p:spPr>
          <a:xfrm>
            <a:off x="3617302" y="1540882"/>
            <a:ext cx="1519597" cy="4221104"/>
          </a:xfrm>
          <a:prstGeom prst="rect">
            <a:avLst/>
          </a:prstGeom>
        </p:spPr>
      </p:pic>
    </p:spTree>
    <p:extLst>
      <p:ext uri="{BB962C8B-B14F-4D97-AF65-F5344CB8AC3E}">
        <p14:creationId xmlns:p14="http://schemas.microsoft.com/office/powerpoint/2010/main" val="73368842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4" name="Picture 3"/>
          <p:cNvPicPr>
            <a:picLocks noChangeAspect="1"/>
          </p:cNvPicPr>
          <p:nvPr/>
        </p:nvPicPr>
        <p:blipFill>
          <a:blip r:embed="rId2"/>
          <a:stretch>
            <a:fillRect/>
          </a:stretch>
        </p:blipFill>
        <p:spPr>
          <a:xfrm>
            <a:off x="-54649" y="1951986"/>
            <a:ext cx="3810000" cy="3810000"/>
          </a:xfrm>
          <a:prstGeom prst="rect">
            <a:avLst/>
          </a:prstGeom>
        </p:spPr>
      </p:pic>
      <p:pic>
        <p:nvPicPr>
          <p:cNvPr id="5" name="Picture 4"/>
          <p:cNvPicPr>
            <a:picLocks noChangeAspect="1"/>
          </p:cNvPicPr>
          <p:nvPr/>
        </p:nvPicPr>
        <p:blipFill>
          <a:blip r:embed="rId3"/>
          <a:stretch>
            <a:fillRect/>
          </a:stretch>
        </p:blipFill>
        <p:spPr>
          <a:xfrm>
            <a:off x="4916905" y="1523999"/>
            <a:ext cx="4227095" cy="4227095"/>
          </a:xfrm>
          <a:prstGeom prst="rect">
            <a:avLst/>
          </a:prstGeom>
        </p:spPr>
      </p:pic>
      <p:pic>
        <p:nvPicPr>
          <p:cNvPr id="3" name="Picture 2"/>
          <p:cNvPicPr>
            <a:picLocks noChangeAspect="1"/>
          </p:cNvPicPr>
          <p:nvPr/>
        </p:nvPicPr>
        <p:blipFill>
          <a:blip r:embed="rId4"/>
          <a:stretch>
            <a:fillRect/>
          </a:stretch>
        </p:blipFill>
        <p:spPr>
          <a:xfrm>
            <a:off x="3617302" y="1540882"/>
            <a:ext cx="1519597" cy="4221104"/>
          </a:xfrm>
          <a:prstGeom prst="rect">
            <a:avLst/>
          </a:prstGeom>
        </p:spPr>
      </p:pic>
      <p:sp>
        <p:nvSpPr>
          <p:cNvPr id="6" name="TextBox 5"/>
          <p:cNvSpPr txBox="1"/>
          <p:nvPr/>
        </p:nvSpPr>
        <p:spPr>
          <a:xfrm>
            <a:off x="457200" y="6176356"/>
            <a:ext cx="8047620" cy="369332"/>
          </a:xfrm>
          <a:prstGeom prst="rect">
            <a:avLst/>
          </a:prstGeom>
          <a:noFill/>
        </p:spPr>
        <p:txBody>
          <a:bodyPr wrap="none" rtlCol="0">
            <a:spAutoFit/>
          </a:bodyPr>
          <a:lstStyle/>
          <a:p>
            <a:r>
              <a:rPr lang="en-US" dirty="0" smtClean="0"/>
              <a:t>The time you take to choose is greater and your satisfaction with your choice is less.</a:t>
            </a:r>
            <a:endParaRPr lang="en-US" dirty="0"/>
          </a:p>
        </p:txBody>
      </p:sp>
    </p:spTree>
    <p:extLst>
      <p:ext uri="{BB962C8B-B14F-4D97-AF65-F5344CB8AC3E}">
        <p14:creationId xmlns:p14="http://schemas.microsoft.com/office/powerpoint/2010/main" val="7638411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Navigation</a:t>
            </a:r>
            <a:endParaRPr lang="en-US" dirty="0"/>
          </a:p>
        </p:txBody>
      </p:sp>
      <p:sp>
        <p:nvSpPr>
          <p:cNvPr id="7" name="Rectangle 6"/>
          <p:cNvSpPr/>
          <p:nvPr/>
        </p:nvSpPr>
        <p:spPr>
          <a:xfrm>
            <a:off x="3944237" y="1689378"/>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126506" y="336710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843532" y="336710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190596" y="513803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57200" y="513803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944237" y="513803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779450" y="513803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766283" y="513803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stCxn id="7" idx="2"/>
            <a:endCxn id="12" idx="0"/>
          </p:cNvCxnSpPr>
          <p:nvPr/>
        </p:nvCxnSpPr>
        <p:spPr>
          <a:xfrm flipH="1">
            <a:off x="2586765" y="2609895"/>
            <a:ext cx="1817731" cy="75721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2"/>
            <a:endCxn id="14" idx="0"/>
          </p:cNvCxnSpPr>
          <p:nvPr/>
        </p:nvCxnSpPr>
        <p:spPr>
          <a:xfrm>
            <a:off x="4404496" y="2609895"/>
            <a:ext cx="1899295" cy="75721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2" idx="2"/>
            <a:endCxn id="18" idx="0"/>
          </p:cNvCxnSpPr>
          <p:nvPr/>
        </p:nvCxnSpPr>
        <p:spPr>
          <a:xfrm flipH="1">
            <a:off x="917459" y="4287622"/>
            <a:ext cx="1669306"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2" idx="2"/>
            <a:endCxn id="16" idx="0"/>
          </p:cNvCxnSpPr>
          <p:nvPr/>
        </p:nvCxnSpPr>
        <p:spPr>
          <a:xfrm>
            <a:off x="2586765" y="4287622"/>
            <a:ext cx="64090"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4" idx="2"/>
            <a:endCxn id="20" idx="0"/>
          </p:cNvCxnSpPr>
          <p:nvPr/>
        </p:nvCxnSpPr>
        <p:spPr>
          <a:xfrm flipH="1">
            <a:off x="4404496" y="4287622"/>
            <a:ext cx="1899295"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4" idx="2"/>
            <a:endCxn id="21" idx="0"/>
          </p:cNvCxnSpPr>
          <p:nvPr/>
        </p:nvCxnSpPr>
        <p:spPr>
          <a:xfrm flipH="1">
            <a:off x="6239709" y="4287622"/>
            <a:ext cx="64082"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4" idx="2"/>
            <a:endCxn id="22" idx="0"/>
          </p:cNvCxnSpPr>
          <p:nvPr/>
        </p:nvCxnSpPr>
        <p:spPr>
          <a:xfrm>
            <a:off x="6303791" y="4287622"/>
            <a:ext cx="1922751"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650855" y="2005700"/>
            <a:ext cx="837827" cy="369332"/>
          </a:xfrm>
          <a:prstGeom prst="rect">
            <a:avLst/>
          </a:prstGeom>
          <a:noFill/>
        </p:spPr>
        <p:txBody>
          <a:bodyPr wrap="none" rtlCol="0">
            <a:spAutoFit/>
          </a:bodyPr>
          <a:lstStyle/>
          <a:p>
            <a:r>
              <a:rPr lang="en-US" dirty="0" smtClean="0"/>
              <a:t>Level 1</a:t>
            </a:r>
            <a:endParaRPr lang="en-US" dirty="0"/>
          </a:p>
        </p:txBody>
      </p:sp>
      <p:sp>
        <p:nvSpPr>
          <p:cNvPr id="39" name="TextBox 38"/>
          <p:cNvSpPr txBox="1"/>
          <p:nvPr/>
        </p:nvSpPr>
        <p:spPr>
          <a:xfrm>
            <a:off x="917459" y="3660125"/>
            <a:ext cx="837827" cy="369332"/>
          </a:xfrm>
          <a:prstGeom prst="rect">
            <a:avLst/>
          </a:prstGeom>
          <a:noFill/>
        </p:spPr>
        <p:txBody>
          <a:bodyPr wrap="none" rtlCol="0">
            <a:spAutoFit/>
          </a:bodyPr>
          <a:lstStyle/>
          <a:p>
            <a:r>
              <a:rPr lang="en-US" dirty="0" smtClean="0"/>
              <a:t>Level 2</a:t>
            </a:r>
            <a:endParaRPr lang="en-US" dirty="0"/>
          </a:p>
        </p:txBody>
      </p:sp>
      <p:sp>
        <p:nvSpPr>
          <p:cNvPr id="41" name="TextBox 40"/>
          <p:cNvSpPr txBox="1"/>
          <p:nvPr/>
        </p:nvSpPr>
        <p:spPr>
          <a:xfrm>
            <a:off x="192258" y="6351479"/>
            <a:ext cx="837827" cy="369332"/>
          </a:xfrm>
          <a:prstGeom prst="rect">
            <a:avLst/>
          </a:prstGeom>
          <a:noFill/>
        </p:spPr>
        <p:txBody>
          <a:bodyPr wrap="none" rtlCol="0">
            <a:spAutoFit/>
          </a:bodyPr>
          <a:lstStyle/>
          <a:p>
            <a:r>
              <a:rPr lang="en-US" dirty="0" smtClean="0"/>
              <a:t>Level 3</a:t>
            </a:r>
            <a:endParaRPr lang="en-US" dirty="0"/>
          </a:p>
        </p:txBody>
      </p:sp>
    </p:spTree>
    <p:extLst>
      <p:ext uri="{BB962C8B-B14F-4D97-AF65-F5344CB8AC3E}">
        <p14:creationId xmlns:p14="http://schemas.microsoft.com/office/powerpoint/2010/main" val="1178974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4" name="Picture 3"/>
          <p:cNvPicPr>
            <a:picLocks noChangeAspect="1"/>
          </p:cNvPicPr>
          <p:nvPr/>
        </p:nvPicPr>
        <p:blipFill>
          <a:blip r:embed="rId2"/>
          <a:stretch>
            <a:fillRect/>
          </a:stretch>
        </p:blipFill>
        <p:spPr>
          <a:xfrm>
            <a:off x="844759" y="1951986"/>
            <a:ext cx="3810000" cy="3810000"/>
          </a:xfrm>
          <a:prstGeom prst="rect">
            <a:avLst/>
          </a:prstGeom>
        </p:spPr>
      </p:pic>
      <p:pic>
        <p:nvPicPr>
          <p:cNvPr id="5" name="Picture 4"/>
          <p:cNvPicPr>
            <a:picLocks noChangeAspect="1"/>
          </p:cNvPicPr>
          <p:nvPr/>
        </p:nvPicPr>
        <p:blipFill>
          <a:blip r:embed="rId3"/>
          <a:stretch>
            <a:fillRect/>
          </a:stretch>
        </p:blipFill>
        <p:spPr>
          <a:xfrm>
            <a:off x="4124850" y="1523999"/>
            <a:ext cx="4227095" cy="4227095"/>
          </a:xfrm>
          <a:prstGeom prst="rect">
            <a:avLst/>
          </a:prstGeom>
        </p:spPr>
      </p:pic>
    </p:spTree>
    <p:extLst>
      <p:ext uri="{BB962C8B-B14F-4D97-AF65-F5344CB8AC3E}">
        <p14:creationId xmlns:p14="http://schemas.microsoft.com/office/powerpoint/2010/main" val="48751640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3" name="Picture 2"/>
          <p:cNvPicPr>
            <a:picLocks noChangeAspect="1"/>
          </p:cNvPicPr>
          <p:nvPr/>
        </p:nvPicPr>
        <p:blipFill>
          <a:blip r:embed="rId3"/>
          <a:stretch>
            <a:fillRect/>
          </a:stretch>
        </p:blipFill>
        <p:spPr>
          <a:xfrm>
            <a:off x="1016000" y="1272822"/>
            <a:ext cx="7112001" cy="5334000"/>
          </a:xfrm>
          <a:prstGeom prst="rect">
            <a:avLst/>
          </a:prstGeom>
        </p:spPr>
      </p:pic>
    </p:spTree>
    <p:extLst>
      <p:ext uri="{BB962C8B-B14F-4D97-AF65-F5344CB8AC3E}">
        <p14:creationId xmlns:p14="http://schemas.microsoft.com/office/powerpoint/2010/main" val="91231927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4" name="Picture 3"/>
          <p:cNvPicPr>
            <a:picLocks noChangeAspect="1"/>
          </p:cNvPicPr>
          <p:nvPr/>
        </p:nvPicPr>
        <p:blipFill>
          <a:blip r:embed="rId2"/>
          <a:stretch>
            <a:fillRect/>
          </a:stretch>
        </p:blipFill>
        <p:spPr>
          <a:xfrm>
            <a:off x="844759" y="1951986"/>
            <a:ext cx="3810000" cy="3810000"/>
          </a:xfrm>
          <a:prstGeom prst="rect">
            <a:avLst/>
          </a:prstGeom>
        </p:spPr>
      </p:pic>
      <p:pic>
        <p:nvPicPr>
          <p:cNvPr id="5" name="Picture 4"/>
          <p:cNvPicPr>
            <a:picLocks noChangeAspect="1"/>
          </p:cNvPicPr>
          <p:nvPr/>
        </p:nvPicPr>
        <p:blipFill>
          <a:blip r:embed="rId3"/>
          <a:stretch>
            <a:fillRect/>
          </a:stretch>
        </p:blipFill>
        <p:spPr>
          <a:xfrm>
            <a:off x="4124850" y="1523999"/>
            <a:ext cx="4227095" cy="4227095"/>
          </a:xfrm>
          <a:prstGeom prst="rect">
            <a:avLst/>
          </a:prstGeom>
        </p:spPr>
      </p:pic>
      <p:sp>
        <p:nvSpPr>
          <p:cNvPr id="6" name="TextBox 5"/>
          <p:cNvSpPr txBox="1"/>
          <p:nvPr/>
        </p:nvSpPr>
        <p:spPr>
          <a:xfrm>
            <a:off x="1489872" y="6176356"/>
            <a:ext cx="5982302" cy="369332"/>
          </a:xfrm>
          <a:prstGeom prst="rect">
            <a:avLst/>
          </a:prstGeom>
          <a:noFill/>
        </p:spPr>
        <p:txBody>
          <a:bodyPr wrap="none" rtlCol="0">
            <a:spAutoFit/>
          </a:bodyPr>
          <a:lstStyle/>
          <a:p>
            <a:pPr algn="ctr"/>
            <a:r>
              <a:rPr lang="en-US" dirty="0" smtClean="0"/>
              <a:t>Fewer, good choices, better reaction time, higher satisfaction.</a:t>
            </a:r>
            <a:endParaRPr lang="en-US" dirty="0"/>
          </a:p>
        </p:txBody>
      </p:sp>
    </p:spTree>
    <p:extLst>
      <p:ext uri="{BB962C8B-B14F-4D97-AF65-F5344CB8AC3E}">
        <p14:creationId xmlns:p14="http://schemas.microsoft.com/office/powerpoint/2010/main" val="318321889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Example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Vending at events with my family company:</a:t>
            </a:r>
          </a:p>
          <a:p>
            <a:endParaRPr lang="en-US" dirty="0" smtClean="0"/>
          </a:p>
          <a:p>
            <a:r>
              <a:rPr lang="en-US" dirty="0" smtClean="0"/>
              <a:t>When I offered 6-8 different types of pocket watches, the majority of conversations were </a:t>
            </a:r>
            <a:r>
              <a:rPr lang="en-US" i="1" dirty="0" smtClean="0"/>
              <a:t>long</a:t>
            </a:r>
            <a:r>
              <a:rPr lang="en-US" dirty="0" smtClean="0"/>
              <a:t> and about “which one is best?”</a:t>
            </a:r>
          </a:p>
          <a:p>
            <a:endParaRPr lang="en-US" dirty="0" smtClean="0"/>
          </a:p>
          <a:p>
            <a:r>
              <a:rPr lang="en-US" dirty="0" smtClean="0"/>
              <a:t>When they were pared down to 3-4 types, sales and satisfaction went </a:t>
            </a:r>
            <a:r>
              <a:rPr lang="en-US" i="1" dirty="0" smtClean="0"/>
              <a:t>up</a:t>
            </a:r>
            <a:r>
              <a:rPr lang="en-US" dirty="0" smtClean="0"/>
              <a:t> and conversations were about what they </a:t>
            </a:r>
            <a:r>
              <a:rPr lang="en-US" i="1" dirty="0" smtClean="0"/>
              <a:t>liked</a:t>
            </a:r>
            <a:r>
              <a:rPr lang="en-US" dirty="0" smtClean="0"/>
              <a:t> about them.</a:t>
            </a:r>
            <a:endParaRPr lang="en-US" dirty="0"/>
          </a:p>
        </p:txBody>
      </p:sp>
    </p:spTree>
    <p:extLst>
      <p:ext uri="{BB962C8B-B14F-4D97-AF65-F5344CB8AC3E}">
        <p14:creationId xmlns:p14="http://schemas.microsoft.com/office/powerpoint/2010/main" val="1345245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pattFill prst="horzBrick">
          <a:fgClr>
            <a:schemeClr val="tx2">
              <a:lumMod val="20000"/>
              <a:lumOff val="80000"/>
            </a:schemeClr>
          </a:fgClr>
          <a:bgClr>
            <a:prstClr val="white"/>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pyrus"/>
                <a:cs typeface="Papyrus"/>
              </a:rPr>
              <a:t>Attention to Detail (Professionalism)</a:t>
            </a:r>
            <a:endParaRPr lang="en-US" dirty="0">
              <a:latin typeface="Papyrus"/>
              <a:cs typeface="Papyrus"/>
            </a:endParaRPr>
          </a:p>
        </p:txBody>
      </p:sp>
      <p:sp>
        <p:nvSpPr>
          <p:cNvPr id="3" name="Content Placeholder 2"/>
          <p:cNvSpPr>
            <a:spLocks noGrp="1"/>
          </p:cNvSpPr>
          <p:nvPr>
            <p:ph idx="1"/>
          </p:nvPr>
        </p:nvSpPr>
        <p:spPr/>
        <p:txBody>
          <a:bodyPr/>
          <a:lstStyle/>
          <a:p>
            <a:r>
              <a:rPr lang="en-US" dirty="0" smtClean="0">
                <a:latin typeface="Comic Sans MS"/>
                <a:cs typeface="Comic Sans MS"/>
              </a:rPr>
              <a:t>If your interface does not look professional, people will not think it is professional. LOL.</a:t>
            </a:r>
          </a:p>
          <a:p>
            <a:r>
              <a:rPr lang="en-US" sz="4400" b="1" i="1" dirty="0" smtClean="0">
                <a:latin typeface="Comic Sans MS"/>
                <a:cs typeface="Comic Sans MS"/>
              </a:rPr>
              <a:t>“Dress to impress.”</a:t>
            </a:r>
          </a:p>
          <a:p>
            <a:r>
              <a:rPr lang="en-US" sz="4400" b="1" dirty="0" smtClean="0">
                <a:latin typeface="Apple Chancery"/>
                <a:cs typeface="Apple Chancery"/>
              </a:rPr>
              <a:t>Don’t be sloppy.</a:t>
            </a:r>
            <a:endParaRPr lang="en-US" sz="4400" b="1" dirty="0">
              <a:latin typeface="Apple Chancery"/>
              <a:cs typeface="Apple Chancery"/>
            </a:endParaRPr>
          </a:p>
        </p:txBody>
      </p:sp>
    </p:spTree>
    <p:extLst>
      <p:ext uri="{BB962C8B-B14F-4D97-AF65-F5344CB8AC3E}">
        <p14:creationId xmlns:p14="http://schemas.microsoft.com/office/powerpoint/2010/main" val="104570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oudy Old Style"/>
                <a:cs typeface="Goudy Old Style"/>
              </a:rPr>
              <a:t>Attention to Detail</a:t>
            </a:r>
            <a:br>
              <a:rPr lang="en-US" dirty="0" smtClean="0">
                <a:latin typeface="Goudy Old Style"/>
                <a:cs typeface="Goudy Old Style"/>
              </a:rPr>
            </a:br>
            <a:r>
              <a:rPr lang="en-US" i="1" dirty="0" smtClean="0">
                <a:latin typeface="Goudy Old Style"/>
                <a:cs typeface="Goudy Old Style"/>
              </a:rPr>
              <a:t>(Professionalism)</a:t>
            </a:r>
            <a:endParaRPr lang="en-US" i="1" dirty="0">
              <a:latin typeface="Goudy Old Style"/>
              <a:cs typeface="Goudy Old Style"/>
            </a:endParaRPr>
          </a:p>
        </p:txBody>
      </p:sp>
      <p:sp>
        <p:nvSpPr>
          <p:cNvPr id="3" name="Content Placeholder 2"/>
          <p:cNvSpPr>
            <a:spLocks noGrp="1"/>
          </p:cNvSpPr>
          <p:nvPr>
            <p:ph idx="1"/>
          </p:nvPr>
        </p:nvSpPr>
        <p:spPr/>
        <p:txBody>
          <a:bodyPr/>
          <a:lstStyle/>
          <a:p>
            <a:endParaRPr lang="en-US" dirty="0" smtClean="0">
              <a:latin typeface="Eurostile"/>
              <a:cs typeface="Eurostile"/>
            </a:endParaRPr>
          </a:p>
          <a:p>
            <a:r>
              <a:rPr lang="en-US" dirty="0" smtClean="0">
                <a:latin typeface="Eurostile"/>
                <a:cs typeface="Eurostile"/>
              </a:rPr>
              <a:t>If your interface does not look professional, users will not think it is professional.</a:t>
            </a:r>
          </a:p>
          <a:p>
            <a:endParaRPr lang="en-US" dirty="0" smtClean="0">
              <a:latin typeface="Eurostile"/>
              <a:cs typeface="Eurostile"/>
            </a:endParaRPr>
          </a:p>
          <a:p>
            <a:r>
              <a:rPr lang="en-US" dirty="0" smtClean="0">
                <a:latin typeface="Eurostile"/>
                <a:cs typeface="Eurostile"/>
              </a:rPr>
              <a:t>Remember the saying, </a:t>
            </a:r>
            <a:r>
              <a:rPr lang="en-US" i="1" dirty="0" smtClean="0">
                <a:latin typeface="Eurostile"/>
                <a:cs typeface="Eurostile"/>
              </a:rPr>
              <a:t>“Dress to impress.”</a:t>
            </a:r>
          </a:p>
          <a:p>
            <a:endParaRPr lang="en-US" dirty="0" smtClean="0">
              <a:latin typeface="Eurostile"/>
              <a:cs typeface="Eurostile"/>
            </a:endParaRPr>
          </a:p>
          <a:p>
            <a:r>
              <a:rPr lang="en-US" dirty="0" smtClean="0">
                <a:latin typeface="Eurostile"/>
                <a:cs typeface="Eurostile"/>
              </a:rPr>
              <a:t>Refrain from being sloppy.</a:t>
            </a:r>
            <a:endParaRPr lang="en-US" dirty="0">
              <a:latin typeface="Eurostile"/>
              <a:cs typeface="Eurostile"/>
            </a:endParaRPr>
          </a:p>
        </p:txBody>
      </p:sp>
    </p:spTree>
    <p:extLst>
      <p:ext uri="{BB962C8B-B14F-4D97-AF65-F5344CB8AC3E}">
        <p14:creationId xmlns:p14="http://schemas.microsoft.com/office/powerpoint/2010/main" val="3911604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a:t>
            </a:r>
            <a:endParaRPr lang="en-US" dirty="0"/>
          </a:p>
        </p:txBody>
      </p:sp>
      <p:sp>
        <p:nvSpPr>
          <p:cNvPr id="3" name="Content Placeholder 2"/>
          <p:cNvSpPr>
            <a:spLocks noGrp="1"/>
          </p:cNvSpPr>
          <p:nvPr>
            <p:ph idx="1"/>
          </p:nvPr>
        </p:nvSpPr>
        <p:spPr/>
        <p:txBody>
          <a:bodyPr/>
          <a:lstStyle/>
          <a:p>
            <a:r>
              <a:rPr lang="en-US" dirty="0" smtClean="0"/>
              <a:t>The “Goal Gradient Effect.”</a:t>
            </a:r>
          </a:p>
          <a:p>
            <a:pPr lvl="1"/>
            <a:r>
              <a:rPr lang="en-US" dirty="0" smtClean="0"/>
              <a:t>Ever notice why some websites have “levels” you can achieve for participating?</a:t>
            </a:r>
          </a:p>
          <a:p>
            <a:pPr lvl="1"/>
            <a:r>
              <a:rPr lang="en-US" dirty="0" smtClean="0"/>
              <a:t>Progress motivates.</a:t>
            </a:r>
          </a:p>
          <a:p>
            <a:pPr lvl="1"/>
            <a:r>
              <a:rPr lang="en-US" dirty="0" smtClean="0"/>
              <a:t>Achievement enforces a break (unless the next goal is really cool or interesting).</a:t>
            </a:r>
            <a:endParaRPr lang="en-US" dirty="0"/>
          </a:p>
        </p:txBody>
      </p:sp>
    </p:spTree>
    <p:extLst>
      <p:ext uri="{BB962C8B-B14F-4D97-AF65-F5344CB8AC3E}">
        <p14:creationId xmlns:p14="http://schemas.microsoft.com/office/powerpoint/2010/main" val="1095045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are inherently lazy.”</a:t>
            </a:r>
            <a:endParaRPr lang="en-US" dirty="0"/>
          </a:p>
        </p:txBody>
      </p:sp>
      <p:sp>
        <p:nvSpPr>
          <p:cNvPr id="3" name="Content Placeholder 2"/>
          <p:cNvSpPr>
            <a:spLocks noGrp="1"/>
          </p:cNvSpPr>
          <p:nvPr>
            <p:ph idx="1"/>
          </p:nvPr>
        </p:nvSpPr>
        <p:spPr/>
        <p:txBody>
          <a:bodyPr>
            <a:normAutofit fontScale="92500" lnSpcReduction="20000"/>
          </a:bodyPr>
          <a:lstStyle/>
          <a:p>
            <a:r>
              <a:rPr lang="en-US" dirty="0"/>
              <a:t>Satisfy + Suffice = </a:t>
            </a:r>
            <a:r>
              <a:rPr lang="en-US" dirty="0" smtClean="0"/>
              <a:t>Satisfice</a:t>
            </a:r>
          </a:p>
          <a:p>
            <a:pPr lvl="1"/>
            <a:r>
              <a:rPr lang="en-US" dirty="0" smtClean="0"/>
              <a:t>Thanks, </a:t>
            </a:r>
            <a:r>
              <a:rPr lang="en-US" dirty="0"/>
              <a:t>Herbert </a:t>
            </a:r>
            <a:r>
              <a:rPr lang="en-US" dirty="0" smtClean="0"/>
              <a:t>Simon. :-P</a:t>
            </a:r>
          </a:p>
          <a:p>
            <a:r>
              <a:rPr lang="en-US" b="1" i="1" dirty="0" smtClean="0"/>
              <a:t>I disagree.</a:t>
            </a:r>
          </a:p>
          <a:p>
            <a:pPr lvl="1"/>
            <a:r>
              <a:rPr lang="en-US" dirty="0" smtClean="0"/>
              <a:t>It’s </a:t>
            </a:r>
            <a:r>
              <a:rPr lang="en-US" i="1" dirty="0" smtClean="0"/>
              <a:t>not</a:t>
            </a:r>
            <a:r>
              <a:rPr lang="en-US" dirty="0" smtClean="0"/>
              <a:t> a matter of “laziness” (that’s a misnomer).</a:t>
            </a:r>
          </a:p>
          <a:p>
            <a:pPr lvl="1"/>
            <a:r>
              <a:rPr lang="en-US" dirty="0" smtClean="0"/>
              <a:t>EULAS.</a:t>
            </a:r>
          </a:p>
          <a:p>
            <a:pPr lvl="1"/>
            <a:r>
              <a:rPr lang="en-US" dirty="0" smtClean="0"/>
              <a:t>It’s a matter of maximizing satisfaction and minimizing stressors.</a:t>
            </a:r>
          </a:p>
          <a:p>
            <a:pPr lvl="1"/>
            <a:r>
              <a:rPr lang="en-US" dirty="0" smtClean="0"/>
              <a:t>“The perfect is the enemy of the good.”</a:t>
            </a:r>
          </a:p>
          <a:p>
            <a:pPr lvl="1"/>
            <a:r>
              <a:rPr lang="en-US" dirty="0" smtClean="0"/>
              <a:t>Look back at our olive oil example and the Paradox of Choice.</a:t>
            </a:r>
          </a:p>
          <a:p>
            <a:pPr lvl="1"/>
            <a:r>
              <a:rPr lang="en-US" dirty="0" smtClean="0"/>
              <a:t>Thanks, Barry Schwartz. </a:t>
            </a:r>
            <a:r>
              <a:rPr lang="en-US" dirty="0" smtClean="0">
                <a:sym typeface="Wingdings"/>
              </a:rPr>
              <a:t></a:t>
            </a:r>
            <a:endParaRPr lang="en-US" dirty="0" smtClean="0"/>
          </a:p>
        </p:txBody>
      </p:sp>
    </p:spTree>
    <p:extLst>
      <p:ext uri="{BB962C8B-B14F-4D97-AF65-F5344CB8AC3E}">
        <p14:creationId xmlns:p14="http://schemas.microsoft.com/office/powerpoint/2010/main" val="158528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vs. Conceptual Models</a:t>
            </a:r>
            <a:endParaRPr lang="en-US" dirty="0"/>
          </a:p>
        </p:txBody>
      </p:sp>
      <p:pic>
        <p:nvPicPr>
          <p:cNvPr id="4" name="Picture 3"/>
          <p:cNvPicPr>
            <a:picLocks noChangeAspect="1"/>
          </p:cNvPicPr>
          <p:nvPr/>
        </p:nvPicPr>
        <p:blipFill>
          <a:blip r:embed="rId2"/>
          <a:stretch>
            <a:fillRect/>
          </a:stretch>
        </p:blipFill>
        <p:spPr>
          <a:xfrm>
            <a:off x="1016000" y="1494786"/>
            <a:ext cx="7112000" cy="4724400"/>
          </a:xfrm>
          <a:prstGeom prst="rect">
            <a:avLst/>
          </a:prstGeom>
        </p:spPr>
      </p:pic>
    </p:spTree>
    <p:extLst>
      <p:ext uri="{BB962C8B-B14F-4D97-AF65-F5344CB8AC3E}">
        <p14:creationId xmlns:p14="http://schemas.microsoft.com/office/powerpoint/2010/main" val="3251378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Misakes</a:t>
            </a:r>
            <a:endParaRPr lang="en-US" dirty="0"/>
          </a:p>
        </p:txBody>
      </p:sp>
      <p:sp>
        <p:nvSpPr>
          <p:cNvPr id="3" name="Content Placeholder 2"/>
          <p:cNvSpPr>
            <a:spLocks noGrp="1"/>
          </p:cNvSpPr>
          <p:nvPr>
            <p:ph idx="1"/>
          </p:nvPr>
        </p:nvSpPr>
        <p:spPr/>
        <p:txBody>
          <a:bodyPr/>
          <a:lstStyle/>
          <a:p>
            <a:r>
              <a:rPr lang="en-US" dirty="0" smtClean="0"/>
              <a:t>Anticipate your users.</a:t>
            </a:r>
          </a:p>
          <a:p>
            <a:r>
              <a:rPr lang="en-US" dirty="0" smtClean="0"/>
              <a:t>Test out the pitfalls.</a:t>
            </a:r>
          </a:p>
          <a:p>
            <a:r>
              <a:rPr lang="en-US" dirty="0" smtClean="0"/>
              <a:t>Make sure error messages are easy to read and are </a:t>
            </a:r>
            <a:r>
              <a:rPr lang="en-US" i="1" dirty="0" smtClean="0"/>
              <a:t>actionable</a:t>
            </a:r>
            <a:r>
              <a:rPr lang="en-US" dirty="0" smtClean="0"/>
              <a:t>.</a:t>
            </a:r>
          </a:p>
          <a:p>
            <a:endParaRPr lang="en-US" dirty="0"/>
          </a:p>
          <a:p>
            <a:endParaRPr lang="en-US" dirty="0" smtClean="0"/>
          </a:p>
          <a:p>
            <a:endParaRPr lang="en-US" dirty="0" smtClean="0"/>
          </a:p>
          <a:p>
            <a:pPr lvl="1"/>
            <a:r>
              <a:rPr lang="en-US" dirty="0" smtClean="0"/>
              <a:t>“Blank field error.” VS. “Please fill this field out.”</a:t>
            </a:r>
            <a:endParaRPr lang="en-US" dirty="0"/>
          </a:p>
        </p:txBody>
      </p:sp>
      <p:pic>
        <p:nvPicPr>
          <p:cNvPr id="4" name="Picture 3"/>
          <p:cNvPicPr>
            <a:picLocks noChangeAspect="1"/>
          </p:cNvPicPr>
          <p:nvPr/>
        </p:nvPicPr>
        <p:blipFill>
          <a:blip r:embed="rId3"/>
          <a:stretch>
            <a:fillRect/>
          </a:stretch>
        </p:blipFill>
        <p:spPr>
          <a:xfrm>
            <a:off x="2095500" y="3890752"/>
            <a:ext cx="4953000" cy="1727200"/>
          </a:xfrm>
          <a:prstGeom prst="rect">
            <a:avLst/>
          </a:prstGeom>
        </p:spPr>
      </p:pic>
    </p:spTree>
    <p:extLst>
      <p:ext uri="{BB962C8B-B14F-4D97-AF65-F5344CB8AC3E}">
        <p14:creationId xmlns:p14="http://schemas.microsoft.com/office/powerpoint/2010/main" val="69854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Navigation</a:t>
            </a:r>
            <a:endParaRPr lang="en-US" dirty="0"/>
          </a:p>
        </p:txBody>
      </p:sp>
      <p:sp>
        <p:nvSpPr>
          <p:cNvPr id="4" name="Rectangle 3"/>
          <p:cNvSpPr/>
          <p:nvPr/>
        </p:nvSpPr>
        <p:spPr>
          <a:xfrm>
            <a:off x="2190596" y="219036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944237" y="219036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779450" y="219036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4" idx="3"/>
            <a:endCxn id="7" idx="1"/>
          </p:cNvCxnSpPr>
          <p:nvPr/>
        </p:nvCxnSpPr>
        <p:spPr>
          <a:xfrm>
            <a:off x="3111113" y="2650624"/>
            <a:ext cx="83312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3"/>
            <a:endCxn id="8" idx="1"/>
          </p:cNvCxnSpPr>
          <p:nvPr/>
        </p:nvCxnSpPr>
        <p:spPr>
          <a:xfrm>
            <a:off x="4864754" y="2650624"/>
            <a:ext cx="91469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Elbow Connector 4"/>
          <p:cNvCxnSpPr>
            <a:stCxn id="4" idx="0"/>
            <a:endCxn id="8" idx="0"/>
          </p:cNvCxnSpPr>
          <p:nvPr/>
        </p:nvCxnSpPr>
        <p:spPr>
          <a:xfrm rot="5400000" flipH="1" flipV="1">
            <a:off x="4445282" y="395938"/>
            <a:ext cx="12700" cy="3588854"/>
          </a:xfrm>
          <a:prstGeom prst="bentConnector3">
            <a:avLst>
              <a:gd name="adj1" fmla="val 180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270079" y="4124411"/>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023720" y="4124411"/>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247617" y="4124411"/>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4" idx="3"/>
            <a:endCxn id="15" idx="1"/>
          </p:cNvCxnSpPr>
          <p:nvPr/>
        </p:nvCxnSpPr>
        <p:spPr>
          <a:xfrm>
            <a:off x="2190596" y="4584670"/>
            <a:ext cx="83312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5" idx="3"/>
            <a:endCxn id="16" idx="1"/>
          </p:cNvCxnSpPr>
          <p:nvPr/>
        </p:nvCxnSpPr>
        <p:spPr>
          <a:xfrm>
            <a:off x="3944237" y="4584670"/>
            <a:ext cx="330338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4" idx="2"/>
            <a:endCxn id="14" idx="0"/>
          </p:cNvCxnSpPr>
          <p:nvPr/>
        </p:nvCxnSpPr>
        <p:spPr>
          <a:xfrm flipH="1">
            <a:off x="1730338" y="3110882"/>
            <a:ext cx="920517" cy="101352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7" idx="2"/>
            <a:endCxn id="15" idx="0"/>
          </p:cNvCxnSpPr>
          <p:nvPr/>
        </p:nvCxnSpPr>
        <p:spPr>
          <a:xfrm flipH="1">
            <a:off x="3483979" y="3110882"/>
            <a:ext cx="920517" cy="101352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8" idx="2"/>
            <a:endCxn id="16" idx="0"/>
          </p:cNvCxnSpPr>
          <p:nvPr/>
        </p:nvCxnSpPr>
        <p:spPr>
          <a:xfrm>
            <a:off x="6239709" y="3110882"/>
            <a:ext cx="1468167" cy="101352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16" idx="2"/>
            <a:endCxn id="14" idx="2"/>
          </p:cNvCxnSpPr>
          <p:nvPr/>
        </p:nvCxnSpPr>
        <p:spPr>
          <a:xfrm rot="5400000">
            <a:off x="4719107" y="2056159"/>
            <a:ext cx="12700" cy="5977538"/>
          </a:xfrm>
          <a:prstGeom prst="bentConnector3">
            <a:avLst>
              <a:gd name="adj1" fmla="val 1800000"/>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3835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But Not Seeing</a:t>
            </a:r>
            <a:endParaRPr lang="en-US" dirty="0"/>
          </a:p>
        </p:txBody>
      </p:sp>
      <p:sp>
        <p:nvSpPr>
          <p:cNvPr id="3" name="Content Placeholder 2"/>
          <p:cNvSpPr>
            <a:spLocks noGrp="1"/>
          </p:cNvSpPr>
          <p:nvPr>
            <p:ph idx="1"/>
          </p:nvPr>
        </p:nvSpPr>
        <p:spPr/>
        <p:txBody>
          <a:bodyPr/>
          <a:lstStyle/>
          <a:p>
            <a:r>
              <a:rPr lang="en-US" dirty="0" smtClean="0"/>
              <a:t>The “Monkey Business Illusion,” video by Daniel Simmons (one of the authors of </a:t>
            </a:r>
            <a:r>
              <a:rPr lang="en-US" i="1" dirty="0" smtClean="0"/>
              <a:t>The Invisible Gorilla</a:t>
            </a:r>
            <a:r>
              <a:rPr lang="en-US" dirty="0" smtClean="0"/>
              <a:t>).</a:t>
            </a:r>
            <a:r>
              <a:rPr lang="en-US" dirty="0" smtClean="0">
                <a:hlinkClick r:id="rId2"/>
              </a:rPr>
              <a:t>https://www.youtube.com/watch?v=IGQmdoK_ZfY</a:t>
            </a:r>
            <a:endParaRPr lang="en-US" dirty="0" smtClean="0"/>
          </a:p>
          <a:p>
            <a:endParaRPr lang="en-US" dirty="0" smtClean="0"/>
          </a:p>
          <a:p>
            <a:r>
              <a:rPr lang="en-US" dirty="0" smtClean="0"/>
              <a:t>Some of the same principles of magic tricks.</a:t>
            </a:r>
          </a:p>
        </p:txBody>
      </p:sp>
    </p:spTree>
    <p:extLst>
      <p:ext uri="{BB962C8B-B14F-4D97-AF65-F5344CB8AC3E}">
        <p14:creationId xmlns:p14="http://schemas.microsoft.com/office/powerpoint/2010/main" val="2653562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If you are aware of these phenomena, you’ll be able to make more effective design decisions</a:t>
            </a:r>
            <a:r>
              <a:rPr lang="en-US" dirty="0" smtClean="0"/>
              <a:t>.</a:t>
            </a:r>
            <a:endParaRPr lang="en-US" dirty="0" smtClean="0"/>
          </a:p>
        </p:txBody>
      </p:sp>
    </p:spTree>
    <p:extLst>
      <p:ext uri="{BB962C8B-B14F-4D97-AF65-F5344CB8AC3E}">
        <p14:creationId xmlns:p14="http://schemas.microsoft.com/office/powerpoint/2010/main" val="193182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Navigation</a:t>
            </a:r>
            <a:endParaRPr lang="en-US" dirty="0"/>
          </a:p>
        </p:txBody>
      </p:sp>
      <p:sp>
        <p:nvSpPr>
          <p:cNvPr id="4" name="Rectangle 3"/>
          <p:cNvSpPr/>
          <p:nvPr/>
        </p:nvSpPr>
        <p:spPr>
          <a:xfrm>
            <a:off x="967124" y="325059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720765" y="325059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555978" y="325059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095719" y="172526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4" idx="3"/>
            <a:endCxn id="7" idx="1"/>
          </p:cNvCxnSpPr>
          <p:nvPr/>
        </p:nvCxnSpPr>
        <p:spPr>
          <a:xfrm>
            <a:off x="1887641" y="3710854"/>
            <a:ext cx="83312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3"/>
            <a:endCxn id="8" idx="1"/>
          </p:cNvCxnSpPr>
          <p:nvPr/>
        </p:nvCxnSpPr>
        <p:spPr>
          <a:xfrm>
            <a:off x="3641282" y="3710854"/>
            <a:ext cx="9146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8" idx="2"/>
            <a:endCxn id="4" idx="2"/>
          </p:cNvCxnSpPr>
          <p:nvPr/>
        </p:nvCxnSpPr>
        <p:spPr>
          <a:xfrm rot="5400000">
            <a:off x="3221810" y="2376685"/>
            <a:ext cx="12700" cy="3588854"/>
          </a:xfrm>
          <a:prstGeom prst="bentConnector3">
            <a:avLst>
              <a:gd name="adj1" fmla="val 180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9" idx="2"/>
            <a:endCxn id="4" idx="0"/>
          </p:cNvCxnSpPr>
          <p:nvPr/>
        </p:nvCxnSpPr>
        <p:spPr>
          <a:xfrm flipH="1">
            <a:off x="1427383" y="2645786"/>
            <a:ext cx="3128595" cy="60480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764049" y="3244244"/>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864754" y="5015178"/>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6303791" y="5015178"/>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7766283" y="5015178"/>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a:stCxn id="29" idx="2"/>
            <a:endCxn id="31" idx="0"/>
          </p:cNvCxnSpPr>
          <p:nvPr/>
        </p:nvCxnSpPr>
        <p:spPr>
          <a:xfrm flipH="1">
            <a:off x="5325013" y="4164761"/>
            <a:ext cx="1899295"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9" idx="2"/>
            <a:endCxn id="32" idx="0"/>
          </p:cNvCxnSpPr>
          <p:nvPr/>
        </p:nvCxnSpPr>
        <p:spPr>
          <a:xfrm flipH="1">
            <a:off x="6764050" y="4164761"/>
            <a:ext cx="460258"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9" idx="2"/>
            <a:endCxn id="33" idx="0"/>
          </p:cNvCxnSpPr>
          <p:nvPr/>
        </p:nvCxnSpPr>
        <p:spPr>
          <a:xfrm>
            <a:off x="7224308" y="4164761"/>
            <a:ext cx="1002234"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19" idx="2"/>
            <a:endCxn id="29" idx="0"/>
          </p:cNvCxnSpPr>
          <p:nvPr/>
        </p:nvCxnSpPr>
        <p:spPr>
          <a:xfrm rot="16200000" flipH="1">
            <a:off x="5590914" y="1610850"/>
            <a:ext cx="598458" cy="2668330"/>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697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Design Principles</a:t>
            </a:r>
            <a:endParaRPr lang="en-US" dirty="0"/>
          </a:p>
        </p:txBody>
      </p:sp>
      <p:sp>
        <p:nvSpPr>
          <p:cNvPr id="3" name="Content Placeholder 2"/>
          <p:cNvSpPr>
            <a:spLocks noGrp="1"/>
          </p:cNvSpPr>
          <p:nvPr>
            <p:ph idx="1"/>
          </p:nvPr>
        </p:nvSpPr>
        <p:spPr/>
        <p:txBody>
          <a:bodyPr/>
          <a:lstStyle/>
          <a:p>
            <a:r>
              <a:rPr lang="en-US" dirty="0" smtClean="0"/>
              <a:t>Contrast</a:t>
            </a:r>
          </a:p>
          <a:p>
            <a:r>
              <a:rPr lang="en-US" dirty="0" smtClean="0"/>
              <a:t>Repetition</a:t>
            </a:r>
          </a:p>
          <a:p>
            <a:r>
              <a:rPr lang="en-US" dirty="0" smtClean="0"/>
              <a:t>Alignment</a:t>
            </a:r>
          </a:p>
          <a:p>
            <a:r>
              <a:rPr lang="en-US" dirty="0" smtClean="0"/>
              <a:t>Proximity &amp; Grouping</a:t>
            </a:r>
          </a:p>
          <a:p>
            <a:endParaRPr lang="en-US" dirty="0"/>
          </a:p>
          <a:p>
            <a:r>
              <a:rPr lang="en-US" dirty="0" smtClean="0"/>
              <a:t>(We will be re-visiting these in a few weeks, too, but they’re on the Midterm.)</a:t>
            </a:r>
          </a:p>
        </p:txBody>
      </p:sp>
    </p:spTree>
    <p:extLst>
      <p:ext uri="{BB962C8B-B14F-4D97-AF65-F5344CB8AC3E}">
        <p14:creationId xmlns:p14="http://schemas.microsoft.com/office/powerpoint/2010/main" val="212863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sp>
        <p:nvSpPr>
          <p:cNvPr id="3" name="Content Placeholder 2"/>
          <p:cNvSpPr>
            <a:spLocks noGrp="1"/>
          </p:cNvSpPr>
          <p:nvPr>
            <p:ph idx="1"/>
          </p:nvPr>
        </p:nvSpPr>
        <p:spPr/>
        <p:txBody>
          <a:bodyPr/>
          <a:lstStyle/>
          <a:p>
            <a:r>
              <a:rPr lang="en-US" dirty="0" smtClean="0"/>
              <a:t>Choosing colors and differing attributes to draw attention and distinction between different elements on the screen.</a:t>
            </a:r>
            <a:endParaRPr lang="en-US" dirty="0"/>
          </a:p>
        </p:txBody>
      </p:sp>
    </p:spTree>
    <p:extLst>
      <p:ext uri="{BB962C8B-B14F-4D97-AF65-F5344CB8AC3E}">
        <p14:creationId xmlns:p14="http://schemas.microsoft.com/office/powerpoint/2010/main" val="159680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sp>
        <p:nvSpPr>
          <p:cNvPr id="5" name="Rectangle 4"/>
          <p:cNvSpPr/>
          <p:nvPr/>
        </p:nvSpPr>
        <p:spPr>
          <a:xfrm>
            <a:off x="582606" y="2050555"/>
            <a:ext cx="3623809" cy="3378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accent5">
                    <a:lumMod val="40000"/>
                    <a:lumOff val="60000"/>
                  </a:schemeClr>
                </a:solidFill>
              </a:rPr>
              <a:t>Poor contrast because of bad color choices.</a:t>
            </a:r>
          </a:p>
        </p:txBody>
      </p:sp>
      <p:sp>
        <p:nvSpPr>
          <p:cNvPr id="6" name="Rectangle 5"/>
          <p:cNvSpPr/>
          <p:nvPr/>
        </p:nvSpPr>
        <p:spPr>
          <a:xfrm>
            <a:off x="4870586" y="2050555"/>
            <a:ext cx="3623809" cy="3378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bg1"/>
                </a:solidFill>
              </a:rPr>
              <a:t>Better contrast because of good color choices.</a:t>
            </a:r>
          </a:p>
        </p:txBody>
      </p:sp>
      <p:sp>
        <p:nvSpPr>
          <p:cNvPr id="7" name="TextBox 6"/>
          <p:cNvSpPr txBox="1"/>
          <p:nvPr/>
        </p:nvSpPr>
        <p:spPr>
          <a:xfrm>
            <a:off x="2213902" y="5898841"/>
            <a:ext cx="4668428" cy="646331"/>
          </a:xfrm>
          <a:prstGeom prst="rect">
            <a:avLst/>
          </a:prstGeom>
          <a:noFill/>
        </p:spPr>
        <p:txBody>
          <a:bodyPr wrap="none" rtlCol="0">
            <a:spAutoFit/>
          </a:bodyPr>
          <a:lstStyle/>
          <a:p>
            <a:pPr algn="ctr"/>
            <a:r>
              <a:rPr lang="en-US" dirty="0" smtClean="0"/>
              <a:t>Use a color wheel to find complimentary </a:t>
            </a:r>
            <a:r>
              <a:rPr lang="en-US" dirty="0"/>
              <a:t>colors.</a:t>
            </a:r>
            <a:br>
              <a:rPr lang="en-US" dirty="0"/>
            </a:br>
            <a:r>
              <a:rPr lang="en-US" dirty="0">
                <a:hlinkClick r:id="rId2"/>
              </a:rPr>
              <a:t>http://www.sessions.edu/color-</a:t>
            </a:r>
            <a:r>
              <a:rPr lang="en-US" dirty="0" smtClean="0">
                <a:hlinkClick r:id="rId2"/>
              </a:rPr>
              <a:t>calculator</a:t>
            </a:r>
            <a:r>
              <a:rPr lang="en-US" dirty="0" smtClean="0"/>
              <a:t> </a:t>
            </a:r>
            <a:endParaRPr lang="en-US" dirty="0"/>
          </a:p>
        </p:txBody>
      </p:sp>
    </p:spTree>
    <p:extLst>
      <p:ext uri="{BB962C8B-B14F-4D97-AF65-F5344CB8AC3E}">
        <p14:creationId xmlns:p14="http://schemas.microsoft.com/office/powerpoint/2010/main" val="3446228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709</TotalTime>
  <Words>1255</Words>
  <Application>Microsoft Macintosh PowerPoint</Application>
  <PresentationFormat>On-screen Show (4:3)</PresentationFormat>
  <Paragraphs>176</Paragraphs>
  <Slides>51</Slides>
  <Notes>7</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CISY114 Week 7</vt:lpstr>
      <vt:lpstr>Structure &amp; Navigation</vt:lpstr>
      <vt:lpstr>Linear Navigation</vt:lpstr>
      <vt:lpstr>Hierarchical Navigation</vt:lpstr>
      <vt:lpstr>Non-Linear Navigation</vt:lpstr>
      <vt:lpstr>Composite Navigation</vt:lpstr>
      <vt:lpstr>Visual Design Principles</vt:lpstr>
      <vt:lpstr>Contrast</vt:lpstr>
      <vt:lpstr>Contrast</vt:lpstr>
      <vt:lpstr>Contrast</vt:lpstr>
      <vt:lpstr>Other types of Contrast</vt:lpstr>
      <vt:lpstr>Repetition</vt:lpstr>
      <vt:lpstr>Repetition Repetition Repetition</vt:lpstr>
      <vt:lpstr>Repetition</vt:lpstr>
      <vt:lpstr>Alignment</vt:lpstr>
      <vt:lpstr>Alignment</vt:lpstr>
      <vt:lpstr>Alignment</vt:lpstr>
      <vt:lpstr>Proximity &amp; Grouping</vt:lpstr>
      <vt:lpstr>Proximity &amp; Grouping</vt:lpstr>
      <vt:lpstr>Putting It All Together</vt:lpstr>
      <vt:lpstr>ARE THERE ANY QUESTIONS?</vt:lpstr>
      <vt:lpstr>The Psychology of Web Design</vt:lpstr>
      <vt:lpstr>Example: The 404 Page</vt:lpstr>
      <vt:lpstr>Defusing the 404: Cracking a joke.</vt:lpstr>
      <vt:lpstr>Defusing the 404: Cracking a joke.</vt:lpstr>
      <vt:lpstr>Defusing the 404: Cracking a joke.</vt:lpstr>
      <vt:lpstr>Defusing the 404: Cracking a joke.</vt:lpstr>
      <vt:lpstr>Defusing the 404: Cracking a joke.</vt:lpstr>
      <vt:lpstr>“Old Brain” &amp; Distractions</vt:lpstr>
      <vt:lpstr>PowerPoint Presentation</vt:lpstr>
      <vt:lpstr>PowerPoint Presentation</vt:lpstr>
      <vt:lpstr>Eye Tracking</vt:lpstr>
      <vt:lpstr>Getting Attention Summary:</vt:lpstr>
      <vt:lpstr>Ambiguous Situations</vt:lpstr>
      <vt:lpstr>Ambiguous Situations:</vt:lpstr>
      <vt:lpstr>Ambiguous Situations:</vt:lpstr>
      <vt:lpstr>Extra Virgin Olive Oil</vt:lpstr>
      <vt:lpstr>Extra Virgin Olive Oil</vt:lpstr>
      <vt:lpstr>Extra Virgin Olive Oil</vt:lpstr>
      <vt:lpstr>Extra Virgin Olive Oil</vt:lpstr>
      <vt:lpstr>Extra Virgin Olive Oil</vt:lpstr>
      <vt:lpstr>Extra Virgin Olive Oil</vt:lpstr>
      <vt:lpstr>Personal Example</vt:lpstr>
      <vt:lpstr>Attention to Detail (Professionalism)</vt:lpstr>
      <vt:lpstr>Attention to Detail (Professionalism)</vt:lpstr>
      <vt:lpstr>Motivations</vt:lpstr>
      <vt:lpstr>“People are inherently lazy.”</vt:lpstr>
      <vt:lpstr>Mental vs. Conceptual Models</vt:lpstr>
      <vt:lpstr>Misakes</vt:lpstr>
      <vt:lpstr>Looking But Not Seeing</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Attendance Quiz is UP on Sakai.</dc:title>
  <dc:creator>Steve Caruso</dc:creator>
  <cp:lastModifiedBy>Steve Caruso</cp:lastModifiedBy>
  <cp:revision>34</cp:revision>
  <dcterms:created xsi:type="dcterms:W3CDTF">2015-03-02T20:41:59Z</dcterms:created>
  <dcterms:modified xsi:type="dcterms:W3CDTF">2015-10-15T20:08:24Z</dcterms:modified>
</cp:coreProperties>
</file>