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bin" ContentType="audio/unknown"/>
  <Override PartName="/ppt/media/audio2.bin" ContentType="audio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7" r:id="rId22"/>
    <p:sldId id="279" r:id="rId23"/>
    <p:sldId id="276" r:id="rId24"/>
    <p:sldId id="280" r:id="rId25"/>
    <p:sldId id="290" r:id="rId26"/>
    <p:sldId id="281" r:id="rId27"/>
    <p:sldId id="283" r:id="rId28"/>
    <p:sldId id="288" r:id="rId29"/>
    <p:sldId id="285" r:id="rId30"/>
    <p:sldId id="284" r:id="rId31"/>
    <p:sldId id="293" r:id="rId32"/>
    <p:sldId id="294" r:id="rId33"/>
    <p:sldId id="295" r:id="rId34"/>
    <p:sldId id="286" r:id="rId35"/>
    <p:sldId id="310" r:id="rId36"/>
    <p:sldId id="296" r:id="rId37"/>
    <p:sldId id="292" r:id="rId38"/>
    <p:sldId id="297" r:id="rId39"/>
    <p:sldId id="298" r:id="rId40"/>
    <p:sldId id="299" r:id="rId41"/>
    <p:sldId id="300" r:id="rId42"/>
    <p:sldId id="301" r:id="rId43"/>
    <p:sldId id="303" r:id="rId44"/>
    <p:sldId id="302" r:id="rId45"/>
    <p:sldId id="304" r:id="rId46"/>
    <p:sldId id="305" r:id="rId47"/>
    <p:sldId id="306" r:id="rId48"/>
    <p:sldId id="307" r:id="rId49"/>
    <p:sldId id="309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896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1A61F-6960-C34B-B3E9-EEBE045CE05C}" type="datetimeFigureOut">
              <a:rPr lang="en-US" smtClean="0"/>
              <a:t>9/24/15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2F1C0-CA09-814A-BB43-75AD0408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9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2F1C0-CA09-814A-BB43-75AD040871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8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6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7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9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2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2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1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8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5024-9959-854F-8415-8ACE8B0131A4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EF3A-4445-4A4B-B551-67C837C9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4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CISY114 – Week 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Authoring Tools &amp;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4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Card-/Page-Based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Today: </a:t>
            </a:r>
            <a:r>
              <a:rPr lang="en-US" b="1" dirty="0" err="1" smtClean="0"/>
              <a:t>Powerpoint</a:t>
            </a:r>
            <a:r>
              <a:rPr lang="en-US" dirty="0" smtClean="0"/>
              <a:t>.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Easy to use.</a:t>
            </a:r>
          </a:p>
          <a:p>
            <a:pPr lvl="1"/>
            <a:r>
              <a:rPr lang="en-US" dirty="0" smtClean="0"/>
              <a:t>Intuitive as slides.</a:t>
            </a:r>
          </a:p>
          <a:p>
            <a:pPr lvl="1"/>
            <a:r>
              <a:rPr lang="en-US" dirty="0" smtClean="0"/>
              <a:t>Quick to build.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Rarely stand-alone.</a:t>
            </a:r>
          </a:p>
          <a:p>
            <a:pPr lvl="1"/>
            <a:r>
              <a:rPr lang="en-US" dirty="0" smtClean="0"/>
              <a:t>Limited to the card/page paradigm.</a:t>
            </a:r>
          </a:p>
        </p:txBody>
      </p:sp>
    </p:spTree>
    <p:extLst>
      <p:ext uri="{BB962C8B-B14F-4D97-AF65-F5344CB8AC3E}">
        <p14:creationId xmlns:p14="http://schemas.microsoft.com/office/powerpoint/2010/main" val="114173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Icon-/Object-Based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be popular, but have all but disappeared.</a:t>
            </a:r>
          </a:p>
          <a:p>
            <a:r>
              <a:rPr lang="en-US" dirty="0" smtClean="0"/>
              <a:t>The two most popular tools in their day:</a:t>
            </a:r>
          </a:p>
          <a:p>
            <a:pPr lvl="1"/>
            <a:r>
              <a:rPr lang="en-US" dirty="0" smtClean="0"/>
              <a:t>Macromedia </a:t>
            </a:r>
            <a:r>
              <a:rPr lang="en-US" dirty="0" err="1" smtClean="0"/>
              <a:t>Authorware</a:t>
            </a:r>
            <a:r>
              <a:rPr lang="en-US" dirty="0" smtClean="0"/>
              <a:t> (</a:t>
            </a:r>
            <a:r>
              <a:rPr lang="en-US" i="1" dirty="0" smtClean="0"/>
              <a:t>deceased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IconAuthor</a:t>
            </a:r>
            <a:r>
              <a:rPr lang="en-US" dirty="0" smtClean="0"/>
              <a:t> (</a:t>
            </a:r>
            <a:r>
              <a:rPr lang="en-US" i="1" dirty="0" smtClean="0"/>
              <a:t>deceased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Quick to build, but very limited.</a:t>
            </a:r>
          </a:p>
        </p:txBody>
      </p:sp>
    </p:spTree>
    <p:extLst>
      <p:ext uri="{BB962C8B-B14F-4D97-AF65-F5344CB8AC3E}">
        <p14:creationId xmlns:p14="http://schemas.microsoft.com/office/powerpoint/2010/main" val="304384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8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2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Elements and events are manipulated on a timeline. (</a:t>
            </a:r>
            <a:r>
              <a:rPr lang="en-US" b="1" dirty="0" smtClean="0"/>
              <a:t>Adobe Flash </a:t>
            </a:r>
            <a:r>
              <a:rPr lang="en-US" dirty="0" smtClean="0"/>
              <a:t>only contender.)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Control and animation of elements.</a:t>
            </a:r>
          </a:p>
          <a:p>
            <a:pPr lvl="1"/>
            <a:r>
              <a:rPr lang="en-US" dirty="0" smtClean="0"/>
              <a:t>Extensive scripting capabilities.</a:t>
            </a:r>
          </a:p>
          <a:p>
            <a:pPr lvl="1"/>
            <a:r>
              <a:rPr lang="en-US" dirty="0" smtClean="0"/>
              <a:t>Cross-platform.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i="1" dirty="0" smtClean="0"/>
              <a:t>HOGS</a:t>
            </a:r>
            <a:r>
              <a:rPr lang="en-US" dirty="0" smtClean="0"/>
              <a:t> System resources...</a:t>
            </a:r>
          </a:p>
          <a:p>
            <a:pPr lvl="1"/>
            <a:r>
              <a:rPr lang="en-US" dirty="0" smtClean="0"/>
              <a:t>High learning curve.</a:t>
            </a:r>
          </a:p>
          <a:p>
            <a:pPr lvl="1"/>
            <a:r>
              <a:rPr lang="en-US" dirty="0" smtClean="0"/>
              <a:t>On its way 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5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Awake! Awake! Ask thyself: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9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3900" dirty="0" smtClean="0">
                <a:solidFill>
                  <a:schemeClr val="bg1"/>
                </a:solidFill>
              </a:rPr>
              <a:t>Audio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8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>
        <p:fade/>
        <p:sndAc>
          <p:stSnd>
            <p:snd r:embed="rId2" name="THX - Movie Intro.wav"/>
          </p:stSnd>
        </p:sndAc>
      </p:transition>
    </mc:Choice>
    <mc:Fallback>
      <p:transition xmlns:p14="http://schemas.microsoft.com/office/powerpoint/2010/main" spd="slow">
        <p:fade/>
        <p:sndAc>
          <p:stSnd>
            <p:snd r:embed="rId2" name="THX - Movie Intro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What IS Sound?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FFFFFF"/>
                </a:solidFill>
              </a:rPr>
              <a:t>Close your eyes…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Listen… 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Listen… </a:t>
            </a:r>
          </a:p>
          <a:p>
            <a:pPr marL="0" indent="0" algn="r"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Listen…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2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2" name="THX - Low Frequency Audio Test.wav"/>
          </p:stSnd>
        </p:sndAc>
      </p:transition>
    </mc:Choice>
    <mc:Fallback>
      <p:transition xmlns:p14="http://schemas.microsoft.com/office/powerpoint/2010/main" spd="med">
        <p:fade/>
        <p:sndAc>
          <p:stSnd>
            <p:snd r:embed="rId2" name="THX - Low Frequency Audio Test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 Sound, then.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</a:p>
        </p:txBody>
      </p:sp>
    </p:spTree>
    <p:extLst>
      <p:ext uri="{BB962C8B-B14F-4D97-AF65-F5344CB8AC3E}">
        <p14:creationId xmlns:p14="http://schemas.microsoft.com/office/powerpoint/2010/main" val="203207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 Sound, then.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</a:p>
          <a:p>
            <a:pPr lvl="1"/>
            <a:r>
              <a:rPr lang="en-US" dirty="0" smtClean="0"/>
              <a:t>Vibrations through a medium (air, water, etc.), heard by our ears and interpreted in our brains.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378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457200"/>
            <a:ext cx="5080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Images are stored as </a:t>
            </a:r>
            <a:r>
              <a:rPr lang="en-US" b="1" dirty="0" smtClean="0"/>
              <a:t>bitmaps</a:t>
            </a:r>
            <a:r>
              <a:rPr lang="en-US" dirty="0" smtClean="0"/>
              <a:t> (individual pixels) or </a:t>
            </a:r>
            <a:r>
              <a:rPr lang="en-US" b="1" dirty="0" smtClean="0"/>
              <a:t>vectors</a:t>
            </a:r>
            <a:r>
              <a:rPr lang="en-US" dirty="0" smtClean="0"/>
              <a:t> (mathematically defined lines, drawn by the computer).</a:t>
            </a:r>
          </a:p>
          <a:p>
            <a:r>
              <a:rPr lang="en-US" b="1" dirty="0" smtClean="0"/>
              <a:t>Color</a:t>
            </a:r>
            <a:r>
              <a:rPr lang="en-US" dirty="0" smtClean="0"/>
              <a:t> is stored by numbers.</a:t>
            </a:r>
          </a:p>
          <a:p>
            <a:pPr lvl="1"/>
            <a:r>
              <a:rPr lang="en-US" dirty="0" smtClean="0"/>
              <a:t>Binary: </a:t>
            </a:r>
            <a:r>
              <a:rPr lang="en-US" dirty="0" smtClean="0">
                <a:solidFill>
                  <a:srgbClr val="FF0000"/>
                </a:solidFill>
              </a:rPr>
              <a:t>11111111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11111111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11111111</a:t>
            </a:r>
          </a:p>
          <a:p>
            <a:pPr lvl="1"/>
            <a:r>
              <a:rPr lang="en-US" dirty="0" err="1" smtClean="0"/>
              <a:t>Hexidecimal</a:t>
            </a:r>
            <a:r>
              <a:rPr lang="en-US" dirty="0" smtClean="0"/>
              <a:t>: #</a:t>
            </a:r>
            <a:r>
              <a:rPr lang="en-US" dirty="0" smtClean="0">
                <a:solidFill>
                  <a:srgbClr val="FF0000"/>
                </a:solidFill>
              </a:rPr>
              <a:t>FF</a:t>
            </a:r>
            <a:r>
              <a:rPr lang="en-US" dirty="0" smtClean="0">
                <a:solidFill>
                  <a:srgbClr val="008000"/>
                </a:solidFill>
              </a:rPr>
              <a:t>FF</a:t>
            </a:r>
            <a:r>
              <a:rPr lang="en-US" dirty="0" smtClean="0">
                <a:solidFill>
                  <a:srgbClr val="0000FF"/>
                </a:solidFill>
              </a:rPr>
              <a:t>FF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Decimal: </a:t>
            </a:r>
            <a:r>
              <a:rPr lang="en-US" dirty="0" smtClean="0">
                <a:solidFill>
                  <a:srgbClr val="FF0000"/>
                </a:solidFill>
              </a:rPr>
              <a:t>255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8000"/>
                </a:solidFill>
              </a:rPr>
              <a:t>255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FF"/>
                </a:solidFill>
              </a:rPr>
              <a:t>255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size of the numbers is the </a:t>
            </a:r>
            <a:r>
              <a:rPr lang="en-US" b="1" dirty="0" smtClean="0">
                <a:solidFill>
                  <a:srgbClr val="000000"/>
                </a:solidFill>
              </a:rPr>
              <a:t>bit depth</a:t>
            </a:r>
            <a:r>
              <a:rPr lang="en-US" dirty="0" smtClean="0">
                <a:solidFill>
                  <a:srgbClr val="000000"/>
                </a:solidFill>
              </a:rPr>
              <a:t>. The higher the bit depth, the </a:t>
            </a:r>
            <a:r>
              <a:rPr lang="en-US" i="1" dirty="0" smtClean="0">
                <a:solidFill>
                  <a:srgbClr val="000000"/>
                </a:solidFill>
              </a:rPr>
              <a:t>more colors </a:t>
            </a:r>
            <a:r>
              <a:rPr lang="en-US" dirty="0" smtClean="0">
                <a:solidFill>
                  <a:srgbClr val="000000"/>
                </a:solidFill>
              </a:rPr>
              <a:t>we can represent, but the </a:t>
            </a:r>
            <a:r>
              <a:rPr lang="en-US" i="1" dirty="0" smtClean="0">
                <a:solidFill>
                  <a:srgbClr val="000000"/>
                </a:solidFill>
              </a:rPr>
              <a:t>larger</a:t>
            </a:r>
            <a:r>
              <a:rPr lang="en-US" dirty="0" smtClean="0">
                <a:solidFill>
                  <a:srgbClr val="000000"/>
                </a:solidFill>
              </a:rPr>
              <a:t> the file size.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Transparency</a:t>
            </a:r>
            <a:r>
              <a:rPr lang="en-US" dirty="0" smtClean="0">
                <a:solidFill>
                  <a:srgbClr val="000000"/>
                </a:solidFill>
              </a:rPr>
              <a:t> is called </a:t>
            </a:r>
            <a:r>
              <a:rPr lang="en-US" b="1" i="1" dirty="0" smtClean="0">
                <a:solidFill>
                  <a:srgbClr val="000000"/>
                </a:solidFill>
              </a:rPr>
              <a:t>alpha</a:t>
            </a:r>
            <a:r>
              <a:rPr lang="en-US" dirty="0" smtClean="0">
                <a:solidFill>
                  <a:srgbClr val="000000"/>
                </a:solidFill>
              </a:rPr>
              <a:t>. (GIF,PNG)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9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 Sound, then.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</a:p>
          <a:p>
            <a:pPr lvl="1"/>
            <a:r>
              <a:rPr lang="en-US" dirty="0" smtClean="0"/>
              <a:t>Vibrations through a medium (air, water, etc.), heard by our ears and interpreted in our brains.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 *like* to think of them as “waves” but it’s a bit more complicated than that.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084" y="4612556"/>
            <a:ext cx="5386424" cy="20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1289" y="6350549"/>
            <a:ext cx="9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Npr.org</a:t>
            </a:r>
            <a:endParaRPr lang="en-US" dirty="0"/>
          </a:p>
        </p:txBody>
      </p:sp>
      <p:pic>
        <p:nvPicPr>
          <p:cNvPr id="4" name="Picture 3" descr="compression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2711" y="-1"/>
            <a:ext cx="12229092" cy="68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measure sound?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metrics: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Magnitude</a:t>
            </a:r>
            <a:r>
              <a:rPr lang="en-US" dirty="0" smtClean="0"/>
              <a:t> level in </a:t>
            </a:r>
            <a:r>
              <a:rPr lang="en-US" b="1" dirty="0" smtClean="0"/>
              <a:t>Decibels</a:t>
            </a:r>
            <a:r>
              <a:rPr lang="en-US" dirty="0" smtClean="0"/>
              <a:t> (dB).</a:t>
            </a:r>
          </a:p>
          <a:p>
            <a:pPr lvl="2"/>
            <a:r>
              <a:rPr lang="en-US" dirty="0" smtClean="0"/>
              <a:t>Named after Alexander Bell, and are 1/10</a:t>
            </a:r>
            <a:r>
              <a:rPr lang="en-US" baseline="30000" dirty="0" smtClean="0"/>
              <a:t>th</a:t>
            </a:r>
            <a:r>
              <a:rPr lang="en-US" dirty="0" smtClean="0"/>
              <a:t> units.</a:t>
            </a:r>
          </a:p>
          <a:p>
            <a:pPr lvl="2"/>
            <a:r>
              <a:rPr lang="en-US" dirty="0" smtClean="0"/>
              <a:t>Decibels are </a:t>
            </a:r>
            <a:r>
              <a:rPr lang="en-US" i="1" dirty="0" smtClean="0"/>
              <a:t>LOGARITHMIC</a:t>
            </a:r>
            <a:r>
              <a:rPr lang="en-US" dirty="0" smtClean="0"/>
              <a:t> and </a:t>
            </a:r>
            <a:r>
              <a:rPr lang="en-US" i="1" dirty="0" smtClean="0"/>
              <a:t>RELATIVE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Frequency</a:t>
            </a:r>
            <a:r>
              <a:rPr lang="en-US" dirty="0" smtClean="0"/>
              <a:t> in </a:t>
            </a:r>
            <a:r>
              <a:rPr lang="en-US" b="1" dirty="0" smtClean="0"/>
              <a:t>Hertz</a:t>
            </a:r>
            <a:r>
              <a:rPr lang="en-US" dirty="0" smtClean="0"/>
              <a:t> (</a:t>
            </a:r>
            <a:r>
              <a:rPr lang="en-US" dirty="0"/>
              <a:t>H</a:t>
            </a:r>
            <a:r>
              <a:rPr lang="en-US" dirty="0" smtClean="0"/>
              <a:t>z).</a:t>
            </a:r>
          </a:p>
          <a:p>
            <a:pPr lvl="2"/>
            <a:r>
              <a:rPr lang="en-US" dirty="0" smtClean="0"/>
              <a:t>Named after Heinrich Hertz, who proved electromagnetic waves.</a:t>
            </a:r>
          </a:p>
          <a:p>
            <a:pPr lvl="2"/>
            <a:r>
              <a:rPr lang="en-US" dirty="0" smtClean="0"/>
              <a:t>1 Hz is one wave per second.</a:t>
            </a:r>
          </a:p>
        </p:txBody>
      </p:sp>
    </p:spTree>
    <p:extLst>
      <p:ext uri="{BB962C8B-B14F-4D97-AF65-F5344CB8AC3E}">
        <p14:creationId xmlns:p14="http://schemas.microsoft.com/office/powerpoint/2010/main" val="356555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876"/>
            <a:ext cx="9110706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16" y="997095"/>
            <a:ext cx="9188402" cy="49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</a:t>
            </a:r>
            <a:r>
              <a:rPr lang="en-US" i="1" dirty="0" smtClean="0"/>
              <a:t>We</a:t>
            </a:r>
            <a:r>
              <a:rPr lang="en-US" dirty="0" smtClean="0"/>
              <a:t> Hear?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beings can only hear between </a:t>
            </a:r>
            <a:br>
              <a:rPr lang="en-US" dirty="0" smtClean="0"/>
            </a:br>
            <a:r>
              <a:rPr lang="en-US" b="1" dirty="0" smtClean="0"/>
              <a:t>20 Hz to 20 KHz</a:t>
            </a:r>
            <a:r>
              <a:rPr lang="en-US" dirty="0" smtClean="0"/>
              <a:t> and are </a:t>
            </a:r>
            <a:br>
              <a:rPr lang="en-US" dirty="0" smtClean="0"/>
            </a:br>
            <a:r>
              <a:rPr lang="en-US" dirty="0" smtClean="0"/>
              <a:t>most sensitive to </a:t>
            </a:r>
            <a:r>
              <a:rPr lang="en-US" b="1" dirty="0" smtClean="0"/>
              <a:t>2 KHz – 5 KHz</a:t>
            </a:r>
            <a:r>
              <a:rPr lang="en-US" dirty="0" smtClean="0"/>
              <a:t>.</a:t>
            </a:r>
          </a:p>
          <a:p>
            <a:r>
              <a:rPr lang="en-US" dirty="0" smtClean="0"/>
              <a:t>Our relative hearing range is from </a:t>
            </a:r>
            <a:r>
              <a:rPr lang="en-US" b="1" dirty="0" smtClean="0"/>
              <a:t>0 dB </a:t>
            </a:r>
            <a:r>
              <a:rPr lang="en-US" dirty="0" smtClean="0"/>
              <a:t>(i.e. what we can just perceive – remember dB are </a:t>
            </a:r>
            <a:r>
              <a:rPr lang="en-US" i="1" dirty="0" smtClean="0"/>
              <a:t>relative</a:t>
            </a:r>
            <a:r>
              <a:rPr lang="en-US" dirty="0" smtClean="0"/>
              <a:t>) to about </a:t>
            </a:r>
            <a:r>
              <a:rPr lang="en-US" b="1" dirty="0" smtClean="0"/>
              <a:t>130 dB</a:t>
            </a:r>
            <a:r>
              <a:rPr lang="en-US" dirty="0" smtClean="0"/>
              <a:t> (the “threshold of pain”).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6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Quantize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choose a way to sample it that we can fit into a computer.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47" y="261143"/>
            <a:ext cx="6777703" cy="6005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3030" y="6488668"/>
            <a:ext cx="134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Concord.org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6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Quantize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choose a way to sample it that we can fit into a computer.</a:t>
            </a:r>
          </a:p>
          <a:p>
            <a:r>
              <a:rPr lang="en-US" dirty="0" smtClean="0"/>
              <a:t>We need to choose two things: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sampling rate </a:t>
            </a:r>
            <a:r>
              <a:rPr lang="en-US" dirty="0" smtClean="0"/>
              <a:t>(in Hz) – How </a:t>
            </a:r>
            <a:r>
              <a:rPr lang="en-US" i="1" dirty="0" smtClean="0"/>
              <a:t>often</a:t>
            </a:r>
            <a:r>
              <a:rPr lang="en-US" dirty="0" smtClean="0"/>
              <a:t> we measure.</a:t>
            </a:r>
            <a:endParaRPr lang="en-US" dirty="0"/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bit depth </a:t>
            </a:r>
            <a:r>
              <a:rPr lang="en-US" dirty="0" smtClean="0"/>
              <a:t>(in bits) – How </a:t>
            </a:r>
            <a:r>
              <a:rPr lang="en-US" i="1" dirty="0" smtClean="0"/>
              <a:t>accurately</a:t>
            </a:r>
            <a:r>
              <a:rPr lang="en-US" dirty="0" smtClean="0"/>
              <a:t> we measure.</a:t>
            </a:r>
          </a:p>
        </p:txBody>
      </p:sp>
    </p:spTree>
    <p:extLst>
      <p:ext uri="{BB962C8B-B14F-4D97-AF65-F5344CB8AC3E}">
        <p14:creationId xmlns:p14="http://schemas.microsoft.com/office/powerpoint/2010/main" val="100427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Since bitmaps are huge. To save space we use different forms of </a:t>
            </a:r>
            <a:r>
              <a:rPr lang="en-US" b="1" dirty="0" smtClean="0"/>
              <a:t>compression</a:t>
            </a:r>
            <a:r>
              <a:rPr lang="en-US" dirty="0" smtClean="0"/>
              <a:t>.</a:t>
            </a:r>
          </a:p>
          <a:p>
            <a:pPr lvl="1"/>
            <a:r>
              <a:rPr lang="en-US" b="1" dirty="0" err="1" smtClean="0"/>
              <a:t>Lossy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b="1" dirty="0" smtClean="0"/>
              <a:t>lossless</a:t>
            </a:r>
            <a:r>
              <a:rPr lang="en-US" dirty="0" smtClean="0"/>
              <a:t> compression.</a:t>
            </a:r>
          </a:p>
          <a:p>
            <a:pPr lvl="1"/>
            <a:r>
              <a:rPr lang="en-US" dirty="0" smtClean="0"/>
              <a:t>Lossless techniques:</a:t>
            </a:r>
          </a:p>
          <a:p>
            <a:pPr lvl="2"/>
            <a:r>
              <a:rPr lang="en-US" dirty="0" smtClean="0"/>
              <a:t>Tile counting, color palette, general compression.</a:t>
            </a:r>
          </a:p>
          <a:p>
            <a:pPr lvl="2"/>
            <a:r>
              <a:rPr lang="en-US" b="1" dirty="0" smtClean="0"/>
              <a:t>PNG</a:t>
            </a:r>
            <a:r>
              <a:rPr lang="en-US" dirty="0" smtClean="0"/>
              <a:t>, </a:t>
            </a:r>
            <a:r>
              <a:rPr lang="en-US" b="1" dirty="0" smtClean="0"/>
              <a:t>TIFF</a:t>
            </a:r>
            <a:r>
              <a:rPr lang="en-US" dirty="0" smtClean="0"/>
              <a:t>, </a:t>
            </a:r>
            <a:r>
              <a:rPr lang="en-US" b="1" dirty="0" smtClean="0"/>
              <a:t>GIF</a:t>
            </a:r>
            <a:r>
              <a:rPr lang="en-US" dirty="0" smtClean="0"/>
              <a:t> (&lt;256 colors), &amp; </a:t>
            </a:r>
            <a:r>
              <a:rPr lang="en-US" b="1" dirty="0" smtClean="0"/>
              <a:t>native file formats</a:t>
            </a:r>
          </a:p>
          <a:p>
            <a:pPr lvl="1"/>
            <a:r>
              <a:rPr lang="en-US" dirty="0" err="1" smtClean="0"/>
              <a:t>Lossy</a:t>
            </a:r>
            <a:r>
              <a:rPr lang="en-US" dirty="0" smtClean="0"/>
              <a:t> techniques:</a:t>
            </a:r>
          </a:p>
          <a:p>
            <a:pPr lvl="2"/>
            <a:r>
              <a:rPr lang="en-US" dirty="0" smtClean="0"/>
              <a:t>Pattern matching, reduced color palette, general compression.</a:t>
            </a:r>
          </a:p>
          <a:p>
            <a:pPr lvl="2"/>
            <a:r>
              <a:rPr lang="en-US" b="1" dirty="0" smtClean="0"/>
              <a:t>JPEG</a:t>
            </a:r>
            <a:r>
              <a:rPr lang="en-US" dirty="0" smtClean="0"/>
              <a:t>, </a:t>
            </a:r>
            <a:r>
              <a:rPr lang="en-US" b="1" dirty="0" smtClean="0"/>
              <a:t>PNG-8</a:t>
            </a:r>
            <a:r>
              <a:rPr lang="en-US" dirty="0" smtClean="0"/>
              <a:t>, </a:t>
            </a:r>
            <a:r>
              <a:rPr lang="en-US" b="1" dirty="0" smtClean="0"/>
              <a:t>GIF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058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8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9292" y="5909996"/>
            <a:ext cx="1961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possible.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>
                <a:sym typeface="Wingdings"/>
              </a:rPr>
              <a:t>This would be an</a:t>
            </a:r>
          </a:p>
          <a:p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nalog signal then!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1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Normalization </a:t>
            </a:r>
            <a:r>
              <a:rPr lang="en-US" dirty="0" err="1" smtClean="0"/>
              <a:t>vs</a:t>
            </a:r>
            <a:r>
              <a:rPr lang="en-US" dirty="0" smtClean="0"/>
              <a:t> Clipping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78" y="1720564"/>
            <a:ext cx="7504545" cy="47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1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Appropriate Sampling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your sampling rate is 10 MHz and you’re trying to record a 10 MHz sound?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8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Appropriate Sampling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your sampling rate is 10 MHz and you’re trying to record a 10 MHz sound?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Generally 44.1 KHz is considered “optimal” for the human 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2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Quantizing introduces noise…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" y="1887360"/>
            <a:ext cx="9077200" cy="30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9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hear it…. (demo)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3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 or Stereo?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beings are bi-aural creatures. (Some argue tri-aural.)</a:t>
            </a:r>
          </a:p>
          <a:p>
            <a:r>
              <a:rPr lang="en-US" dirty="0" smtClean="0"/>
              <a:t>Mono audio recordings only record one waveform.</a:t>
            </a:r>
          </a:p>
          <a:p>
            <a:r>
              <a:rPr lang="en-US" dirty="0" smtClean="0"/>
              <a:t>Stereo record two, one for each ear.</a:t>
            </a:r>
          </a:p>
          <a:p>
            <a:r>
              <a:rPr lang="en-US" dirty="0" smtClean="0"/>
              <a:t>Using fades between them, they can simulate 3 dimensions of sound.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3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Honking File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Audio recordings eat up a LOT of disk space.</a:t>
            </a:r>
          </a:p>
          <a:p>
            <a:r>
              <a:rPr lang="en-US" dirty="0" smtClean="0"/>
              <a:t>Let’s do a calculation:</a:t>
            </a:r>
          </a:p>
          <a:p>
            <a:pPr lvl="1"/>
            <a:r>
              <a:rPr lang="en-US" dirty="0" smtClean="0"/>
              <a:t>60 seconds of audio</a:t>
            </a:r>
          </a:p>
          <a:p>
            <a:pPr lvl="1"/>
            <a:r>
              <a:rPr lang="en-US" dirty="0" smtClean="0"/>
              <a:t>At 44.1 KHz</a:t>
            </a:r>
          </a:p>
          <a:p>
            <a:pPr lvl="1"/>
            <a:r>
              <a:rPr lang="en-US" dirty="0" smtClean="0"/>
              <a:t>In 16 bits of depth</a:t>
            </a:r>
          </a:p>
          <a:p>
            <a:pPr lvl="1"/>
            <a:r>
              <a:rPr lang="en-US" dirty="0" smtClean="0"/>
              <a:t>In stereo</a:t>
            </a:r>
            <a:endParaRPr lang="en-US" dirty="0"/>
          </a:p>
          <a:p>
            <a:r>
              <a:rPr lang="en-US" dirty="0" smtClean="0"/>
              <a:t>And the answer is: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51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Honking File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Audio recordings eat up a LOT of disk space.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And the answer is: </a:t>
            </a:r>
          </a:p>
          <a:p>
            <a:pPr lvl="1"/>
            <a:r>
              <a:rPr lang="en-US" dirty="0" smtClean="0"/>
              <a:t>(44.1 x 1000) Hz </a:t>
            </a:r>
            <a:r>
              <a:rPr lang="en-US" i="1" dirty="0" smtClean="0"/>
              <a:t>x</a:t>
            </a:r>
            <a:r>
              <a:rPr lang="en-US" dirty="0" smtClean="0"/>
              <a:t> 16 bits x 2 channels </a:t>
            </a:r>
            <a:br>
              <a:rPr lang="en-US" dirty="0" smtClean="0"/>
            </a:br>
            <a:r>
              <a:rPr lang="en-US" dirty="0" smtClean="0"/>
              <a:t>= </a:t>
            </a:r>
            <a:r>
              <a:rPr lang="en-US" b="1" dirty="0" smtClean="0"/>
              <a:t>1,411,200 bits/sec</a:t>
            </a:r>
            <a:r>
              <a:rPr lang="en-US" dirty="0" smtClean="0"/>
              <a:t>. or </a:t>
            </a:r>
            <a:r>
              <a:rPr lang="en-US" b="1" dirty="0" smtClean="0"/>
              <a:t>1.4112 megabits/sec</a:t>
            </a:r>
            <a:r>
              <a:rPr lang="en-US" dirty="0" smtClean="0"/>
              <a:t>.  </a:t>
            </a:r>
            <a:br>
              <a:rPr lang="en-US" dirty="0" smtClean="0"/>
            </a:br>
            <a:r>
              <a:rPr lang="en-US" dirty="0" smtClean="0"/>
              <a:t>                                  (bitrate)</a:t>
            </a:r>
          </a:p>
          <a:p>
            <a:pPr lvl="1"/>
            <a:r>
              <a:rPr lang="en-US" dirty="0" smtClean="0"/>
              <a:t>x </a:t>
            </a:r>
            <a:r>
              <a:rPr lang="en-US" dirty="0" smtClean="0"/>
              <a:t>60 sec = </a:t>
            </a:r>
            <a:r>
              <a:rPr lang="en-US" b="1" dirty="0" smtClean="0"/>
              <a:t>84,672,000 bits </a:t>
            </a:r>
            <a:r>
              <a:rPr lang="en-US" dirty="0" smtClean="0"/>
              <a:t>total. </a:t>
            </a:r>
            <a:br>
              <a:rPr lang="en-US" dirty="0" smtClean="0"/>
            </a:br>
            <a:r>
              <a:rPr lang="en-US" dirty="0" smtClean="0"/>
              <a:t>                                               </a:t>
            </a:r>
            <a:r>
              <a:rPr lang="en-US" b="1" dirty="0" smtClean="0"/>
              <a:t>(232.8 tons of pennies)</a:t>
            </a:r>
          </a:p>
          <a:p>
            <a:pPr lvl="1"/>
            <a:r>
              <a:rPr lang="en-US" dirty="0" smtClean="0"/>
              <a:t>84,672,000 ÷ 8 bits ÷ 1000 ÷ 1000 = ~</a:t>
            </a:r>
            <a:r>
              <a:rPr lang="en-US" b="1" dirty="0" smtClean="0"/>
              <a:t>10.58 MB</a:t>
            </a:r>
          </a:p>
        </p:txBody>
      </p:sp>
    </p:spTree>
    <p:extLst>
      <p:ext uri="{BB962C8B-B14F-4D97-AF65-F5344CB8AC3E}">
        <p14:creationId xmlns:p14="http://schemas.microsoft.com/office/powerpoint/2010/main" val="2776871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Compression!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to reduce file size?</a:t>
            </a:r>
          </a:p>
        </p:txBody>
      </p:sp>
    </p:spTree>
    <p:extLst>
      <p:ext uri="{BB962C8B-B14F-4D97-AF65-F5344CB8AC3E}">
        <p14:creationId xmlns:p14="http://schemas.microsoft.com/office/powerpoint/2010/main" val="342105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in the winter of our discontent…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8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Compression!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can we do to reduce file size/bit rate?</a:t>
            </a:r>
          </a:p>
          <a:p>
            <a:pPr lvl="1"/>
            <a:r>
              <a:rPr lang="en-US" dirty="0" smtClean="0"/>
              <a:t>Reduce sampling rate.</a:t>
            </a:r>
          </a:p>
          <a:p>
            <a:pPr lvl="1"/>
            <a:r>
              <a:rPr lang="en-US" dirty="0" smtClean="0"/>
              <a:t>Reduce bit depth.</a:t>
            </a:r>
          </a:p>
          <a:p>
            <a:pPr lvl="2"/>
            <a:r>
              <a:rPr lang="en-US" dirty="0" smtClean="0"/>
              <a:t>Chop off what we can’t hear. (MP3)</a:t>
            </a:r>
            <a:endParaRPr lang="en-US" dirty="0" smtClean="0"/>
          </a:p>
          <a:p>
            <a:pPr lvl="1"/>
            <a:r>
              <a:rPr lang="en-US" dirty="0" smtClean="0"/>
              <a:t>Reduce length of file.</a:t>
            </a:r>
          </a:p>
          <a:p>
            <a:pPr lvl="1"/>
            <a:r>
              <a:rPr lang="en-US" dirty="0" smtClean="0"/>
              <a:t>Reduce channels (stereo -&gt; mono).</a:t>
            </a:r>
          </a:p>
          <a:p>
            <a:pPr lvl="1"/>
            <a:r>
              <a:rPr lang="en-US" dirty="0" smtClean="0"/>
              <a:t>Generic file compression tricks. (zip)</a:t>
            </a:r>
          </a:p>
          <a:p>
            <a:r>
              <a:rPr lang="en-US" dirty="0" smtClean="0"/>
              <a:t>A particular implementation of quantization and compression is called a </a:t>
            </a:r>
            <a:r>
              <a:rPr lang="en-US" b="1" dirty="0" smtClean="0"/>
              <a:t>codec </a:t>
            </a:r>
            <a:r>
              <a:rPr lang="en-US" dirty="0" smtClean="0"/>
              <a:t>(</a:t>
            </a:r>
            <a:r>
              <a:rPr lang="en-US" b="1" u="sng" dirty="0" smtClean="0"/>
              <a:t>co</a:t>
            </a:r>
            <a:r>
              <a:rPr lang="en-US" dirty="0" smtClean="0"/>
              <a:t>mpressor-</a:t>
            </a:r>
            <a:r>
              <a:rPr lang="en-US" b="1" u="sng" dirty="0" err="1" smtClean="0"/>
              <a:t>dec</a:t>
            </a:r>
            <a:r>
              <a:rPr lang="en-US" dirty="0" err="1" smtClean="0"/>
              <a:t>ompressor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75320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As Promised…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Gregorian chant manuscripts as the first documented case of audio compression.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3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-1"/>
            <a:ext cx="5867400" cy="82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5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17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9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3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64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8945" y="-1"/>
            <a:ext cx="10910493" cy="83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37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63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02923"/>
            <a:ext cx="9144000" cy="126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9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Awaken! And ask!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831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Back By….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0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Vaughan’s “Helpful Ways to Get Started” advice on page 229</a:t>
            </a:r>
          </a:p>
          <a:p>
            <a:endParaRPr lang="en-US" dirty="0" smtClean="0"/>
          </a:p>
          <a:p>
            <a:r>
              <a:rPr lang="en-US" dirty="0" smtClean="0"/>
              <a:t>Types of Authoring Tools:</a:t>
            </a:r>
          </a:p>
          <a:p>
            <a:pPr lvl="1"/>
            <a:r>
              <a:rPr lang="en-US" dirty="0" smtClean="0"/>
              <a:t>Card- or Page-Based</a:t>
            </a:r>
          </a:p>
          <a:p>
            <a:pPr lvl="1"/>
            <a:r>
              <a:rPr lang="en-US" dirty="0" smtClean="0"/>
              <a:t>Icon- or Object-based</a:t>
            </a:r>
          </a:p>
          <a:p>
            <a:pPr lvl="1"/>
            <a:r>
              <a:rPr lang="en-US" dirty="0" smtClean="0"/>
              <a:t>Timeline Based</a:t>
            </a:r>
          </a:p>
        </p:txBody>
      </p:sp>
    </p:spTree>
    <p:extLst>
      <p:ext uri="{BB962C8B-B14F-4D97-AF65-F5344CB8AC3E}">
        <p14:creationId xmlns:p14="http://schemas.microsoft.com/office/powerpoint/2010/main" val="112461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Card-/Page-Based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450"/>
            <a:ext cx="8229600" cy="4525963"/>
          </a:xfrm>
        </p:spPr>
        <p:txBody>
          <a:bodyPr/>
          <a:lstStyle/>
          <a:p>
            <a:r>
              <a:rPr lang="en-US" dirty="0" smtClean="0"/>
              <a:t>The first tool: </a:t>
            </a:r>
            <a:r>
              <a:rPr lang="en-US" dirty="0" err="1" smtClean="0"/>
              <a:t>Hypercard</a:t>
            </a:r>
            <a:r>
              <a:rPr lang="en-US" dirty="0" smtClean="0"/>
              <a:t> (for the original Macintosh and Apple IIGS).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2501900"/>
            <a:ext cx="65024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5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066800"/>
            <a:ext cx="6642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9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36"/>
            <a:ext cx="9190608" cy="56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8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976</Words>
  <Application>Microsoft Macintosh PowerPoint</Application>
  <PresentationFormat>On-screen Show (4:3)</PresentationFormat>
  <Paragraphs>146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CISY114 – Week 4</vt:lpstr>
      <vt:lpstr>Quick Review (1/2)</vt:lpstr>
      <vt:lpstr>Quick Review (2/2)</vt:lpstr>
      <vt:lpstr>Any Questions?</vt:lpstr>
      <vt:lpstr>Authoring Systems</vt:lpstr>
      <vt:lpstr>Card-/Page-Based</vt:lpstr>
      <vt:lpstr>PowerPoint Presentation</vt:lpstr>
      <vt:lpstr>PowerPoint Presentation</vt:lpstr>
      <vt:lpstr>PowerPoint Presentation</vt:lpstr>
      <vt:lpstr>Card-/Page-Based</vt:lpstr>
      <vt:lpstr>Icon-/Object-Based</vt:lpstr>
      <vt:lpstr>PowerPoint Presentation</vt:lpstr>
      <vt:lpstr>Timeline-Based</vt:lpstr>
      <vt:lpstr>Any Questions?</vt:lpstr>
      <vt:lpstr>Audio</vt:lpstr>
      <vt:lpstr>What IS Sound?</vt:lpstr>
      <vt:lpstr>So…. Sound, then. </vt:lpstr>
      <vt:lpstr>So…. Sound, then. </vt:lpstr>
      <vt:lpstr>PowerPoint Presentation</vt:lpstr>
      <vt:lpstr>So…. Sound, then. </vt:lpstr>
      <vt:lpstr>PowerPoint Presentation</vt:lpstr>
      <vt:lpstr>PowerPoint Presentation</vt:lpstr>
      <vt:lpstr>How do we measure sound?</vt:lpstr>
      <vt:lpstr>PowerPoint Presentation</vt:lpstr>
      <vt:lpstr>PowerPoint Presentation</vt:lpstr>
      <vt:lpstr>What Can We Hear?</vt:lpstr>
      <vt:lpstr>So How Do We Quantize It?</vt:lpstr>
      <vt:lpstr>PowerPoint Presentation</vt:lpstr>
      <vt:lpstr>So How Do We Quantize It?</vt:lpstr>
      <vt:lpstr>PowerPoint Presentation</vt:lpstr>
      <vt:lpstr>Normalization vs Clipping</vt:lpstr>
      <vt:lpstr>Appropriate Sampling Rate</vt:lpstr>
      <vt:lpstr>Appropriate Sampling Rate</vt:lpstr>
      <vt:lpstr>Quantizing introduces noise…</vt:lpstr>
      <vt:lpstr>Let’s hear it…. (demo)</vt:lpstr>
      <vt:lpstr>Mono or Stereo?</vt:lpstr>
      <vt:lpstr>Big Honking File Sizes</vt:lpstr>
      <vt:lpstr>Big Honking File Sizes</vt:lpstr>
      <vt:lpstr>We Need Compression!</vt:lpstr>
      <vt:lpstr>We Need Compression!</vt:lpstr>
      <vt:lpstr>So As Promised…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there any questions?</vt:lpstr>
      <vt:lpstr>Be Back By….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CISY114 – Week 4</dc:title>
  <dc:creator>Steve Caruso</dc:creator>
  <cp:lastModifiedBy>Steve Caruso</cp:lastModifiedBy>
  <cp:revision>31</cp:revision>
  <dcterms:created xsi:type="dcterms:W3CDTF">2015-09-24T15:31:03Z</dcterms:created>
  <dcterms:modified xsi:type="dcterms:W3CDTF">2015-09-24T21:16:08Z</dcterms:modified>
</cp:coreProperties>
</file>