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307" r:id="rId20"/>
    <p:sldId id="308" r:id="rId21"/>
    <p:sldId id="275" r:id="rId22"/>
    <p:sldId id="279" r:id="rId23"/>
    <p:sldId id="306" r:id="rId24"/>
    <p:sldId id="309" r:id="rId25"/>
    <p:sldId id="280" r:id="rId26"/>
    <p:sldId id="281" r:id="rId27"/>
    <p:sldId id="282" r:id="rId28"/>
    <p:sldId id="283" r:id="rId29"/>
    <p:sldId id="284" r:id="rId30"/>
    <p:sldId id="303" r:id="rId31"/>
    <p:sldId id="304" r:id="rId32"/>
    <p:sldId id="305" r:id="rId33"/>
    <p:sldId id="272" r:id="rId34"/>
    <p:sldId id="268" r:id="rId35"/>
    <p:sldId id="269" r:id="rId36"/>
    <p:sldId id="286" r:id="rId37"/>
    <p:sldId id="287" r:id="rId38"/>
    <p:sldId id="264" r:id="rId39"/>
    <p:sldId id="313" r:id="rId40"/>
    <p:sldId id="285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310" r:id="rId49"/>
    <p:sldId id="295" r:id="rId50"/>
    <p:sldId id="312" r:id="rId51"/>
    <p:sldId id="296" r:id="rId52"/>
    <p:sldId id="298" r:id="rId53"/>
    <p:sldId id="299" r:id="rId54"/>
    <p:sldId id="300" r:id="rId55"/>
    <p:sldId id="301" r:id="rId56"/>
    <p:sldId id="297" r:id="rId57"/>
    <p:sldId id="311" r:id="rId58"/>
    <p:sldId id="302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6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7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4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BF54-CC74-DA4B-8DC1-7D50CC8EFE7C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FCD0-087F-944D-82D5-025A826E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www.w3.org/TR/SVG/images/paths/cubic02.sv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ffectgames.com/effect/article-Old_School_Color_Cycling_with_HTML5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CISY114 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Hardware &amp; Software</a:t>
            </a:r>
          </a:p>
          <a:p>
            <a:r>
              <a:rPr lang="en-US" dirty="0" smtClean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88416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0580" y="0"/>
            <a:ext cx="25716092" cy="192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8129" y="-1270000"/>
            <a:ext cx="15683992" cy="117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Made of pixels.</a:t>
            </a:r>
          </a:p>
          <a:p>
            <a:r>
              <a:rPr lang="en-US" dirty="0" smtClean="0"/>
              <a:t>Width and height are the “resolution.”</a:t>
            </a:r>
          </a:p>
          <a:p>
            <a:pPr lvl="1"/>
            <a:r>
              <a:rPr lang="en-US" dirty="0" smtClean="0"/>
              <a:t>(“Pixel density” has to do with PPI or “pixels per inch.”)</a:t>
            </a:r>
          </a:p>
          <a:p>
            <a:r>
              <a:rPr lang="en-US" dirty="0" smtClean="0"/>
              <a:t>Each pixel on the grid uses a number to represent a color.</a:t>
            </a:r>
          </a:p>
          <a:p>
            <a:r>
              <a:rPr lang="en-US" dirty="0" smtClean="0"/>
              <a:t>The larger the range of the number, the more colors one can represent.</a:t>
            </a:r>
          </a:p>
          <a:p>
            <a:r>
              <a:rPr lang="en-US" dirty="0" smtClean="0"/>
              <a:t>The number of bits dedicated to those numbers determines its “bit depth.”</a:t>
            </a:r>
          </a:p>
        </p:txBody>
      </p:sp>
    </p:spTree>
    <p:extLst>
      <p:ext uri="{BB962C8B-B14F-4D97-AF65-F5344CB8AC3E}">
        <p14:creationId xmlns:p14="http://schemas.microsoft.com/office/powerpoint/2010/main" val="51170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Depth Illustrated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235" y="-558796"/>
            <a:ext cx="10805874" cy="80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0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5" y="2133599"/>
            <a:ext cx="9021347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043" y="6129007"/>
            <a:ext cx="8268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Let’s take a closer look at DITHERING…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9" y="0"/>
            <a:ext cx="8583983" cy="68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4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&amp;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begin!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4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More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dirty="0" smtClean="0"/>
              <a:t>O</a:t>
            </a:r>
            <a:r>
              <a:rPr lang="en-US" dirty="0" smtClean="0">
                <a:solidFill>
                  <a:srgbClr val="FF6600"/>
                </a:solidFill>
              </a:rPr>
              <a:t>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bit depth gets bit enough, we can actually divvy up the bits to represent different colors.</a:t>
            </a:r>
          </a:p>
          <a:p>
            <a:endParaRPr lang="en-US" dirty="0"/>
          </a:p>
          <a:p>
            <a:r>
              <a:rPr lang="en-US" dirty="0" smtClean="0"/>
              <a:t>8-bit color does it this way:</a:t>
            </a:r>
          </a:p>
          <a:p>
            <a:pPr marL="457200" lvl="1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000</a:t>
            </a:r>
            <a:r>
              <a:rPr lang="en-US" sz="8800" dirty="0" smtClean="0"/>
              <a:t> </a:t>
            </a:r>
            <a:r>
              <a:rPr lang="en-US" sz="8800" dirty="0" smtClean="0">
                <a:solidFill>
                  <a:srgbClr val="008000"/>
                </a:solidFill>
              </a:rPr>
              <a:t>000 </a:t>
            </a:r>
            <a:r>
              <a:rPr lang="en-US" sz="8800" dirty="0" smtClean="0">
                <a:solidFill>
                  <a:srgbClr val="0000FF"/>
                </a:solidFill>
              </a:rPr>
              <a:t>00</a:t>
            </a:r>
            <a:endParaRPr lang="en-US" sz="8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7508" y="5756831"/>
            <a:ext cx="8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levels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7258" y="5756831"/>
            <a:ext cx="8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levels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6429" y="5765296"/>
            <a:ext cx="88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levels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7407" y="6126163"/>
            <a:ext cx="43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 x 8 x 4 = </a:t>
            </a:r>
            <a:r>
              <a:rPr lang="en-US" sz="2800" b="1" dirty="0" smtClean="0"/>
              <a:t>256 combinations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906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256 Colors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649"/>
            <a:ext cx="9144000" cy="55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</a:t>
            </a:r>
            <a:r>
              <a:rPr lang="en-US" dirty="0" err="1" smtClean="0"/>
              <a:t>vs</a:t>
            </a:r>
            <a:r>
              <a:rPr lang="en-US" dirty="0" smtClean="0"/>
              <a:t> Subtractive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473200"/>
            <a:ext cx="6350000" cy="391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9563" y="5384800"/>
            <a:ext cx="186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you learned</a:t>
            </a:r>
          </a:p>
          <a:p>
            <a:pPr algn="ctr"/>
            <a:r>
              <a:rPr lang="en-US" dirty="0" smtClean="0"/>
              <a:t>in grade school.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0170" y="53848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computers</a:t>
            </a:r>
          </a:p>
          <a:p>
            <a:pPr algn="ctr"/>
            <a:r>
              <a:rPr lang="en-US" dirty="0" smtClean="0"/>
              <a:t>use.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9071" y="6219178"/>
            <a:ext cx="452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You’ll also see “HSV” color, but this is a bonus.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818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Combinations in RGB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11" y="1516814"/>
            <a:ext cx="3951228" cy="52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24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More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dirty="0" smtClean="0"/>
              <a:t>O</a:t>
            </a:r>
            <a:r>
              <a:rPr lang="en-US" dirty="0" smtClean="0">
                <a:solidFill>
                  <a:srgbClr val="FF6600"/>
                </a:solidFill>
              </a:rPr>
              <a:t>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24-bit color, we get 8 bits (a whole byte) for each color channel: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00000000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8000"/>
                </a:solidFill>
              </a:rPr>
              <a:t>00000000 </a:t>
            </a:r>
            <a:r>
              <a:rPr lang="en-US" sz="4800" dirty="0" smtClean="0">
                <a:solidFill>
                  <a:srgbClr val="0000FF"/>
                </a:solidFill>
              </a:rPr>
              <a:t>00000000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620" y="398133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 levels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9170" y="4480008"/>
            <a:ext cx="54455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256 x 256 x 256 </a:t>
            </a:r>
          </a:p>
          <a:p>
            <a:pPr algn="ctr"/>
            <a:r>
              <a:rPr lang="en-US" sz="2800" dirty="0" smtClean="0"/>
              <a:t>= </a:t>
            </a:r>
            <a:r>
              <a:rPr lang="en-US" sz="2800" b="1" dirty="0" smtClean="0"/>
              <a:t>16,777,216 combinations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“Millions of Colors” or “True Color”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74037" y="396486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 levels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78114" y="398133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35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5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9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545" y="5854723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are the limitations of our own eyes?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174"/>
            <a:ext cx="5780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 advantage for more colors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…assuming </a:t>
            </a:r>
            <a:r>
              <a:rPr lang="en-US" sz="3600" i="1" dirty="0" smtClean="0">
                <a:solidFill>
                  <a:schemeClr val="bg1"/>
                </a:solidFill>
              </a:rPr>
              <a:t>average</a:t>
            </a:r>
            <a:r>
              <a:rPr lang="en-US" sz="3600" dirty="0" smtClean="0">
                <a:solidFill>
                  <a:schemeClr val="bg1"/>
                </a:solidFill>
              </a:rPr>
              <a:t> eyesight.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vs. Macintosh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this is largely historical.</a:t>
            </a:r>
          </a:p>
          <a:p>
            <a:r>
              <a:rPr lang="en-US" dirty="0" smtClean="0"/>
              <a:t>The Mac </a:t>
            </a:r>
            <a:r>
              <a:rPr lang="en-US" dirty="0" err="1" smtClean="0"/>
              <a:t>vs</a:t>
            </a:r>
            <a:r>
              <a:rPr lang="en-US" dirty="0" smtClean="0"/>
              <a:t> PC wars have settled into their respective camps (all run x86).</a:t>
            </a:r>
          </a:p>
          <a:p>
            <a:r>
              <a:rPr lang="en-US" dirty="0" smtClean="0"/>
              <a:t>The biggest difference between Macs &amp; PCs today is </a:t>
            </a:r>
            <a:r>
              <a:rPr lang="en-US" i="1" dirty="0" smtClean="0"/>
              <a:t>hardware in/dependence.</a:t>
            </a:r>
          </a:p>
        </p:txBody>
      </p:sp>
    </p:spTree>
    <p:extLst>
      <p:ext uri="{BB962C8B-B14F-4D97-AF65-F5344CB8AC3E}">
        <p14:creationId xmlns:p14="http://schemas.microsoft.com/office/powerpoint/2010/main" val="3862433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7" y="-45768"/>
            <a:ext cx="8295846" cy="69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Tetrachromacy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611" b="9611"/>
          <a:stretch>
            <a:fillRect/>
          </a:stretch>
        </p:blipFill>
        <p:spPr>
          <a:xfrm>
            <a:off x="1921611" y="1417638"/>
            <a:ext cx="5036907" cy="2770104"/>
          </a:xfrm>
        </p:spPr>
      </p:pic>
      <p:sp>
        <p:nvSpPr>
          <p:cNvPr id="5" name="TextBox 4"/>
          <p:cNvSpPr txBox="1"/>
          <p:nvPr/>
        </p:nvSpPr>
        <p:spPr>
          <a:xfrm>
            <a:off x="457200" y="4279277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Meet </a:t>
            </a:r>
            <a:r>
              <a:rPr lang="en-US" sz="4000" b="1" dirty="0" err="1" smtClean="0"/>
              <a:t>Concetta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Antico</a:t>
            </a:r>
            <a:endParaRPr lang="en-US" sz="4000" b="1" dirty="0" smtClean="0"/>
          </a:p>
          <a:p>
            <a:pPr algn="ctr"/>
            <a:r>
              <a:rPr lang="en-US" sz="2400" dirty="0" smtClean="0"/>
              <a:t>Where most humans have 3 types of “cone” cells in our eyes (for red, green, and blue) she has four.</a:t>
            </a:r>
          </a:p>
          <a:p>
            <a:pPr algn="ctr"/>
            <a:r>
              <a:rPr lang="en-US" sz="2400" dirty="0" smtClean="0"/>
              <a:t>It’s a sex-linked trait (only women can have it; sorry guys).</a:t>
            </a:r>
          </a:p>
        </p:txBody>
      </p:sp>
    </p:spTree>
    <p:extLst>
      <p:ext uri="{BB962C8B-B14F-4D97-AF65-F5344CB8AC3E}">
        <p14:creationId xmlns:p14="http://schemas.microsoft.com/office/powerpoint/2010/main" val="48086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Polychromacy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79277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Meet The Mantis Shrimp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Mantis shrimp have 16 (!!!) types of cones.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Imagine that, silly humans.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52" y="1156448"/>
            <a:ext cx="4873749" cy="32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Bits Were Pennies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bit weighed as much as penny (2.5 g)…</a:t>
            </a:r>
          </a:p>
          <a:p>
            <a:r>
              <a:rPr lang="en-US" dirty="0" smtClean="0"/>
              <a:t>How much does a 20x20 pixel 1 bit image weigh?</a:t>
            </a:r>
          </a:p>
          <a:p>
            <a:r>
              <a:rPr lang="en-US" dirty="0" smtClean="0"/>
              <a:t>How much does a 20x20 pixel 8 bit image weigh?</a:t>
            </a:r>
          </a:p>
          <a:p>
            <a:r>
              <a:rPr lang="en-US" dirty="0" smtClean="0"/>
              <a:t>How much does a 20x20 pixel 16 bit image weigh?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43" y="135467"/>
            <a:ext cx="1466689" cy="14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VECTOR image is defined mathematically and the computer chooses how to color the pixels.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975429" y="3761619"/>
            <a:ext cx="3398761" cy="19231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Like in LAB 1!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9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VECTOR image is defined mathematically and the computer chooses how to color the pixels.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921470" y="2483154"/>
            <a:ext cx="7218626" cy="40845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pixels.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0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8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-458604"/>
            <a:ext cx="7416800" cy="737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6434667"/>
            <a:ext cx="535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http://www.w3.org/TR/SVG/images/paths/cubic02.svg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63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vs. Vector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316320"/>
            <a:ext cx="645160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656" y="6506771"/>
            <a:ext cx="7738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</a:t>
            </a:r>
            <a:r>
              <a:rPr lang="en-US" sz="1200" dirty="0" err="1" smtClean="0"/>
              <a:t>upload.wikimedia.org</a:t>
            </a:r>
            <a:r>
              <a:rPr lang="en-US" sz="1200" dirty="0" smtClean="0"/>
              <a:t>/</a:t>
            </a:r>
            <a:r>
              <a:rPr lang="en-US" sz="1200" dirty="0" err="1" smtClean="0"/>
              <a:t>wikipedia</a:t>
            </a:r>
            <a:r>
              <a:rPr lang="en-US" sz="1200" dirty="0" smtClean="0"/>
              <a:t>/commons/thumb/e/e8/</a:t>
            </a:r>
            <a:r>
              <a:rPr lang="en-US" sz="1200" dirty="0" err="1" smtClean="0"/>
              <a:t>Bitmap_vs_vector.svg</a:t>
            </a:r>
            <a:r>
              <a:rPr lang="en-US" sz="1200" dirty="0" smtClean="0"/>
              <a:t>/508px-Bitmap_vs_vector.svg.png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128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Transparency in images is called </a:t>
            </a:r>
            <a:r>
              <a:rPr lang="en-US" i="1" dirty="0" smtClean="0"/>
              <a:t>ALPHA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GIF has a 1-bit transparency channel (it’s either on or off).</a:t>
            </a:r>
          </a:p>
          <a:p>
            <a:r>
              <a:rPr lang="en-US" dirty="0" smtClean="0"/>
              <a:t>PNG has a 7-bit transparency channel (128 different levels).</a:t>
            </a:r>
          </a:p>
          <a:p>
            <a:r>
              <a:rPr lang="en-US" dirty="0" smtClean="0"/>
              <a:t>Vector images like SVG store transparency as a decimal value between 0 and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3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&amp; 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this is largely reference material, let’s go over these together in the book quickly.</a:t>
            </a:r>
          </a:p>
          <a:p>
            <a:r>
              <a:rPr lang="en-US" dirty="0" smtClean="0"/>
              <a:t>Refer back to these when the need arises.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36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the Pennies!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643" y="2082801"/>
            <a:ext cx="3672957" cy="36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9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</a:t>
            </a:r>
            <a:r>
              <a:rPr lang="en-US" i="1" dirty="0" smtClean="0"/>
              <a:t>SAVE</a:t>
            </a:r>
            <a:r>
              <a:rPr lang="en-US" dirty="0" smtClean="0"/>
              <a:t> pennies?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78643" y="2082801"/>
            <a:ext cx="3672957" cy="36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16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Different methods to represent the same image with less data.</a:t>
            </a:r>
          </a:p>
          <a:p>
            <a:pPr lvl="1"/>
            <a:r>
              <a:rPr lang="en-US" sz="4000" dirty="0" err="1" smtClean="0"/>
              <a:t>Lossy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Lossless</a:t>
            </a:r>
          </a:p>
          <a:p>
            <a:pPr lvl="1"/>
            <a:r>
              <a:rPr lang="en-US" sz="4000" dirty="0" smtClean="0"/>
              <a:t>Symmetrical </a:t>
            </a:r>
            <a:r>
              <a:rPr lang="en-US" sz="4000" dirty="0" err="1" smtClean="0"/>
              <a:t>vs</a:t>
            </a:r>
            <a:r>
              <a:rPr lang="en-US" sz="4000" dirty="0" smtClean="0"/>
              <a:t> Asymmetrical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4399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8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7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8334" y="-3862255"/>
            <a:ext cx="24130000" cy="214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2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Lossy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Lossless Compression reproduces the exact same image down to the pixel.</a:t>
            </a:r>
          </a:p>
          <a:p>
            <a:pPr lvl="1"/>
            <a:r>
              <a:rPr lang="en-US" dirty="0" smtClean="0"/>
              <a:t>PNG, GIF, TIFF, Native Formats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Lossy</a:t>
            </a:r>
            <a:r>
              <a:rPr lang="en-US" dirty="0" smtClean="0"/>
              <a:t> Compression reproduces a reasonable simulacrum thereof.</a:t>
            </a:r>
          </a:p>
          <a:p>
            <a:pPr lvl="1"/>
            <a:r>
              <a:rPr lang="en-US" dirty="0" smtClean="0"/>
              <a:t>JPEG, GIF, </a:t>
            </a:r>
            <a:r>
              <a:rPr lang="en-US" dirty="0" err="1" smtClean="0"/>
              <a:t>DjVu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745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Lossless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Length Encoding (RLE) or “Tile Counting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Lempel-Ziv-Welch Encoding (LZW)</a:t>
            </a:r>
            <a:endParaRPr lang="en-US" dirty="0" smtClean="0"/>
          </a:p>
          <a:p>
            <a:r>
              <a:rPr lang="en-US" dirty="0" smtClean="0"/>
              <a:t>Limited color palette. (GIF &amp; PNG)</a:t>
            </a:r>
          </a:p>
          <a:p>
            <a:r>
              <a:rPr lang="en-US" dirty="0" smtClean="0"/>
              <a:t>Generic file compression hocus-pocus (zip, etc.)</a:t>
            </a:r>
          </a:p>
          <a:p>
            <a:r>
              <a:rPr lang="en-US" dirty="0" smtClean="0"/>
              <a:t>A combination thereof.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71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Length Encoding (RLE)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80" t="5541" r="57291" b="27698"/>
          <a:stretch/>
        </p:blipFill>
        <p:spPr>
          <a:xfrm>
            <a:off x="457200" y="1417638"/>
            <a:ext cx="2880360" cy="33009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25143" y="2092476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07238" y="2092476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89714" y="3374572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42667" y="3374572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25134" y="3834192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95152" y="3834192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48468" y="4245430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3922" y="4245430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4286" y="1572380"/>
            <a:ext cx="3632324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0,0,0,0,0,0,0,0,</a:t>
            </a:r>
          </a:p>
          <a:p>
            <a:r>
              <a:rPr lang="en-US" sz="2800" dirty="0" smtClean="0">
                <a:latin typeface="Courier"/>
                <a:cs typeface="Courier"/>
              </a:rPr>
              <a:t>0,0,</a:t>
            </a:r>
            <a:r>
              <a:rPr lang="en-US" sz="2800" b="1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,0,0,</a:t>
            </a:r>
            <a:r>
              <a:rPr lang="en-US" sz="2800" b="1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,0,0,</a:t>
            </a:r>
          </a:p>
          <a:p>
            <a:r>
              <a:rPr lang="en-US" sz="2800" dirty="0" smtClean="0">
                <a:latin typeface="Courier"/>
                <a:cs typeface="Courier"/>
              </a:rPr>
              <a:t>0,0,0,0,0,0,0,0,</a:t>
            </a:r>
          </a:p>
          <a:p>
            <a:r>
              <a:rPr lang="en-US" sz="2800" dirty="0" smtClean="0">
                <a:latin typeface="Courier"/>
                <a:cs typeface="Courier"/>
              </a:rPr>
              <a:t>0,0,0,0,0,0,0,0,</a:t>
            </a:r>
          </a:p>
          <a:p>
            <a:r>
              <a:rPr lang="en-US" sz="2800" dirty="0" smtClean="0">
                <a:latin typeface="Courier"/>
                <a:cs typeface="Courier"/>
              </a:rPr>
              <a:t>0,</a:t>
            </a:r>
            <a:r>
              <a:rPr lang="en-US" sz="2800" b="1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,0,0,0,0,</a:t>
            </a:r>
            <a:r>
              <a:rPr lang="en-US" sz="2800" b="1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,0,</a:t>
            </a:r>
          </a:p>
          <a:p>
            <a:r>
              <a:rPr lang="en-US" sz="2800" dirty="0" smtClean="0">
                <a:latin typeface="Courier"/>
                <a:cs typeface="Courier"/>
              </a:rPr>
              <a:t>0,0,</a:t>
            </a:r>
            <a:r>
              <a:rPr lang="en-US" sz="2800" b="1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,0,0,</a:t>
            </a:r>
            <a:r>
              <a:rPr lang="en-US" sz="2800" b="1" dirty="0" smtClean="0"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,0,0,</a:t>
            </a:r>
          </a:p>
          <a:p>
            <a:r>
              <a:rPr lang="en-US" sz="2800" dirty="0" smtClean="0">
                <a:latin typeface="Courier"/>
                <a:cs typeface="Courier"/>
              </a:rPr>
              <a:t>0,0,0,</a:t>
            </a:r>
            <a:r>
              <a:rPr lang="en-US" sz="2800" b="1" dirty="0" smtClean="0">
                <a:latin typeface="Courier"/>
                <a:cs typeface="Courier"/>
              </a:rPr>
              <a:t>1,1</a:t>
            </a:r>
            <a:r>
              <a:rPr lang="en-US" sz="2800" dirty="0" smtClean="0">
                <a:latin typeface="Courier"/>
                <a:cs typeface="Courier"/>
              </a:rPr>
              <a:t>,0,0,0,</a:t>
            </a:r>
          </a:p>
          <a:p>
            <a:r>
              <a:rPr lang="en-US" sz="2800" dirty="0" smtClean="0">
                <a:latin typeface="Courier"/>
                <a:cs typeface="Courier"/>
              </a:rPr>
              <a:t>0,0,0,0,0,0,0,0.</a:t>
            </a:r>
            <a:endParaRPr lang="en-US" sz="2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71678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Length Encoding (RLE)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80" t="5541" r="57291" b="27698"/>
          <a:stretch/>
        </p:blipFill>
        <p:spPr>
          <a:xfrm>
            <a:off x="457200" y="1417638"/>
            <a:ext cx="2880360" cy="33009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19523" y="1681238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6190" y="1681238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42666" y="1681238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42666" y="2115249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59716" y="2115249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0951" y="2115249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66381" y="2115249"/>
            <a:ext cx="362857" cy="374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54286" y="1572380"/>
            <a:ext cx="3847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10,1,2,1,19,1,4,</a:t>
            </a:r>
          </a:p>
          <a:p>
            <a:r>
              <a:rPr lang="en-US" sz="2800" dirty="0" smtClean="0">
                <a:latin typeface="Courier"/>
                <a:cs typeface="Courier"/>
              </a:rPr>
              <a:t>1,3,1,2,1,5,2,11.</a:t>
            </a:r>
            <a:endParaRPr lang="en-US" sz="2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02259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Length Encoding (RLE)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1" y="1254985"/>
            <a:ext cx="8433351" cy="527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1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you need to worry most about:</a:t>
            </a:r>
          </a:p>
          <a:p>
            <a:pPr lvl="1"/>
            <a:r>
              <a:rPr lang="en-US" dirty="0" smtClean="0"/>
              <a:t>Keyboard &amp; Mouse/Touchpad</a:t>
            </a:r>
          </a:p>
          <a:p>
            <a:pPr lvl="2"/>
            <a:r>
              <a:rPr lang="en-US" dirty="0" smtClean="0"/>
              <a:t>Keystrokes.</a:t>
            </a:r>
          </a:p>
          <a:p>
            <a:pPr lvl="2"/>
            <a:r>
              <a:rPr lang="en-US" dirty="0" smtClean="0"/>
              <a:t>Point and click.</a:t>
            </a:r>
          </a:p>
          <a:p>
            <a:pPr lvl="2"/>
            <a:r>
              <a:rPr lang="en-US" dirty="0" smtClean="0"/>
              <a:t>Left/right/center click.</a:t>
            </a:r>
          </a:p>
          <a:p>
            <a:pPr lvl="2"/>
            <a:r>
              <a:rPr lang="en-US" dirty="0" smtClean="0"/>
              <a:t>Scroll “wheel.”</a:t>
            </a:r>
          </a:p>
          <a:p>
            <a:pPr lvl="1"/>
            <a:r>
              <a:rPr lang="en-US" dirty="0" smtClean="0"/>
              <a:t>Touchscreens</a:t>
            </a:r>
          </a:p>
          <a:p>
            <a:pPr lvl="2"/>
            <a:r>
              <a:rPr lang="en-US" dirty="0" smtClean="0"/>
              <a:t>Taps and gestures.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58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LZW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RLE where bigger “chunks” are saved as a </a:t>
            </a:r>
            <a:r>
              <a:rPr lang="en-US" i="1" dirty="0" smtClean="0"/>
              <a:t>dictionary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Encode: THISISTHETHESIS (“this is the thesis”)</a:t>
            </a:r>
          </a:p>
          <a:p>
            <a:pPr lvl="1"/>
            <a:r>
              <a:rPr lang="en-US" dirty="0" smtClean="0"/>
              <a:t>1 = THE   </a:t>
            </a:r>
            <a:r>
              <a:rPr lang="en-US" i="1" dirty="0" smtClean="0"/>
              <a:t>(or 3E – see below, chunk the chunks)</a:t>
            </a:r>
          </a:p>
          <a:p>
            <a:pPr lvl="1"/>
            <a:r>
              <a:rPr lang="en-US" dirty="0" smtClean="0"/>
              <a:t>2 = SIS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= TH</a:t>
            </a:r>
          </a:p>
          <a:p>
            <a:pPr lvl="1"/>
            <a:r>
              <a:rPr lang="en-US" dirty="0" smtClean="0"/>
              <a:t>4 = I</a:t>
            </a:r>
          </a:p>
          <a:p>
            <a:pPr lvl="1"/>
            <a:r>
              <a:rPr lang="en-US" b="1" dirty="0" smtClean="0"/>
              <a:t>342112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1" dirty="0" smtClean="0"/>
              <a:t>THISISTHETHESIS  </a:t>
            </a:r>
            <a:r>
              <a:rPr lang="en-US" i="1" dirty="0" smtClean="0"/>
              <a:t>(about 50% shorter)</a:t>
            </a:r>
          </a:p>
        </p:txBody>
      </p:sp>
    </p:spTree>
    <p:extLst>
      <p:ext uri="{BB962C8B-B14F-4D97-AF65-F5344CB8AC3E}">
        <p14:creationId xmlns:p14="http://schemas.microsoft.com/office/powerpoint/2010/main" val="1347156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Color Palettes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991"/>
            <a:ext cx="8229600" cy="3818687"/>
          </a:xfrm>
        </p:spPr>
        <p:txBody>
          <a:bodyPr>
            <a:normAutofit/>
          </a:bodyPr>
          <a:lstStyle/>
          <a:p>
            <a:r>
              <a:rPr lang="en-US" dirty="0" smtClean="0"/>
              <a:t>Use a larger bit depth for each color, but limit the total number of colors.</a:t>
            </a:r>
          </a:p>
          <a:p>
            <a:pPr lvl="1"/>
            <a:r>
              <a:rPr lang="en-US" dirty="0" smtClean="0"/>
              <a:t>Effectively give each larger color a smaller name to store and reference.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i="1" dirty="0" smtClean="0"/>
              <a:t>AWESOMENESS</a:t>
            </a:r>
            <a:r>
              <a:rPr lang="en-US" dirty="0" smtClean="0"/>
              <a:t> of Mark J. Ferrari: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www.effectgames.com</a:t>
            </a:r>
            <a:r>
              <a:rPr lang="en-US" dirty="0" smtClean="0">
                <a:hlinkClick r:id="rId2"/>
              </a:rPr>
              <a:t>/effect/article-Old_School_Color_Cycling_with_HTML5.html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70" y="1431446"/>
            <a:ext cx="79324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[namespace] | [</a:t>
            </a:r>
            <a:r>
              <a:rPr lang="en-US" dirty="0" err="1" smtClean="0"/>
              <a:t>colorspace</a:t>
            </a:r>
            <a:r>
              <a:rPr lang="en-US" dirty="0" smtClean="0"/>
              <a:t>]</a:t>
            </a:r>
          </a:p>
          <a:p>
            <a:r>
              <a:rPr lang="en-US" sz="4000" dirty="0" smtClean="0"/>
              <a:t>0000 | </a:t>
            </a:r>
            <a:r>
              <a:rPr lang="en-US" sz="4000" dirty="0" smtClean="0">
                <a:solidFill>
                  <a:srgbClr val="FF0000"/>
                </a:solidFill>
              </a:rPr>
              <a:t>00000000</a:t>
            </a:r>
            <a:r>
              <a:rPr lang="en-US" sz="4000" dirty="0" smtClean="0">
                <a:solidFill>
                  <a:srgbClr val="008000"/>
                </a:solidFill>
              </a:rPr>
              <a:t>00000000</a:t>
            </a:r>
            <a:r>
              <a:rPr lang="en-US" sz="4000" dirty="0" smtClean="0">
                <a:solidFill>
                  <a:srgbClr val="0000FF"/>
                </a:solidFill>
              </a:rPr>
              <a:t>00000000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53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Forcibly limit color palette (heavy dithering)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Interpolation -- Use </a:t>
            </a:r>
            <a:r>
              <a:rPr lang="en-US" dirty="0" smtClean="0"/>
              <a:t>a patterning system to make something “good enough” (JPEG</a:t>
            </a:r>
            <a:r>
              <a:rPr lang="en-US" dirty="0" smtClean="0"/>
              <a:t>)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000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Forcibly Limit the Color Palette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46615"/>
            <a:ext cx="3938108" cy="2953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29" y="2046616"/>
            <a:ext cx="3931523" cy="29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3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18" y="1417638"/>
            <a:ext cx="4721617" cy="47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5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via Patterning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4627" y="1417638"/>
            <a:ext cx="13808627" cy="41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0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Symmetrical </a:t>
            </a:r>
            <a:r>
              <a:rPr lang="en-US" dirty="0" err="1" smtClean="0"/>
              <a:t>vs</a:t>
            </a:r>
            <a:r>
              <a:rPr lang="en-US" dirty="0" smtClean="0"/>
              <a:t> Asymmetrical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it’s </a:t>
            </a:r>
            <a:r>
              <a:rPr lang="en-US" i="1" dirty="0" smtClean="0"/>
              <a:t>SYMMETRICAL</a:t>
            </a:r>
            <a:r>
              <a:rPr lang="en-US" dirty="0" smtClean="0"/>
              <a:t> it takes as much time to encode/store it as it takes to decode/display.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it’s </a:t>
            </a:r>
            <a:r>
              <a:rPr lang="en-US" i="1" dirty="0" smtClean="0"/>
              <a:t>ASYMMETRICAL</a:t>
            </a:r>
            <a:r>
              <a:rPr lang="en-US" dirty="0" smtClean="0"/>
              <a:t>, one takes more time or resources than the other.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i="1" dirty="0" smtClean="0"/>
              <a:t>Think:</a:t>
            </a:r>
            <a:r>
              <a:rPr lang="en-US" dirty="0" smtClean="0"/>
              <a:t> Where does one spend their pennies?)</a:t>
            </a:r>
          </a:p>
        </p:txBody>
      </p:sp>
    </p:spTree>
    <p:extLst>
      <p:ext uri="{BB962C8B-B14F-4D97-AF65-F5344CB8AC3E}">
        <p14:creationId xmlns:p14="http://schemas.microsoft.com/office/powerpoint/2010/main" val="1243139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Symmetrical </a:t>
            </a:r>
            <a:r>
              <a:rPr lang="en-US" dirty="0" err="1" smtClean="0"/>
              <a:t>vs</a:t>
            </a:r>
            <a:r>
              <a:rPr lang="en-US" dirty="0" smtClean="0"/>
              <a:t> Asymmetrical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Bitmaps tend to be heavy on storage and light on display.</a:t>
            </a:r>
          </a:p>
          <a:p>
            <a:r>
              <a:rPr lang="en-US" dirty="0"/>
              <a:t>Vectors tend to be light on storage and heavy on display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JPEGs tend to be heavy on encoding, but quick on decoding.</a:t>
            </a:r>
          </a:p>
          <a:p>
            <a:r>
              <a:rPr lang="en-US" dirty="0"/>
              <a:t>PNGS tend to be symmetrical with encoding and decoding.</a:t>
            </a:r>
          </a:p>
        </p:txBody>
      </p:sp>
    </p:spTree>
    <p:extLst>
      <p:ext uri="{BB962C8B-B14F-4D97-AF65-F5344CB8AC3E}">
        <p14:creationId xmlns:p14="http://schemas.microsoft.com/office/powerpoint/2010/main" val="3505173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Yawn stretch and ask: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8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WAKE UP!!!! And ask: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4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Images! – We shall 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things and ways to quantize them.</a:t>
            </a:r>
          </a:p>
          <a:p>
            <a:r>
              <a:rPr lang="en-US" dirty="0" smtClean="0"/>
              <a:t>Vector </a:t>
            </a:r>
            <a:r>
              <a:rPr lang="en-US" dirty="0" err="1" smtClean="0"/>
              <a:t>vs</a:t>
            </a:r>
            <a:r>
              <a:rPr lang="en-US" dirty="0" smtClean="0"/>
              <a:t> Bitmap</a:t>
            </a:r>
          </a:p>
          <a:p>
            <a:r>
              <a:rPr lang="en-US" dirty="0" smtClean="0"/>
              <a:t>Color – Bit depth and palette (not </a:t>
            </a:r>
            <a:r>
              <a:rPr lang="en-US" dirty="0" err="1" smtClean="0"/>
              <a:t>pilates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(Sorry,</a:t>
            </a:r>
            <a:r>
              <a:rPr lang="en-US" dirty="0"/>
              <a:t> </a:t>
            </a:r>
            <a:r>
              <a:rPr lang="en-US" dirty="0" smtClean="0"/>
              <a:t>we have to go over </a:t>
            </a:r>
            <a:r>
              <a:rPr lang="en-US" dirty="0" err="1" smtClean="0"/>
              <a:t>hexidecimal</a:t>
            </a:r>
            <a:r>
              <a:rPr lang="en-US" dirty="0" smtClean="0"/>
              <a:t> again.)</a:t>
            </a:r>
          </a:p>
          <a:p>
            <a:r>
              <a:rPr lang="en-US" dirty="0" smtClean="0"/>
              <a:t>Compression</a:t>
            </a:r>
          </a:p>
          <a:p>
            <a:pPr lvl="1"/>
            <a:r>
              <a:rPr lang="en-US" dirty="0" err="1" smtClean="0"/>
              <a:t>Lossy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Lossless</a:t>
            </a:r>
          </a:p>
          <a:p>
            <a:pPr lvl="1"/>
            <a:r>
              <a:rPr lang="en-US" dirty="0" smtClean="0"/>
              <a:t>The “weight” of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8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Represent Images?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the computer does not have any actual images inside it. (Images are ANALOG.)</a:t>
            </a:r>
          </a:p>
          <a:p>
            <a:r>
              <a:rPr lang="en-US" dirty="0" smtClean="0"/>
              <a:t>How do we quantize an image to fit into a digital space?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4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BITMAP image is like a giant mosaic where each tile (pixel) has its own color.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8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1162</Words>
  <Application>Microsoft Macintosh PowerPoint</Application>
  <PresentationFormat>On-screen Show (4:3)</PresentationFormat>
  <Paragraphs>174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CISY114 Week 3</vt:lpstr>
      <vt:lpstr>Hardware &amp; Software</vt:lpstr>
      <vt:lpstr>Windows vs. Macintosh</vt:lpstr>
      <vt:lpstr>Networking &amp; Data Storage</vt:lpstr>
      <vt:lpstr>Input Devices</vt:lpstr>
      <vt:lpstr>Are there any questions?</vt:lpstr>
      <vt:lpstr>Images! – We shall discuss:</vt:lpstr>
      <vt:lpstr>How Do We Represent Images?</vt:lpstr>
      <vt:lpstr>Bitmap</vt:lpstr>
      <vt:lpstr>PowerPoint Presentation</vt:lpstr>
      <vt:lpstr>PowerPoint Presentation</vt:lpstr>
      <vt:lpstr>Bitmap</vt:lpstr>
      <vt:lpstr>Bit Depth Illustrated</vt:lpstr>
      <vt:lpstr>PowerPoint Presentation</vt:lpstr>
      <vt:lpstr>PowerPoint Presentation</vt:lpstr>
      <vt:lpstr>Storing COLOR</vt:lpstr>
      <vt:lpstr>PowerPoint Presentation</vt:lpstr>
      <vt:lpstr>PowerPoint Presentation</vt:lpstr>
      <vt:lpstr>Dithering</vt:lpstr>
      <vt:lpstr>Dithering</vt:lpstr>
      <vt:lpstr>Storing More COLOR</vt:lpstr>
      <vt:lpstr>256 Colors</vt:lpstr>
      <vt:lpstr>Additive vs Subtractive Color</vt:lpstr>
      <vt:lpstr>Color Combinations in RGB</vt:lpstr>
      <vt:lpstr>PowerPoint Presentation</vt:lpstr>
      <vt:lpstr>Storing More COLOR</vt:lpstr>
      <vt:lpstr>PowerPoint Presentation</vt:lpstr>
      <vt:lpstr>PowerPoint Presentation</vt:lpstr>
      <vt:lpstr>PowerPoint Presentation</vt:lpstr>
      <vt:lpstr>Color Blindness</vt:lpstr>
      <vt:lpstr>Tetrachromacy</vt:lpstr>
      <vt:lpstr>Polychromacy</vt:lpstr>
      <vt:lpstr>If Bits Were Pennies</vt:lpstr>
      <vt:lpstr>Vector</vt:lpstr>
      <vt:lpstr>Vector</vt:lpstr>
      <vt:lpstr>PowerPoint Presentation</vt:lpstr>
      <vt:lpstr>Bezier Curves</vt:lpstr>
      <vt:lpstr>Bitmap vs. Vector</vt:lpstr>
      <vt:lpstr>Transparency</vt:lpstr>
      <vt:lpstr>Think of the Pennies!</vt:lpstr>
      <vt:lpstr>How do we SAVE pennies?</vt:lpstr>
      <vt:lpstr>Image Compression</vt:lpstr>
      <vt:lpstr>PowerPoint Presentation</vt:lpstr>
      <vt:lpstr>PowerPoint Presentation</vt:lpstr>
      <vt:lpstr>Lossless vs Lossy</vt:lpstr>
      <vt:lpstr>Lossless Compression</vt:lpstr>
      <vt:lpstr>Run Length Encoding (RLE)</vt:lpstr>
      <vt:lpstr>Run Length Encoding (RLE)</vt:lpstr>
      <vt:lpstr>Run Length Encoding (RLE)</vt:lpstr>
      <vt:lpstr>LZW Encoding</vt:lpstr>
      <vt:lpstr>Limiting Color Palettes</vt:lpstr>
      <vt:lpstr>Lossy Compression</vt:lpstr>
      <vt:lpstr>Forcibly Limit the Color Palette</vt:lpstr>
      <vt:lpstr>Interpolation</vt:lpstr>
      <vt:lpstr>Interpolation via Patterning</vt:lpstr>
      <vt:lpstr>Symmetrical vs Asymmetrical</vt:lpstr>
      <vt:lpstr>Symmetrical vs Asymmetrical</vt:lpstr>
      <vt:lpstr>ARE THERE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CISY114 Week 3</dc:title>
  <dc:creator>Steve Caruso</dc:creator>
  <cp:lastModifiedBy>Steve Caruso</cp:lastModifiedBy>
  <cp:revision>35</cp:revision>
  <dcterms:created xsi:type="dcterms:W3CDTF">2015-09-17T18:47:01Z</dcterms:created>
  <dcterms:modified xsi:type="dcterms:W3CDTF">2015-09-28T20:59:09Z</dcterms:modified>
</cp:coreProperties>
</file>