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64" r:id="rId3"/>
    <p:sldId id="265" r:id="rId4"/>
    <p:sldId id="266" r:id="rId5"/>
    <p:sldId id="267" r:id="rId6"/>
    <p:sldId id="276" r:id="rId7"/>
    <p:sldId id="291" r:id="rId8"/>
    <p:sldId id="268" r:id="rId9"/>
    <p:sldId id="257" r:id="rId10"/>
    <p:sldId id="258" r:id="rId11"/>
    <p:sldId id="259" r:id="rId12"/>
    <p:sldId id="260" r:id="rId13"/>
    <p:sldId id="289" r:id="rId14"/>
    <p:sldId id="261" r:id="rId15"/>
    <p:sldId id="262" r:id="rId16"/>
    <p:sldId id="263" r:id="rId17"/>
    <p:sldId id="270" r:id="rId18"/>
    <p:sldId id="273" r:id="rId19"/>
    <p:sldId id="293" r:id="rId20"/>
    <p:sldId id="271" r:id="rId21"/>
    <p:sldId id="290" r:id="rId22"/>
    <p:sldId id="275" r:id="rId23"/>
    <p:sldId id="279" r:id="rId24"/>
    <p:sldId id="280" r:id="rId25"/>
    <p:sldId id="281" r:id="rId26"/>
    <p:sldId id="292" r:id="rId27"/>
    <p:sldId id="277" r:id="rId28"/>
    <p:sldId id="278" r:id="rId29"/>
    <p:sldId id="283" r:id="rId30"/>
    <p:sldId id="284" r:id="rId31"/>
    <p:sldId id="272" r:id="rId32"/>
    <p:sldId id="274" r:id="rId33"/>
    <p:sldId id="285" r:id="rId34"/>
    <p:sldId id="286" r:id="rId35"/>
    <p:sldId id="287" r:id="rId36"/>
    <p:sldId id="28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0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AE62-83D9-CA46-AAD9-DB5DC22D806F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CEBB7-1988-FB4F-8538-E149FCD0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5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Pangrams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CEBB7-1988-FB4F-8538-E149FCD002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6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7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2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1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1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7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2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9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6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08DF3-B709-A344-B5F4-9E15AAEC9EC7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3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ill-harris.com/ligatures.htm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nicodinator.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guardian.com/world/interactive/2013/feb/12/state-of-the-union-reading-level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CISY114 Week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Process &amp; Intangibles</a:t>
            </a:r>
            <a:br>
              <a:rPr lang="en-US" dirty="0" smtClean="0"/>
            </a:br>
            <a:r>
              <a:rPr lang="en-US" dirty="0" smtClean="0"/>
              <a:t>Typography &amp;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80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trike="sngStrike" dirty="0" smtClean="0"/>
              <a:t>Untouchables</a:t>
            </a:r>
            <a:r>
              <a:rPr lang="en-US" dirty="0" smtClean="0"/>
              <a:t> Intangibles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628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Intangibles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Human Factor</a:t>
            </a:r>
          </a:p>
          <a:p>
            <a:pPr lvl="1"/>
            <a:r>
              <a:rPr lang="en-US" dirty="0" smtClean="0"/>
              <a:t>Creativity</a:t>
            </a:r>
          </a:p>
          <a:p>
            <a:pPr lvl="1"/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Communication</a:t>
            </a:r>
          </a:p>
          <a:p>
            <a:r>
              <a:rPr lang="en-US" dirty="0" smtClean="0"/>
              <a:t>These three things are </a:t>
            </a:r>
            <a:r>
              <a:rPr lang="en-US" i="1" dirty="0" smtClean="0"/>
              <a:t>SKILLS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All three of these add up to Teamwork.</a:t>
            </a:r>
          </a:p>
        </p:txBody>
      </p:sp>
    </p:spTree>
    <p:extLst>
      <p:ext uri="{BB962C8B-B14F-4D97-AF65-F5344CB8AC3E}">
        <p14:creationId xmlns:p14="http://schemas.microsoft.com/office/powerpoint/2010/main" val="288348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Intangibles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87" y="1417638"/>
            <a:ext cx="5052070" cy="48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5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Project 1 information will be posted to the Group </a:t>
            </a:r>
            <a:r>
              <a:rPr lang="en-US" dirty="0" err="1" smtClean="0"/>
              <a:t>BuddyDrive</a:t>
            </a:r>
            <a:r>
              <a:rPr lang="en-US" dirty="0" smtClean="0"/>
              <a:t> next week.</a:t>
            </a:r>
          </a:p>
          <a:p>
            <a:r>
              <a:rPr lang="en-US" dirty="0" smtClean="0"/>
              <a:t>You’re going to want to look over it carefully and begin the </a:t>
            </a:r>
            <a:r>
              <a:rPr lang="en-US" i="1" dirty="0" smtClean="0"/>
              <a:t>Planning phase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456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our brains swelling with new information, we must ask: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0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Web Typography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written word from paper to screen.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6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 from our first lecture:</a:t>
            </a:r>
          </a:p>
          <a:p>
            <a:pPr lvl="1"/>
            <a:r>
              <a:rPr lang="en-US" dirty="0" smtClean="0"/>
              <a:t>First written on stone.</a:t>
            </a:r>
          </a:p>
          <a:p>
            <a:pPr lvl="1"/>
            <a:r>
              <a:rPr lang="en-US" dirty="0" smtClean="0"/>
              <a:t>Then written with a pen (</a:t>
            </a:r>
            <a:r>
              <a:rPr lang="en-US" dirty="0" err="1" smtClean="0"/>
              <a:t>oscraca</a:t>
            </a:r>
            <a:r>
              <a:rPr lang="en-US" dirty="0" smtClean="0"/>
              <a:t>, papyrus, vellum, paper).</a:t>
            </a:r>
          </a:p>
          <a:p>
            <a:pPr lvl="1"/>
            <a:r>
              <a:rPr lang="en-US" dirty="0" smtClean="0"/>
              <a:t>Then printed with a press.</a:t>
            </a:r>
          </a:p>
          <a:p>
            <a:pPr lvl="1"/>
            <a:r>
              <a:rPr lang="en-US" dirty="0" smtClean="0"/>
              <a:t>Finally, up on our screens.</a:t>
            </a:r>
          </a:p>
          <a:p>
            <a:r>
              <a:rPr lang="en-US" dirty="0" smtClean="0"/>
              <a:t>The different processes had different requirements.</a:t>
            </a:r>
          </a:p>
        </p:txBody>
      </p:sp>
    </p:spTree>
    <p:extLst>
      <p:ext uri="{BB962C8B-B14F-4D97-AF65-F5344CB8AC3E}">
        <p14:creationId xmlns:p14="http://schemas.microsoft.com/office/powerpoint/2010/main" val="179817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Typography Jargon (p23)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106"/>
            <a:ext cx="9144000" cy="3109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79" y="4772668"/>
            <a:ext cx="51816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69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80" y="0"/>
            <a:ext cx="6974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39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Classes of Fonts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Serif</a:t>
            </a:r>
            <a:r>
              <a:rPr lang="en-US" dirty="0" smtClean="0"/>
              <a:t> – </a:t>
            </a:r>
            <a:r>
              <a:rPr lang="en-US" dirty="0" smtClean="0">
                <a:latin typeface="Times New Roman"/>
                <a:cs typeface="Times New Roman"/>
              </a:rPr>
              <a:t>Times New Roman</a:t>
            </a:r>
            <a:r>
              <a:rPr lang="en-US" dirty="0" smtClean="0"/>
              <a:t> </a:t>
            </a:r>
          </a:p>
          <a:p>
            <a:r>
              <a:rPr lang="en-US" i="1" dirty="0" smtClean="0"/>
              <a:t>Sans (Serif)</a:t>
            </a:r>
            <a:r>
              <a:rPr lang="en-US" dirty="0" smtClean="0"/>
              <a:t> - </a:t>
            </a:r>
            <a:r>
              <a:rPr lang="en-US" dirty="0" smtClean="0">
                <a:latin typeface="Arial"/>
                <a:cs typeface="Arial"/>
              </a:rPr>
              <a:t>Arial</a:t>
            </a:r>
          </a:p>
          <a:p>
            <a:r>
              <a:rPr lang="en-US" i="1" dirty="0" err="1" smtClean="0"/>
              <a:t>Monospace</a:t>
            </a:r>
            <a:r>
              <a:rPr lang="en-US" dirty="0" smtClean="0"/>
              <a:t> - </a:t>
            </a:r>
            <a:r>
              <a:rPr lang="en-US" dirty="0" smtClean="0">
                <a:latin typeface="Courier"/>
                <a:cs typeface="Courier"/>
              </a:rPr>
              <a:t>Courier</a:t>
            </a:r>
          </a:p>
          <a:p>
            <a:r>
              <a:rPr lang="en-US" i="1" dirty="0" smtClean="0"/>
              <a:t>Modern</a:t>
            </a:r>
            <a:r>
              <a:rPr lang="en-US" dirty="0" smtClean="0"/>
              <a:t> - </a:t>
            </a:r>
            <a:r>
              <a:rPr lang="en-US" dirty="0" smtClean="0">
                <a:latin typeface="Georgia"/>
                <a:cs typeface="Georgia"/>
              </a:rPr>
              <a:t>Georgia</a:t>
            </a:r>
          </a:p>
          <a:p>
            <a:r>
              <a:rPr lang="en-US" i="1" dirty="0" err="1" smtClean="0"/>
              <a:t>Oldstyle</a:t>
            </a:r>
            <a:r>
              <a:rPr lang="en-US" dirty="0" smtClean="0"/>
              <a:t> - </a:t>
            </a:r>
            <a:r>
              <a:rPr lang="en-US" dirty="0" smtClean="0">
                <a:latin typeface="Baskerville"/>
                <a:cs typeface="Baskerville"/>
              </a:rPr>
              <a:t>Baskerville</a:t>
            </a:r>
          </a:p>
          <a:p>
            <a:r>
              <a:rPr lang="en-US" i="1" dirty="0" smtClean="0"/>
              <a:t>Script</a:t>
            </a:r>
            <a:r>
              <a:rPr lang="en-US" dirty="0" smtClean="0"/>
              <a:t> -</a:t>
            </a:r>
            <a:r>
              <a:rPr lang="en-US" dirty="0" smtClean="0">
                <a:latin typeface="Brush Script MT Italic"/>
                <a:cs typeface="Brush Script MT Italic"/>
              </a:rPr>
              <a:t>  Brush Script</a:t>
            </a:r>
            <a:endParaRPr lang="en-US" sz="1800" dirty="0" smtClean="0">
              <a:latin typeface="Brush Script MT Italic"/>
              <a:cs typeface="Brush Script MT Italic"/>
            </a:endParaRPr>
          </a:p>
          <a:p>
            <a:r>
              <a:rPr lang="en-US" i="1" dirty="0" smtClean="0"/>
              <a:t>Slab</a:t>
            </a:r>
            <a:r>
              <a:rPr lang="en-US" dirty="0" smtClean="0"/>
              <a:t> – </a:t>
            </a:r>
            <a:r>
              <a:rPr lang="en-US" dirty="0" smtClean="0">
                <a:latin typeface="Wide Latin"/>
                <a:cs typeface="Wide Latin"/>
              </a:rPr>
              <a:t>Wide Latin</a:t>
            </a:r>
          </a:p>
          <a:p>
            <a:r>
              <a:rPr lang="en-US" i="1" dirty="0" smtClean="0"/>
              <a:t>Decorative</a:t>
            </a:r>
            <a:r>
              <a:rPr lang="en-US" dirty="0" smtClean="0"/>
              <a:t> – </a:t>
            </a:r>
            <a:r>
              <a:rPr lang="en-US" dirty="0" smtClean="0">
                <a:latin typeface="Curlz MT"/>
                <a:cs typeface="Curlz MT"/>
              </a:rPr>
              <a:t>Curlz MT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26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Analog </a:t>
            </a:r>
            <a:r>
              <a:rPr lang="en-US" dirty="0" err="1" smtClean="0"/>
              <a:t>vs</a:t>
            </a:r>
            <a:r>
              <a:rPr lang="en-US" dirty="0" smtClean="0"/>
              <a:t> Digital</a:t>
            </a:r>
          </a:p>
          <a:p>
            <a:r>
              <a:rPr lang="en-US" dirty="0" smtClean="0"/>
              <a:t>Quantization</a:t>
            </a:r>
          </a:p>
          <a:p>
            <a:r>
              <a:rPr lang="en-US" dirty="0" smtClean="0"/>
              <a:t>Binary, Decimal, &amp; </a:t>
            </a:r>
            <a:r>
              <a:rPr lang="en-US" dirty="0" err="1" smtClean="0"/>
              <a:t>Hexidecimal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26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98500"/>
            <a:ext cx="8890000" cy="544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Serif </a:t>
            </a:r>
            <a:r>
              <a:rPr lang="en-US" dirty="0" err="1" smtClean="0"/>
              <a:t>vs</a:t>
            </a:r>
            <a:r>
              <a:rPr lang="en-US" dirty="0" smtClean="0"/>
              <a:t> Sans Serif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9865" y="5762079"/>
            <a:ext cx="7750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“They shot the serif. It was </a:t>
            </a:r>
            <a:r>
              <a:rPr lang="en-US" sz="4000" dirty="0" err="1" smtClean="0"/>
              <a:t>grotesk</a:t>
            </a:r>
            <a:r>
              <a:rPr lang="en-US" sz="4000" dirty="0" smtClean="0"/>
              <a:t>.”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4142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purpose of ligatures is to make reading easier. The most common in English are:</a:t>
            </a:r>
          </a:p>
          <a:p>
            <a:pPr marL="0" indent="0" algn="ctr">
              <a:buNone/>
            </a:pPr>
            <a:r>
              <a:rPr lang="en-US" sz="9600" dirty="0" err="1" smtClean="0"/>
              <a:t>fl</a:t>
            </a:r>
            <a:r>
              <a:rPr lang="en-US" sz="9600" dirty="0" smtClean="0"/>
              <a:t> fi </a:t>
            </a:r>
            <a:r>
              <a:rPr lang="en-US" sz="9600" dirty="0" err="1" smtClean="0"/>
              <a:t>ff</a:t>
            </a:r>
            <a:r>
              <a:rPr lang="en-US" sz="9600" dirty="0" smtClean="0"/>
              <a:t> </a:t>
            </a:r>
            <a:r>
              <a:rPr lang="en-US" sz="9600" dirty="0" err="1" smtClean="0"/>
              <a:t>ft</a:t>
            </a:r>
            <a:r>
              <a:rPr lang="en-US" sz="9600" dirty="0" smtClean="0"/>
              <a:t> </a:t>
            </a:r>
            <a:r>
              <a:rPr lang="en-US" sz="9600" dirty="0" err="1" smtClean="0"/>
              <a:t>ti</a:t>
            </a:r>
            <a:endParaRPr lang="en-US" sz="9600" dirty="0" smtClean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 smtClean="0"/>
              <a:t>Examples: </a:t>
            </a:r>
            <a:r>
              <a:rPr lang="en-US" sz="1600" dirty="0" smtClean="0">
                <a:hlinkClick r:id="rId2"/>
              </a:rPr>
              <a:t>http://www.will-harris.com/ligatures.htm</a:t>
            </a:r>
            <a:endParaRPr lang="en-US" sz="1600" dirty="0" smtClean="0"/>
          </a:p>
          <a:p>
            <a:pPr marL="0" indent="0" algn="ctr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57619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Text on a Computer</a:t>
            </a:r>
            <a:br>
              <a:rPr lang="en-US" dirty="0" smtClean="0"/>
            </a:br>
            <a:r>
              <a:rPr lang="en-US" sz="3600" dirty="0" smtClean="0"/>
              <a:t>Quantized into character tables.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933"/>
            <a:ext cx="9144000" cy="3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57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more than just the English alphabet, Unicode was invented to give a number to each and every character or “glyph” in every script used by mankind.</a:t>
            </a:r>
          </a:p>
          <a:p>
            <a:endParaRPr lang="en-US" dirty="0"/>
          </a:p>
          <a:p>
            <a:r>
              <a:rPr lang="en-US" dirty="0" smtClean="0"/>
              <a:t>However… there are some problems…</a:t>
            </a:r>
          </a:p>
        </p:txBody>
      </p:sp>
    </p:spTree>
    <p:extLst>
      <p:ext uri="{BB962C8B-B14F-4D97-AF65-F5344CB8AC3E}">
        <p14:creationId xmlns:p14="http://schemas.microsoft.com/office/powerpoint/2010/main" val="133025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0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2009" y="6259803"/>
            <a:ext cx="180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Vaughan page 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59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614285"/>
            <a:ext cx="6515100" cy="41148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39968" y="1632993"/>
            <a:ext cx="1768984" cy="986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77916" y="2545188"/>
            <a:ext cx="1768984" cy="986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3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Unicordinator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http://unicodinator.com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good visualization of all of the different Unicode “blocks.”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60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how do we draw it on a screen?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Now we’ve quantized their representations in the computer’s memory. How do we do we present them to the user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i="1" dirty="0" smtClean="0"/>
              <a:t>We need to turn symbols into pixels.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Two types of fonts:</a:t>
            </a:r>
          </a:p>
          <a:p>
            <a:pPr lvl="1"/>
            <a:r>
              <a:rPr lang="en-US" b="1" dirty="0" smtClean="0"/>
              <a:t>Bitmap</a:t>
            </a:r>
            <a:r>
              <a:rPr lang="en-US" dirty="0" smtClean="0"/>
              <a:t> – largely depreciated today</a:t>
            </a:r>
          </a:p>
          <a:p>
            <a:pPr lvl="1"/>
            <a:r>
              <a:rPr lang="en-US" b="1" dirty="0" smtClean="0"/>
              <a:t>Vector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8279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Quantizing Fonts to the Screen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60" y="1417638"/>
            <a:ext cx="57150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4042318"/>
            <a:ext cx="6718300" cy="210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5526" y="6328766"/>
            <a:ext cx="453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will be going over this in-depth next week.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407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Antialiasing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168400"/>
            <a:ext cx="6032500" cy="452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4366" y="6395886"/>
            <a:ext cx="356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i.stack.imgur.com</a:t>
            </a:r>
            <a:r>
              <a:rPr lang="en-US" dirty="0" smtClean="0"/>
              <a:t>/pA7uy.png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16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8059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8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Sub-Pixel Antialiasing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media.mediatemple.netdna-cdn.com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-content/uploads/images/anti-aliasing/</a:t>
            </a:r>
            <a:r>
              <a:rPr lang="en-US" dirty="0" err="1" smtClean="0"/>
              <a:t>subpixel</a:t>
            </a:r>
            <a:r>
              <a:rPr lang="en-US" dirty="0" smtClean="0"/>
              <a:t>-side-by-</a:t>
            </a:r>
            <a:r>
              <a:rPr lang="en-US" dirty="0" err="1" smtClean="0"/>
              <a:t>side.gif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36700"/>
            <a:ext cx="63500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94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in Digital Multimedia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Choosing Fonts</a:t>
            </a:r>
          </a:p>
          <a:p>
            <a:pPr lvl="1"/>
            <a:r>
              <a:rPr lang="en-US" dirty="0" smtClean="0"/>
              <a:t>Aesthetics for the project, laid down in the Planning Stage.</a:t>
            </a:r>
          </a:p>
          <a:p>
            <a:pPr lvl="1"/>
            <a:r>
              <a:rPr lang="en-US" dirty="0" smtClean="0"/>
              <a:t>Platform differences &amp; graceful degrading.</a:t>
            </a:r>
          </a:p>
          <a:p>
            <a:pPr lvl="1"/>
            <a:r>
              <a:rPr lang="en-US" dirty="0" smtClean="0"/>
              <a:t>Less is more. “Minimalism.”</a:t>
            </a:r>
          </a:p>
          <a:p>
            <a:pPr lvl="1"/>
            <a:r>
              <a:rPr lang="en-US" dirty="0" smtClean="0"/>
              <a:t>Serifs or no Serifs – the dawn of the e-Ink and “retina” displays.</a:t>
            </a:r>
          </a:p>
        </p:txBody>
      </p:sp>
    </p:spTree>
    <p:extLst>
      <p:ext uri="{BB962C8B-B14F-4D97-AF65-F5344CB8AC3E}">
        <p14:creationId xmlns:p14="http://schemas.microsoft.com/office/powerpoint/2010/main" val="2793203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in Digital Multimedia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Your audience’s attention span.</a:t>
            </a:r>
          </a:p>
          <a:p>
            <a:pPr lvl="1"/>
            <a:r>
              <a:rPr lang="en-US" dirty="0" smtClean="0"/>
              <a:t>The way we read has changed dramatically.</a:t>
            </a:r>
          </a:p>
          <a:p>
            <a:pPr lvl="2"/>
            <a:r>
              <a:rPr lang="en-US" dirty="0" smtClean="0"/>
              <a:t>Above the fold. Small chunks.</a:t>
            </a:r>
          </a:p>
          <a:p>
            <a:pPr lvl="2"/>
            <a:r>
              <a:rPr lang="en-US" dirty="0" smtClean="0">
                <a:hlinkClick r:id="rId2"/>
              </a:rPr>
              <a:t>http://www.theguardian.com/world/interactive/2013/feb/12/state-of-the-union-reading-level</a:t>
            </a:r>
            <a:endParaRPr lang="en-US" dirty="0" smtClean="0"/>
          </a:p>
          <a:p>
            <a:pPr lvl="1"/>
            <a:r>
              <a:rPr lang="en-US" dirty="0" smtClean="0"/>
              <a:t>Animating text. (Subtle to obvious.)</a:t>
            </a:r>
          </a:p>
          <a:p>
            <a:pPr lvl="1"/>
            <a:r>
              <a:rPr lang="en-US" dirty="0" smtClean="0"/>
              <a:t>Text as cues. Labels must call the user to action.</a:t>
            </a:r>
          </a:p>
          <a:p>
            <a:pPr lvl="1"/>
            <a:r>
              <a:rPr lang="en-US" dirty="0" smtClean="0"/>
              <a:t>Symbols vs. text. (Think about the save icon.)</a:t>
            </a:r>
          </a:p>
          <a:p>
            <a:pPr lvl="1"/>
            <a:r>
              <a:rPr lang="en-US" dirty="0" smtClean="0"/>
              <a:t>Hypertext (the founding principle of HTML)</a:t>
            </a:r>
          </a:p>
        </p:txBody>
      </p:sp>
    </p:spTree>
    <p:extLst>
      <p:ext uri="{BB962C8B-B14F-4D97-AF65-F5344CB8AC3E}">
        <p14:creationId xmlns:p14="http://schemas.microsoft.com/office/powerpoint/2010/main" val="564021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time to wake up and ask: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46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Time!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Take a break, and be back here by: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74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Demonstration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34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#2 – Articulating Fonts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 2 Instructions should be posted on the Group now… (or I should probably get to that…)</a:t>
            </a:r>
          </a:p>
        </p:txBody>
      </p:sp>
    </p:spTree>
    <p:extLst>
      <p:ext uri="{BB962C8B-B14F-4D97-AF65-F5344CB8AC3E}">
        <p14:creationId xmlns:p14="http://schemas.microsoft.com/office/powerpoint/2010/main" val="256972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Zeno’s Paradox as a Metaphor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(Draw it here, Steve.)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95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(Also draw it here, Steve.)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2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Binary, Decimal, &amp; </a:t>
            </a:r>
            <a:r>
              <a:rPr lang="en-US" dirty="0" err="1" smtClean="0"/>
              <a:t>Hexidecimal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33478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Decimal – 0123456789</a:t>
            </a:r>
          </a:p>
          <a:p>
            <a:pPr marL="0" indent="0">
              <a:buNone/>
            </a:pPr>
            <a:r>
              <a:rPr lang="en-US" dirty="0" smtClean="0"/>
              <a:t>Binary – 01</a:t>
            </a:r>
          </a:p>
          <a:p>
            <a:pPr marL="0" indent="0">
              <a:buNone/>
            </a:pPr>
            <a:r>
              <a:rPr lang="en-US" dirty="0" err="1" smtClean="0"/>
              <a:t>Hexidecimal</a:t>
            </a:r>
            <a:r>
              <a:rPr lang="en-US" dirty="0" smtClean="0"/>
              <a:t> – 0123456789ABCDEF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Four Binary digits are equivalent to one </a:t>
            </a:r>
            <a:r>
              <a:rPr lang="en-US" dirty="0" err="1" smtClean="0"/>
              <a:t>Hexidecimal</a:t>
            </a:r>
            <a:r>
              <a:rPr lang="en-US" dirty="0" smtClean="0"/>
              <a:t> digit.</a:t>
            </a:r>
          </a:p>
        </p:txBody>
      </p:sp>
    </p:spTree>
    <p:extLst>
      <p:ext uri="{BB962C8B-B14F-4D97-AF65-F5344CB8AC3E}">
        <p14:creationId xmlns:p14="http://schemas.microsoft.com/office/powerpoint/2010/main" val="166466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Binary, Decimal, </a:t>
            </a:r>
            <a:r>
              <a:rPr lang="en-US" dirty="0" err="1" smtClean="0"/>
              <a:t>Hexidecimal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	Bin		Hex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0	0000	0</a:t>
            </a:r>
          </a:p>
          <a:p>
            <a:r>
              <a:rPr lang="en-US" dirty="0" smtClean="0"/>
              <a:t>1	0001	1</a:t>
            </a:r>
          </a:p>
          <a:p>
            <a:r>
              <a:rPr lang="en-US" dirty="0" smtClean="0"/>
              <a:t>2	0010	2</a:t>
            </a:r>
          </a:p>
          <a:p>
            <a:r>
              <a:rPr lang="en-US" dirty="0" smtClean="0"/>
              <a:t>3	0011	3</a:t>
            </a:r>
          </a:p>
          <a:p>
            <a:r>
              <a:rPr lang="en-US" dirty="0" smtClean="0"/>
              <a:t>4	0100	4</a:t>
            </a:r>
          </a:p>
          <a:p>
            <a:r>
              <a:rPr lang="en-US" dirty="0" smtClean="0"/>
              <a:t>5	0101	5</a:t>
            </a:r>
          </a:p>
          <a:p>
            <a:r>
              <a:rPr lang="en-US" dirty="0" smtClean="0"/>
              <a:t>6	0110	6</a:t>
            </a:r>
          </a:p>
          <a:p>
            <a:r>
              <a:rPr lang="en-US" dirty="0" smtClean="0"/>
              <a:t>7	0111	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Dec	Bin		Hex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8	1000	8</a:t>
            </a:r>
          </a:p>
          <a:p>
            <a:r>
              <a:rPr lang="en-US" dirty="0" smtClean="0"/>
              <a:t>9	1001	9</a:t>
            </a:r>
          </a:p>
          <a:p>
            <a:r>
              <a:rPr lang="en-US" dirty="0" smtClean="0"/>
              <a:t>10	1010	A</a:t>
            </a:r>
          </a:p>
          <a:p>
            <a:r>
              <a:rPr lang="en-US" dirty="0" smtClean="0"/>
              <a:t>11	1011	B</a:t>
            </a:r>
          </a:p>
          <a:p>
            <a:r>
              <a:rPr lang="en-US" dirty="0" smtClean="0"/>
              <a:t>12	1100	C</a:t>
            </a:r>
          </a:p>
          <a:p>
            <a:r>
              <a:rPr lang="en-US" dirty="0" smtClean="0"/>
              <a:t>13	1101	D</a:t>
            </a:r>
          </a:p>
          <a:p>
            <a:r>
              <a:rPr lang="en-US" dirty="0" smtClean="0"/>
              <a:t>14	1110	E</a:t>
            </a:r>
          </a:p>
          <a:p>
            <a:r>
              <a:rPr lang="en-US" dirty="0" smtClean="0"/>
              <a:t>15	1111	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140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comes the time we face our fears and ask: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7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Stages of Multimedia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Planning &amp; Costing</a:t>
            </a:r>
          </a:p>
          <a:p>
            <a:pPr lvl="1"/>
            <a:r>
              <a:rPr lang="en-US" dirty="0" smtClean="0"/>
              <a:t>Making a specification or “spec.”</a:t>
            </a:r>
          </a:p>
          <a:p>
            <a:pPr lvl="1"/>
            <a:r>
              <a:rPr lang="en-US" dirty="0" smtClean="0"/>
              <a:t>Aesthetics, “look and feel”</a:t>
            </a:r>
          </a:p>
          <a:p>
            <a:pPr lvl="1"/>
            <a:r>
              <a:rPr lang="en-US" dirty="0" smtClean="0"/>
              <a:t>Proof of concept &amp; prototyping (your notepads)</a:t>
            </a:r>
          </a:p>
          <a:p>
            <a:r>
              <a:rPr lang="en-US" dirty="0" smtClean="0"/>
              <a:t>Designing &amp; Producing</a:t>
            </a:r>
          </a:p>
          <a:p>
            <a:pPr lvl="1"/>
            <a:r>
              <a:rPr lang="en-US" dirty="0" smtClean="0"/>
              <a:t>This is where the magic happens.™</a:t>
            </a:r>
          </a:p>
          <a:p>
            <a:r>
              <a:rPr lang="en-US" dirty="0" smtClean="0"/>
              <a:t>Testing</a:t>
            </a:r>
          </a:p>
          <a:p>
            <a:pPr lvl="1"/>
            <a:r>
              <a:rPr lang="en-US" dirty="0" smtClean="0"/>
              <a:t>Going back a step: “Iterative Design”</a:t>
            </a:r>
          </a:p>
          <a:p>
            <a:r>
              <a:rPr lang="en-US" dirty="0" smtClean="0"/>
              <a:t>Delivering</a:t>
            </a:r>
          </a:p>
          <a:p>
            <a:pPr lvl="1"/>
            <a:r>
              <a:rPr lang="en-US" dirty="0" smtClean="0"/>
              <a:t>Follow-up: “Iterative Design never ends.”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6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753</Words>
  <Application>Microsoft Macintosh PowerPoint</Application>
  <PresentationFormat>On-screen Show (4:3)</PresentationFormat>
  <Paragraphs>150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CISY114 Week 2</vt:lpstr>
      <vt:lpstr>Quick Review</vt:lpstr>
      <vt:lpstr>PowerPoint Presentation</vt:lpstr>
      <vt:lpstr>Zeno’s Paradox as a Metaphor</vt:lpstr>
      <vt:lpstr>Quantization</vt:lpstr>
      <vt:lpstr>Binary, Decimal, &amp; Hexidecimal</vt:lpstr>
      <vt:lpstr>Binary, Decimal, Hexidecimal</vt:lpstr>
      <vt:lpstr>Are there any questions?</vt:lpstr>
      <vt:lpstr>The Stages of Multimedia Design</vt:lpstr>
      <vt:lpstr>The Untouchables Intangibles</vt:lpstr>
      <vt:lpstr>The Intangibles</vt:lpstr>
      <vt:lpstr>The Intangibles</vt:lpstr>
      <vt:lpstr>Project 1</vt:lpstr>
      <vt:lpstr>Are there Any Questions?</vt:lpstr>
      <vt:lpstr>Web Typography</vt:lpstr>
      <vt:lpstr>Writing Media</vt:lpstr>
      <vt:lpstr>Modern Typography Jargon (p23)</vt:lpstr>
      <vt:lpstr>PowerPoint Presentation</vt:lpstr>
      <vt:lpstr>Classes of Fonts</vt:lpstr>
      <vt:lpstr>Serif vs Sans Serif</vt:lpstr>
      <vt:lpstr>Ligatures</vt:lpstr>
      <vt:lpstr>Text on a Computer Quantized into character tables.</vt:lpstr>
      <vt:lpstr>Unicode</vt:lpstr>
      <vt:lpstr>PowerPoint Presentation</vt:lpstr>
      <vt:lpstr>PowerPoint Presentation</vt:lpstr>
      <vt:lpstr>The Unicordinator</vt:lpstr>
      <vt:lpstr>But how do we draw it on a screen?</vt:lpstr>
      <vt:lpstr>Quantizing Fonts to the Screen</vt:lpstr>
      <vt:lpstr>Antialiasing</vt:lpstr>
      <vt:lpstr>Sub-Pixel Antialiasing</vt:lpstr>
      <vt:lpstr>Text in Digital Multimedia</vt:lpstr>
      <vt:lpstr>Text in Digital Multimedia</vt:lpstr>
      <vt:lpstr>ARE THERE ANY QUESTIONS?</vt:lpstr>
      <vt:lpstr>Lab Time!</vt:lpstr>
      <vt:lpstr>Writing Demonstration</vt:lpstr>
      <vt:lpstr>Lab #2 – Articulating Fonts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CISY114 Week 2</dc:title>
  <dc:creator>Steve Caruso</dc:creator>
  <cp:lastModifiedBy>Steve Caruso</cp:lastModifiedBy>
  <cp:revision>20</cp:revision>
  <dcterms:created xsi:type="dcterms:W3CDTF">2015-09-10T15:00:42Z</dcterms:created>
  <dcterms:modified xsi:type="dcterms:W3CDTF">2015-09-21T17:56:08Z</dcterms:modified>
</cp:coreProperties>
</file>