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8" r:id="rId3"/>
    <p:sldId id="257" r:id="rId4"/>
    <p:sldId id="259" r:id="rId5"/>
    <p:sldId id="260" r:id="rId6"/>
    <p:sldId id="261" r:id="rId7"/>
    <p:sldId id="262" r:id="rId8"/>
    <p:sldId id="270" r:id="rId9"/>
    <p:sldId id="263" r:id="rId10"/>
    <p:sldId id="264" r:id="rId11"/>
    <p:sldId id="265" r:id="rId12"/>
    <p:sldId id="266" r:id="rId13"/>
    <p:sldId id="267" r:id="rId14"/>
    <p:sldId id="268" r:id="rId15"/>
    <p:sldId id="269" r:id="rId16"/>
    <p:sldId id="276" r:id="rId17"/>
    <p:sldId id="277" r:id="rId18"/>
    <p:sldId id="272" r:id="rId19"/>
    <p:sldId id="273" r:id="rId20"/>
    <p:sldId id="274" r:id="rId21"/>
    <p:sldId id="280" r:id="rId22"/>
    <p:sldId id="278" r:id="rId23"/>
    <p:sldId id="279" r:id="rId24"/>
    <p:sldId id="281" r:id="rId25"/>
    <p:sldId id="282" r:id="rId26"/>
    <p:sldId id="283" r:id="rId27"/>
    <p:sldId id="284" r:id="rId28"/>
    <p:sldId id="285" r:id="rId29"/>
    <p:sldId id="28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1720" y="-4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CABCA-274B-A24F-9552-1E93A2EEBCA1}" type="datetimeFigureOut">
              <a:rPr lang="en-US" smtClean="0"/>
              <a:t>11/5/15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E8A942-D904-5B4E-9819-E0FC0B8101F9}" type="slidenum">
              <a:rPr lang="en-US" smtClean="0"/>
              <a:t>‹#›</a:t>
            </a:fld>
            <a:endParaRPr lang="en-US"/>
          </a:p>
        </p:txBody>
      </p:sp>
    </p:spTree>
    <p:extLst>
      <p:ext uri="{BB962C8B-B14F-4D97-AF65-F5344CB8AC3E}">
        <p14:creationId xmlns:p14="http://schemas.microsoft.com/office/powerpoint/2010/main" val="34640492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honestly not sure why we haven’t had a lab on HTML.</a:t>
            </a:r>
            <a:r>
              <a:rPr lang="en-US" baseline="0" dirty="0" smtClean="0"/>
              <a:t> If I could tinker with the curriculum I would have done so.</a:t>
            </a:r>
            <a:endParaRPr lang="en-US" dirty="0"/>
          </a:p>
        </p:txBody>
      </p:sp>
      <p:sp>
        <p:nvSpPr>
          <p:cNvPr id="4" name="Slide Number Placeholder 3"/>
          <p:cNvSpPr>
            <a:spLocks noGrp="1"/>
          </p:cNvSpPr>
          <p:nvPr>
            <p:ph type="sldNum" sz="quarter" idx="10"/>
          </p:nvPr>
        </p:nvSpPr>
        <p:spPr/>
        <p:txBody>
          <a:bodyPr/>
          <a:lstStyle/>
          <a:p>
            <a:fld id="{C0E8A942-D904-5B4E-9819-E0FC0B8101F9}" type="slidenum">
              <a:rPr lang="en-US" smtClean="0"/>
              <a:t>16</a:t>
            </a:fld>
            <a:endParaRPr lang="en-US"/>
          </a:p>
        </p:txBody>
      </p:sp>
    </p:spTree>
    <p:extLst>
      <p:ext uri="{BB962C8B-B14F-4D97-AF65-F5344CB8AC3E}">
        <p14:creationId xmlns:p14="http://schemas.microsoft.com/office/powerpoint/2010/main" val="3925789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37E60C-5551-9440-B886-A92A140ABAE3}"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2939756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7E60C-5551-9440-B886-A92A140ABAE3}"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344373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7E60C-5551-9440-B886-A92A140ABAE3}"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90377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7E60C-5551-9440-B886-A92A140ABAE3}"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389289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37E60C-5551-9440-B886-A92A140ABAE3}"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31090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37E60C-5551-9440-B886-A92A140ABAE3}" type="datetimeFigureOut">
              <a:rPr lang="en-US" smtClean="0"/>
              <a:t>11/5/15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3220679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37E60C-5551-9440-B886-A92A140ABAE3}" type="datetimeFigureOut">
              <a:rPr lang="en-US" smtClean="0"/>
              <a:t>11/5/15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3955549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37E60C-5551-9440-B886-A92A140ABAE3}" type="datetimeFigureOut">
              <a:rPr lang="en-US" smtClean="0"/>
              <a:t>11/5/15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37029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7E60C-5551-9440-B886-A92A140ABAE3}" type="datetimeFigureOut">
              <a:rPr lang="en-US" smtClean="0"/>
              <a:t>11/5/15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9848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7E60C-5551-9440-B886-A92A140ABAE3}" type="datetimeFigureOut">
              <a:rPr lang="en-US" smtClean="0"/>
              <a:t>11/5/15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3095591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7E60C-5551-9440-B886-A92A140ABAE3}" type="datetimeFigureOut">
              <a:rPr lang="en-US" smtClean="0"/>
              <a:t>11/5/15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DD581-559E-AE4B-A843-9FCE104A7A6A}" type="slidenum">
              <a:rPr lang="en-US" smtClean="0"/>
              <a:t>‹#›</a:t>
            </a:fld>
            <a:endParaRPr lang="en-US"/>
          </a:p>
        </p:txBody>
      </p:sp>
    </p:spTree>
    <p:extLst>
      <p:ext uri="{BB962C8B-B14F-4D97-AF65-F5344CB8AC3E}">
        <p14:creationId xmlns:p14="http://schemas.microsoft.com/office/powerpoint/2010/main" val="26343072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7E60C-5551-9440-B886-A92A140ABAE3}" type="datetimeFigureOut">
              <a:rPr lang="en-US" smtClean="0"/>
              <a:t>11/5/15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DD581-559E-AE4B-A843-9FCE104A7A6A}" type="slidenum">
              <a:rPr lang="en-US" smtClean="0"/>
              <a:t>‹#›</a:t>
            </a:fld>
            <a:endParaRPr lang="en-US"/>
          </a:p>
        </p:txBody>
      </p:sp>
    </p:spTree>
    <p:extLst>
      <p:ext uri="{BB962C8B-B14F-4D97-AF65-F5344CB8AC3E}">
        <p14:creationId xmlns:p14="http://schemas.microsoft.com/office/powerpoint/2010/main" val="844959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Internet &amp; Multimedia</a:t>
            </a:r>
            <a:endParaRPr lang="en-US" dirty="0"/>
          </a:p>
        </p:txBody>
      </p:sp>
      <p:sp>
        <p:nvSpPr>
          <p:cNvPr id="3" name="Subtitle 2"/>
          <p:cNvSpPr>
            <a:spLocks noGrp="1"/>
          </p:cNvSpPr>
          <p:nvPr>
            <p:ph type="subTitle" idx="1"/>
          </p:nvPr>
        </p:nvSpPr>
        <p:spPr/>
        <p:txBody>
          <a:bodyPr/>
          <a:lstStyle/>
          <a:p>
            <a:r>
              <a:rPr lang="en-US" dirty="0" smtClean="0"/>
              <a:t>Vaughan Chapter 11</a:t>
            </a:r>
          </a:p>
          <a:p>
            <a:r>
              <a:rPr lang="en-US" sz="2000" dirty="0" smtClean="0"/>
              <a:t>3 important things.</a:t>
            </a:r>
            <a:endParaRPr lang="en-US" dirty="0"/>
          </a:p>
        </p:txBody>
      </p:sp>
    </p:spTree>
    <p:extLst>
      <p:ext uri="{BB962C8B-B14F-4D97-AF65-F5344CB8AC3E}">
        <p14:creationId xmlns:p14="http://schemas.microsoft.com/office/powerpoint/2010/main" val="10571753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2735"/>
            <a:ext cx="7772400" cy="1470025"/>
          </a:xfrm>
        </p:spPr>
        <p:txBody>
          <a:bodyPr>
            <a:normAutofit fontScale="90000"/>
          </a:bodyPr>
          <a:lstStyle/>
          <a:p>
            <a:r>
              <a:rPr lang="en-US" sz="6700" b="1" dirty="0" smtClean="0"/>
              <a:t>BAND</a:t>
            </a:r>
            <a:r>
              <a:rPr lang="en-US" sz="6700" dirty="0" smtClean="0">
                <a:latin typeface="Wide Latin"/>
                <a:cs typeface="Wide Latin"/>
              </a:rPr>
              <a:t>WIDTH</a:t>
            </a:r>
            <a:r>
              <a:rPr lang="en-US" sz="6700" dirty="0" smtClean="0"/>
              <a:t>:</a:t>
            </a:r>
            <a:br>
              <a:rPr lang="en-US" sz="6700" dirty="0" smtClean="0"/>
            </a:br>
            <a:r>
              <a:rPr lang="en-US" sz="3600" dirty="0" smtClean="0"/>
              <a:t>A Big Deal to Multimedia Developers</a:t>
            </a:r>
            <a:endParaRPr lang="en-US" sz="3600" dirty="0"/>
          </a:p>
        </p:txBody>
      </p:sp>
      <p:sp>
        <p:nvSpPr>
          <p:cNvPr id="3" name="Subtitle 2"/>
          <p:cNvSpPr>
            <a:spLocks noGrp="1"/>
          </p:cNvSpPr>
          <p:nvPr>
            <p:ph type="subTitle" idx="1"/>
          </p:nvPr>
        </p:nvSpPr>
        <p:spPr>
          <a:xfrm>
            <a:off x="1371600" y="2878362"/>
            <a:ext cx="6400800" cy="3058096"/>
          </a:xfrm>
        </p:spPr>
        <p:txBody>
          <a:bodyPr/>
          <a:lstStyle/>
          <a:p>
            <a:r>
              <a:rPr lang="en-US" dirty="0" smtClean="0"/>
              <a:t>56k modem = 56kB/sec</a:t>
            </a:r>
          </a:p>
          <a:p>
            <a:r>
              <a:rPr lang="en-US" dirty="0" smtClean="0"/>
              <a:t>T1 = 1.544kB/sec</a:t>
            </a:r>
          </a:p>
          <a:p>
            <a:r>
              <a:rPr lang="en-US" dirty="0" smtClean="0"/>
              <a:t>DSL &amp; Cable = 1.5-400MB/sec</a:t>
            </a:r>
          </a:p>
          <a:p>
            <a:r>
              <a:rPr lang="en-US" dirty="0" smtClean="0"/>
              <a:t>802.11n Wireless = 54MB/sec</a:t>
            </a:r>
          </a:p>
          <a:p>
            <a:r>
              <a:rPr lang="en-US" dirty="0" smtClean="0"/>
              <a:t>OC-255 = 13.21GB/sec</a:t>
            </a:r>
          </a:p>
        </p:txBody>
      </p:sp>
    </p:spTree>
    <p:extLst>
      <p:ext uri="{BB962C8B-B14F-4D97-AF65-F5344CB8AC3E}">
        <p14:creationId xmlns:p14="http://schemas.microsoft.com/office/powerpoint/2010/main" val="23157351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8952"/>
            <a:ext cx="7772400" cy="1470025"/>
          </a:xfrm>
        </p:spPr>
        <p:txBody>
          <a:bodyPr>
            <a:normAutofit fontScale="90000"/>
          </a:bodyPr>
          <a:lstStyle/>
          <a:p>
            <a:r>
              <a:rPr lang="en-US" sz="6700" b="1" dirty="0" smtClean="0"/>
              <a:t>BAND</a:t>
            </a:r>
            <a:r>
              <a:rPr lang="en-US" sz="6700" dirty="0" smtClean="0">
                <a:latin typeface="Wide Latin"/>
                <a:cs typeface="Wide Latin"/>
              </a:rPr>
              <a:t>WIDTH</a:t>
            </a:r>
            <a:r>
              <a:rPr lang="en-US" sz="6700" dirty="0" smtClean="0"/>
              <a:t>:</a:t>
            </a:r>
            <a:br>
              <a:rPr lang="en-US" sz="6700" dirty="0" smtClean="0"/>
            </a:br>
            <a:r>
              <a:rPr lang="en-US" sz="3600" dirty="0" smtClean="0"/>
              <a:t>A Big Deal to Multimedia Developers</a:t>
            </a:r>
            <a:endParaRPr lang="en-US" sz="3600" dirty="0"/>
          </a:p>
        </p:txBody>
      </p:sp>
      <p:sp>
        <p:nvSpPr>
          <p:cNvPr id="3" name="Subtitle 2"/>
          <p:cNvSpPr>
            <a:spLocks noGrp="1"/>
          </p:cNvSpPr>
          <p:nvPr>
            <p:ph type="subTitle" idx="1"/>
          </p:nvPr>
        </p:nvSpPr>
        <p:spPr>
          <a:xfrm>
            <a:off x="1371600" y="2723665"/>
            <a:ext cx="6400800" cy="3778837"/>
          </a:xfrm>
        </p:spPr>
        <p:txBody>
          <a:bodyPr>
            <a:normAutofit/>
          </a:bodyPr>
          <a:lstStyle/>
          <a:p>
            <a:r>
              <a:rPr lang="en-US" dirty="0" smtClean="0"/>
              <a:t>Let’s visualize it with pennies.</a:t>
            </a:r>
          </a:p>
          <a:p>
            <a:endParaRPr lang="en-US" dirty="0"/>
          </a:p>
          <a:p>
            <a:endParaRPr lang="en-US" dirty="0" smtClean="0"/>
          </a:p>
          <a:p>
            <a:endParaRPr lang="en-US" dirty="0"/>
          </a:p>
          <a:p>
            <a:r>
              <a:rPr lang="en-US" dirty="0" smtClean="0"/>
              <a:t>Because pennies make it absurd!</a:t>
            </a:r>
          </a:p>
          <a:p>
            <a:r>
              <a:rPr lang="en-US" sz="2000" dirty="0" smtClean="0"/>
              <a:t>Imagine 1 penny = 1 bit (1 or 0, heads or tails).</a:t>
            </a:r>
          </a:p>
        </p:txBody>
      </p:sp>
      <p:pic>
        <p:nvPicPr>
          <p:cNvPr id="4" name="Picture 3"/>
          <p:cNvPicPr>
            <a:picLocks noChangeAspect="1"/>
          </p:cNvPicPr>
          <p:nvPr/>
        </p:nvPicPr>
        <p:blipFill>
          <a:blip r:embed="rId2"/>
          <a:stretch>
            <a:fillRect/>
          </a:stretch>
        </p:blipFill>
        <p:spPr>
          <a:xfrm>
            <a:off x="3764189" y="3365747"/>
            <a:ext cx="1611085" cy="1588287"/>
          </a:xfrm>
          <a:prstGeom prst="rect">
            <a:avLst/>
          </a:prstGeom>
        </p:spPr>
      </p:pic>
    </p:spTree>
    <p:extLst>
      <p:ext uri="{BB962C8B-B14F-4D97-AF65-F5344CB8AC3E}">
        <p14:creationId xmlns:p14="http://schemas.microsoft.com/office/powerpoint/2010/main" val="29703480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8952"/>
            <a:ext cx="7772400" cy="1470025"/>
          </a:xfrm>
        </p:spPr>
        <p:txBody>
          <a:bodyPr>
            <a:normAutofit fontScale="90000"/>
          </a:bodyPr>
          <a:lstStyle/>
          <a:p>
            <a:r>
              <a:rPr lang="en-US" sz="6700" b="1" dirty="0" smtClean="0"/>
              <a:t>BAND</a:t>
            </a:r>
            <a:r>
              <a:rPr lang="en-US" sz="6700" dirty="0" smtClean="0">
                <a:latin typeface="Wide Latin"/>
                <a:cs typeface="Wide Latin"/>
              </a:rPr>
              <a:t>WIDTH</a:t>
            </a:r>
            <a:r>
              <a:rPr lang="en-US" sz="6700" dirty="0" smtClean="0"/>
              <a:t>:</a:t>
            </a:r>
            <a:br>
              <a:rPr lang="en-US" sz="6700" dirty="0" smtClean="0"/>
            </a:br>
            <a:r>
              <a:rPr lang="en-US" sz="3600" dirty="0" smtClean="0"/>
              <a:t>A Big Deal to Multimedia Developers</a:t>
            </a:r>
            <a:endParaRPr lang="en-US" sz="3600" dirty="0"/>
          </a:p>
        </p:txBody>
      </p:sp>
      <p:sp>
        <p:nvSpPr>
          <p:cNvPr id="3" name="Subtitle 2"/>
          <p:cNvSpPr>
            <a:spLocks noGrp="1"/>
          </p:cNvSpPr>
          <p:nvPr>
            <p:ph type="subTitle" idx="1"/>
          </p:nvPr>
        </p:nvSpPr>
        <p:spPr>
          <a:xfrm>
            <a:off x="1371600" y="2723665"/>
            <a:ext cx="6400800" cy="3778837"/>
          </a:xfrm>
        </p:spPr>
        <p:txBody>
          <a:bodyPr>
            <a:normAutofit fontScale="92500"/>
          </a:bodyPr>
          <a:lstStyle/>
          <a:p>
            <a:endParaRPr lang="en-US" dirty="0" smtClean="0"/>
          </a:p>
          <a:p>
            <a:endParaRPr lang="en-US" dirty="0"/>
          </a:p>
          <a:p>
            <a:r>
              <a:rPr lang="en-US" b="1" dirty="0" smtClean="0"/>
              <a:t>Penny Math:</a:t>
            </a:r>
          </a:p>
          <a:p>
            <a:r>
              <a:rPr lang="en-US" dirty="0" smtClean="0"/>
              <a:t>1 penny (post 1982) weighs 2.5 grams.</a:t>
            </a:r>
          </a:p>
          <a:p>
            <a:r>
              <a:rPr lang="en-US" dirty="0" smtClean="0"/>
              <a:t>Multiply the number of pennies by </a:t>
            </a:r>
          </a:p>
          <a:p>
            <a:r>
              <a:rPr lang="en-US" b="1" dirty="0" smtClean="0"/>
              <a:t>0.0055115</a:t>
            </a:r>
            <a:r>
              <a:rPr lang="en-US" dirty="0" smtClean="0"/>
              <a:t> to get the number of pounds.</a:t>
            </a:r>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3764189" y="2150842"/>
            <a:ext cx="1611085" cy="1588287"/>
          </a:xfrm>
          <a:prstGeom prst="rect">
            <a:avLst/>
          </a:prstGeom>
        </p:spPr>
      </p:pic>
    </p:spTree>
    <p:extLst>
      <p:ext uri="{BB962C8B-B14F-4D97-AF65-F5344CB8AC3E}">
        <p14:creationId xmlns:p14="http://schemas.microsoft.com/office/powerpoint/2010/main" val="35065818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8952"/>
            <a:ext cx="7772400" cy="1470025"/>
          </a:xfrm>
        </p:spPr>
        <p:txBody>
          <a:bodyPr>
            <a:normAutofit fontScale="90000"/>
          </a:bodyPr>
          <a:lstStyle/>
          <a:p>
            <a:r>
              <a:rPr lang="en-US" sz="6700" b="1" dirty="0" smtClean="0"/>
              <a:t>BAND</a:t>
            </a:r>
            <a:r>
              <a:rPr lang="en-US" sz="6700" dirty="0" smtClean="0">
                <a:latin typeface="Wide Latin"/>
                <a:cs typeface="Wide Latin"/>
              </a:rPr>
              <a:t>WIDTH</a:t>
            </a:r>
            <a:r>
              <a:rPr lang="en-US" sz="6700" dirty="0" smtClean="0"/>
              <a:t>:</a:t>
            </a:r>
            <a:br>
              <a:rPr lang="en-US" sz="6700" dirty="0" smtClean="0"/>
            </a:br>
            <a:r>
              <a:rPr lang="en-US" sz="3600" dirty="0" smtClean="0"/>
              <a:t>A Big Deal to Multimedia Developers</a:t>
            </a:r>
            <a:endParaRPr lang="en-US" sz="3600" dirty="0"/>
          </a:p>
        </p:txBody>
      </p:sp>
      <p:sp>
        <p:nvSpPr>
          <p:cNvPr id="3" name="Subtitle 2"/>
          <p:cNvSpPr>
            <a:spLocks noGrp="1"/>
          </p:cNvSpPr>
          <p:nvPr>
            <p:ph type="subTitle" idx="1"/>
          </p:nvPr>
        </p:nvSpPr>
        <p:spPr>
          <a:xfrm>
            <a:off x="2057400" y="2554333"/>
            <a:ext cx="7086600" cy="893438"/>
          </a:xfrm>
        </p:spPr>
        <p:txBody>
          <a:bodyPr>
            <a:normAutofit fontScale="92500" lnSpcReduction="10000"/>
          </a:bodyPr>
          <a:lstStyle/>
          <a:p>
            <a:r>
              <a:rPr lang="en-US" sz="2800" b="1" dirty="0" smtClean="0"/>
              <a:t>BITS x 0.0055115 = pounds of pennies</a:t>
            </a:r>
            <a:endParaRPr lang="en-US" sz="2800" dirty="0"/>
          </a:p>
          <a:p>
            <a:r>
              <a:rPr lang="en-US" sz="2800" b="1" dirty="0" smtClean="0"/>
              <a:t>BITS x </a:t>
            </a:r>
            <a:r>
              <a:rPr lang="en-US" sz="2800" b="1" dirty="0"/>
              <a:t>0.00000275575</a:t>
            </a:r>
            <a:r>
              <a:rPr lang="en-US" sz="2800" b="1" dirty="0" smtClean="0"/>
              <a:t> = tons of pennies</a:t>
            </a:r>
            <a:endParaRPr lang="en-US" sz="2800" dirty="0" smtClean="0"/>
          </a:p>
          <a:p>
            <a:endParaRPr lang="en-US" dirty="0" smtClean="0"/>
          </a:p>
          <a:p>
            <a:endParaRPr lang="en-US" dirty="0"/>
          </a:p>
        </p:txBody>
      </p:sp>
      <p:pic>
        <p:nvPicPr>
          <p:cNvPr id="5" name="Picture 4"/>
          <p:cNvPicPr>
            <a:picLocks noChangeAspect="1"/>
          </p:cNvPicPr>
          <p:nvPr/>
        </p:nvPicPr>
        <p:blipFill>
          <a:blip r:embed="rId2"/>
          <a:stretch>
            <a:fillRect/>
          </a:stretch>
        </p:blipFill>
        <p:spPr>
          <a:xfrm>
            <a:off x="566057" y="2009732"/>
            <a:ext cx="1611085" cy="1588287"/>
          </a:xfrm>
          <a:prstGeom prst="rect">
            <a:avLst/>
          </a:prstGeom>
        </p:spPr>
      </p:pic>
      <p:sp>
        <p:nvSpPr>
          <p:cNvPr id="6" name="Subtitle 2"/>
          <p:cNvSpPr txBox="1">
            <a:spLocks/>
          </p:cNvSpPr>
          <p:nvPr/>
        </p:nvSpPr>
        <p:spPr>
          <a:xfrm>
            <a:off x="310444" y="3527468"/>
            <a:ext cx="8523112" cy="3058096"/>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56k modem = 56,000 bits/sec = </a:t>
            </a:r>
            <a:r>
              <a:rPr lang="en-US" b="1" dirty="0" smtClean="0"/>
              <a:t>~309 </a:t>
            </a:r>
            <a:r>
              <a:rPr lang="en-US" b="1" dirty="0" err="1" smtClean="0"/>
              <a:t>lbs</a:t>
            </a:r>
            <a:endParaRPr lang="en-US" b="1" dirty="0" smtClean="0"/>
          </a:p>
          <a:p>
            <a:r>
              <a:rPr lang="en-US" dirty="0" smtClean="0"/>
              <a:t>T1 = 1,544,000 bits/sec = </a:t>
            </a:r>
            <a:r>
              <a:rPr lang="en-US" b="1" dirty="0" smtClean="0"/>
              <a:t>~4.25 tons</a:t>
            </a:r>
          </a:p>
          <a:p>
            <a:r>
              <a:rPr lang="en-US" dirty="0" smtClean="0"/>
              <a:t>DSL &amp; Cable = 400,000,000 bits/sec = ~</a:t>
            </a:r>
            <a:r>
              <a:rPr lang="en-US" b="1" dirty="0" smtClean="0"/>
              <a:t>1,100 tons</a:t>
            </a:r>
          </a:p>
          <a:p>
            <a:r>
              <a:rPr lang="en-US" dirty="0" smtClean="0"/>
              <a:t>802.11n Wireless = 54,000,000 bits/sec = </a:t>
            </a:r>
            <a:r>
              <a:rPr lang="en-US" b="1" dirty="0" smtClean="0"/>
              <a:t>~150 tons</a:t>
            </a:r>
          </a:p>
          <a:p>
            <a:r>
              <a:rPr lang="en-US" dirty="0" smtClean="0"/>
              <a:t>OC-255 = 13,210,000,000 bits/sec = </a:t>
            </a:r>
            <a:r>
              <a:rPr lang="en-US" b="1" dirty="0" smtClean="0"/>
              <a:t>~36,400 tons</a:t>
            </a:r>
            <a:br>
              <a:rPr lang="en-US" b="1" dirty="0" smtClean="0"/>
            </a:br>
            <a:r>
              <a:rPr lang="en-US" sz="2600" b="1" i="1" dirty="0" smtClean="0"/>
              <a:t>(about 7,000 school bus weights of pennies per second)</a:t>
            </a:r>
            <a:endParaRPr lang="en-US" sz="2600" b="1" i="1" dirty="0"/>
          </a:p>
        </p:txBody>
      </p:sp>
    </p:spTree>
    <p:extLst>
      <p:ext uri="{BB962C8B-B14F-4D97-AF65-F5344CB8AC3E}">
        <p14:creationId xmlns:p14="http://schemas.microsoft.com/office/powerpoint/2010/main" val="17076509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MIMES?</a:t>
            </a:r>
            <a:endParaRPr lang="en-US" dirty="0"/>
          </a:p>
        </p:txBody>
      </p:sp>
      <p:pic>
        <p:nvPicPr>
          <p:cNvPr id="5" name="Picture 4"/>
          <p:cNvPicPr>
            <a:picLocks noChangeAspect="1"/>
          </p:cNvPicPr>
          <p:nvPr/>
        </p:nvPicPr>
        <p:blipFill>
          <a:blip r:embed="rId2"/>
          <a:stretch>
            <a:fillRect/>
          </a:stretch>
        </p:blipFill>
        <p:spPr>
          <a:xfrm>
            <a:off x="2809522" y="1417638"/>
            <a:ext cx="3290147" cy="4910667"/>
          </a:xfrm>
          <a:prstGeom prst="rect">
            <a:avLst/>
          </a:prstGeom>
        </p:spPr>
      </p:pic>
    </p:spTree>
    <p:extLst>
      <p:ext uri="{BB962C8B-B14F-4D97-AF65-F5344CB8AC3E}">
        <p14:creationId xmlns:p14="http://schemas.microsoft.com/office/powerpoint/2010/main" val="42879788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Multipurpose Internet Mail Extensions</a:t>
            </a:r>
            <a:br>
              <a:rPr lang="en-US" dirty="0" smtClean="0"/>
            </a:br>
            <a:r>
              <a:rPr lang="en-US" dirty="0" smtClean="0"/>
              <a:t>(MIMES)</a:t>
            </a:r>
            <a:endParaRPr lang="en-US" dirty="0"/>
          </a:p>
        </p:txBody>
      </p:sp>
      <p:pic>
        <p:nvPicPr>
          <p:cNvPr id="3" name="Picture 2"/>
          <p:cNvPicPr>
            <a:picLocks noChangeAspect="1"/>
          </p:cNvPicPr>
          <p:nvPr/>
        </p:nvPicPr>
        <p:blipFill>
          <a:blip r:embed="rId2"/>
          <a:stretch>
            <a:fillRect/>
          </a:stretch>
        </p:blipFill>
        <p:spPr>
          <a:xfrm>
            <a:off x="2864557" y="1667933"/>
            <a:ext cx="3147632" cy="4724400"/>
          </a:xfrm>
          <a:prstGeom prst="rect">
            <a:avLst/>
          </a:prstGeom>
        </p:spPr>
      </p:pic>
      <p:sp>
        <p:nvSpPr>
          <p:cNvPr id="5" name="TextBox 4"/>
          <p:cNvSpPr txBox="1"/>
          <p:nvPr/>
        </p:nvSpPr>
        <p:spPr>
          <a:xfrm>
            <a:off x="6462890" y="2286000"/>
            <a:ext cx="2386816" cy="3139321"/>
          </a:xfrm>
          <a:prstGeom prst="rect">
            <a:avLst/>
          </a:prstGeom>
          <a:noFill/>
        </p:spPr>
        <p:txBody>
          <a:bodyPr wrap="none" rtlCol="0">
            <a:spAutoFit/>
          </a:bodyPr>
          <a:lstStyle/>
          <a:p>
            <a:r>
              <a:rPr lang="en-US" dirty="0" smtClean="0"/>
              <a:t>Ways to identify</a:t>
            </a:r>
          </a:p>
          <a:p>
            <a:r>
              <a:rPr lang="en-US" dirty="0" smtClean="0"/>
              <a:t>different file formats</a:t>
            </a:r>
          </a:p>
          <a:p>
            <a:r>
              <a:rPr lang="en-US" dirty="0"/>
              <a:t>v</a:t>
            </a:r>
            <a:r>
              <a:rPr lang="en-US" dirty="0" smtClean="0"/>
              <a:t>ia email and HTTP.</a:t>
            </a:r>
          </a:p>
          <a:p>
            <a:endParaRPr lang="en-US" dirty="0"/>
          </a:p>
          <a:p>
            <a:r>
              <a:rPr lang="en-US" dirty="0" smtClean="0"/>
              <a:t>Ever click on a link</a:t>
            </a:r>
          </a:p>
          <a:p>
            <a:r>
              <a:rPr lang="en-US" dirty="0"/>
              <a:t>a</a:t>
            </a:r>
            <a:r>
              <a:rPr lang="en-US" dirty="0" smtClean="0"/>
              <a:t>nd want to view it in</a:t>
            </a:r>
          </a:p>
          <a:p>
            <a:r>
              <a:rPr lang="en-US" dirty="0"/>
              <a:t>y</a:t>
            </a:r>
            <a:r>
              <a:rPr lang="en-US" dirty="0" smtClean="0"/>
              <a:t>our browser, but it </a:t>
            </a:r>
          </a:p>
          <a:p>
            <a:r>
              <a:rPr lang="en-US" dirty="0"/>
              <a:t>d</a:t>
            </a:r>
            <a:r>
              <a:rPr lang="en-US" dirty="0" smtClean="0"/>
              <a:t>ownloaded it instead?</a:t>
            </a:r>
          </a:p>
          <a:p>
            <a:endParaRPr lang="en-US" dirty="0"/>
          </a:p>
          <a:p>
            <a:r>
              <a:rPr lang="en-US" dirty="0" smtClean="0"/>
              <a:t>Improper MIME type.</a:t>
            </a:r>
          </a:p>
          <a:p>
            <a:endParaRPr lang="en-US" dirty="0" smtClean="0"/>
          </a:p>
        </p:txBody>
      </p:sp>
    </p:spTree>
    <p:extLst>
      <p:ext uri="{BB962C8B-B14F-4D97-AF65-F5344CB8AC3E}">
        <p14:creationId xmlns:p14="http://schemas.microsoft.com/office/powerpoint/2010/main" val="9019296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Rest of the Chapter Goes Over…</a:t>
            </a:r>
            <a:endParaRPr lang="en-US" dirty="0"/>
          </a:p>
        </p:txBody>
      </p:sp>
      <p:sp>
        <p:nvSpPr>
          <p:cNvPr id="3" name="Content Placeholder 2"/>
          <p:cNvSpPr>
            <a:spLocks noGrp="1"/>
          </p:cNvSpPr>
          <p:nvPr>
            <p:ph idx="1"/>
          </p:nvPr>
        </p:nvSpPr>
        <p:spPr/>
        <p:txBody>
          <a:bodyPr/>
          <a:lstStyle/>
          <a:p>
            <a:r>
              <a:rPr lang="en-US" dirty="0" smtClean="0"/>
              <a:t>HTML</a:t>
            </a:r>
          </a:p>
          <a:p>
            <a:r>
              <a:rPr lang="en-US" dirty="0" smtClean="0"/>
              <a:t>CSS</a:t>
            </a:r>
          </a:p>
          <a:p>
            <a:r>
              <a:rPr lang="en-US" dirty="0" smtClean="0"/>
              <a:t>JavaScript</a:t>
            </a:r>
          </a:p>
          <a:p>
            <a:endParaRPr lang="en-US" dirty="0"/>
          </a:p>
          <a:p>
            <a:r>
              <a:rPr lang="en-US" dirty="0" smtClean="0"/>
              <a:t>In order for this part of the chapter and the next assigned reading to make sense, we need to have a basic grasp of HTML and CSS.</a:t>
            </a:r>
          </a:p>
        </p:txBody>
      </p:sp>
    </p:spTree>
    <p:extLst>
      <p:ext uri="{BB962C8B-B14F-4D97-AF65-F5344CB8AC3E}">
        <p14:creationId xmlns:p14="http://schemas.microsoft.com/office/powerpoint/2010/main" val="37121944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a:t>
            </a:r>
            <a:endParaRPr lang="en-US" dirty="0"/>
          </a:p>
        </p:txBody>
      </p:sp>
      <p:sp>
        <p:nvSpPr>
          <p:cNvPr id="3" name="Text Placeholder 2"/>
          <p:cNvSpPr>
            <a:spLocks noGrp="1"/>
          </p:cNvSpPr>
          <p:nvPr>
            <p:ph type="body" idx="1"/>
          </p:nvPr>
        </p:nvSpPr>
        <p:spPr/>
        <p:txBody>
          <a:bodyPr/>
          <a:lstStyle/>
          <a:p>
            <a:r>
              <a:rPr lang="en-US" dirty="0" smtClean="0"/>
              <a:t>It’s time for a…</a:t>
            </a:r>
            <a:endParaRPr lang="en-US" dirty="0"/>
          </a:p>
        </p:txBody>
      </p:sp>
    </p:spTree>
    <p:extLst>
      <p:ext uri="{BB962C8B-B14F-4D97-AF65-F5344CB8AC3E}">
        <p14:creationId xmlns:p14="http://schemas.microsoft.com/office/powerpoint/2010/main" val="38818566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Smashing Chapter 5:</a:t>
            </a:r>
            <a:br>
              <a:rPr lang="en-US" dirty="0" smtClean="0"/>
            </a:br>
            <a:r>
              <a:rPr lang="en-US" dirty="0" smtClean="0">
                <a:solidFill>
                  <a:srgbClr val="FF0000"/>
                </a:solidFill>
              </a:rPr>
              <a:t>RED FLAGS</a:t>
            </a:r>
            <a:endParaRPr lang="en-US" dirty="0">
              <a:solidFill>
                <a:srgbClr val="FF0000"/>
              </a:solidFill>
            </a:endParaRPr>
          </a:p>
        </p:txBody>
      </p:sp>
      <p:sp>
        <p:nvSpPr>
          <p:cNvPr id="3" name="Subtitle 2"/>
          <p:cNvSpPr>
            <a:spLocks noGrp="1"/>
          </p:cNvSpPr>
          <p:nvPr>
            <p:ph type="subTitle" idx="1"/>
          </p:nvPr>
        </p:nvSpPr>
        <p:spPr>
          <a:xfrm>
            <a:off x="1371600" y="3420537"/>
            <a:ext cx="6400800" cy="1752600"/>
          </a:xfrm>
        </p:spPr>
        <p:txBody>
          <a:bodyPr/>
          <a:lstStyle/>
          <a:p>
            <a:r>
              <a:rPr lang="en-US" dirty="0" smtClean="0"/>
              <a:t>(Warning Signs)</a:t>
            </a:r>
          </a:p>
          <a:p>
            <a:r>
              <a:rPr lang="en-US" dirty="0" smtClean="0"/>
              <a:t>in Web Development</a:t>
            </a:r>
          </a:p>
          <a:p>
            <a:r>
              <a:rPr lang="en-US" sz="2000" dirty="0" smtClean="0"/>
              <a:t>Christian </a:t>
            </a:r>
            <a:r>
              <a:rPr lang="en-US" sz="2000" dirty="0" err="1" smtClean="0"/>
              <a:t>Hielmann</a:t>
            </a:r>
            <a:endParaRPr lang="en-US" sz="2000" dirty="0"/>
          </a:p>
        </p:txBody>
      </p:sp>
    </p:spTree>
    <p:extLst>
      <p:ext uri="{BB962C8B-B14F-4D97-AF65-F5344CB8AC3E}">
        <p14:creationId xmlns:p14="http://schemas.microsoft.com/office/powerpoint/2010/main" val="12575498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143000"/>
            <a:ext cx="6096000" cy="4572000"/>
          </a:xfrm>
          <a:prstGeom prst="rect">
            <a:avLst/>
          </a:prstGeom>
        </p:spPr>
      </p:pic>
      <p:sp>
        <p:nvSpPr>
          <p:cNvPr id="6" name="TextBox 5"/>
          <p:cNvSpPr txBox="1"/>
          <p:nvPr/>
        </p:nvSpPr>
        <p:spPr>
          <a:xfrm>
            <a:off x="3499555" y="5896001"/>
            <a:ext cx="2155984" cy="369332"/>
          </a:xfrm>
          <a:prstGeom prst="rect">
            <a:avLst/>
          </a:prstGeom>
          <a:noFill/>
        </p:spPr>
        <p:txBody>
          <a:bodyPr wrap="none" rtlCol="0">
            <a:spAutoFit/>
          </a:bodyPr>
          <a:lstStyle/>
          <a:p>
            <a:r>
              <a:rPr lang="en-US" dirty="0" smtClean="0"/>
              <a:t>Source: Lost in Space</a:t>
            </a:r>
            <a:endParaRPr lang="en-US" dirty="0"/>
          </a:p>
        </p:txBody>
      </p:sp>
    </p:spTree>
    <p:extLst>
      <p:ext uri="{BB962C8B-B14F-4D97-AF65-F5344CB8AC3E}">
        <p14:creationId xmlns:p14="http://schemas.microsoft.com/office/powerpoint/2010/main" val="2307214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the Internet Begin?</a:t>
            </a:r>
            <a:endParaRPr lang="en-US" dirty="0"/>
          </a:p>
        </p:txBody>
      </p:sp>
      <p:sp>
        <p:nvSpPr>
          <p:cNvPr id="3" name="Content Placeholder 2"/>
          <p:cNvSpPr>
            <a:spLocks noGrp="1"/>
          </p:cNvSpPr>
          <p:nvPr>
            <p:ph idx="1"/>
          </p:nvPr>
        </p:nvSpPr>
        <p:spPr/>
        <p:txBody>
          <a:bodyPr/>
          <a:lstStyle/>
          <a:p>
            <a:endParaRPr lang="en-US" b="1" dirty="0" smtClean="0"/>
          </a:p>
          <a:p>
            <a:r>
              <a:rPr lang="en-US" b="1" dirty="0" smtClean="0"/>
              <a:t>ARPANET</a:t>
            </a:r>
            <a:r>
              <a:rPr lang="en-US" dirty="0" smtClean="0"/>
              <a:t> – The </a:t>
            </a:r>
            <a:r>
              <a:rPr lang="en-US" u="sng" dirty="0" smtClean="0"/>
              <a:t>A</a:t>
            </a:r>
            <a:r>
              <a:rPr lang="en-US" dirty="0" smtClean="0"/>
              <a:t>dvanced </a:t>
            </a:r>
            <a:r>
              <a:rPr lang="en-US" u="sng" dirty="0" smtClean="0"/>
              <a:t>R</a:t>
            </a:r>
            <a:r>
              <a:rPr lang="en-US" dirty="0" smtClean="0"/>
              <a:t>esearch </a:t>
            </a:r>
            <a:r>
              <a:rPr lang="en-US" u="sng" dirty="0" smtClean="0"/>
              <a:t>P</a:t>
            </a:r>
            <a:r>
              <a:rPr lang="en-US" dirty="0" smtClean="0"/>
              <a:t>rojects </a:t>
            </a:r>
            <a:r>
              <a:rPr lang="en-US" u="sng" dirty="0" smtClean="0"/>
              <a:t>A</a:t>
            </a:r>
            <a:r>
              <a:rPr lang="en-US" dirty="0" smtClean="0"/>
              <a:t>gency </a:t>
            </a:r>
            <a:r>
              <a:rPr lang="en-US" u="sng" dirty="0" smtClean="0"/>
              <a:t>N</a:t>
            </a:r>
            <a:r>
              <a:rPr lang="en-US" dirty="0" smtClean="0"/>
              <a:t>etwork</a:t>
            </a:r>
          </a:p>
          <a:p>
            <a:endParaRPr lang="en-US" dirty="0" smtClean="0"/>
          </a:p>
          <a:p>
            <a:r>
              <a:rPr lang="en-US" dirty="0" smtClean="0"/>
              <a:t>Started at UCLA as a means for scientists to share their papers and the military to share “military stuff.”</a:t>
            </a:r>
            <a:endParaRPr lang="en-US" dirty="0"/>
          </a:p>
        </p:txBody>
      </p:sp>
    </p:spTree>
    <p:extLst>
      <p:ext uri="{BB962C8B-B14F-4D97-AF65-F5344CB8AC3E}">
        <p14:creationId xmlns:p14="http://schemas.microsoft.com/office/powerpoint/2010/main" val="35129429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939"/>
            <a:ext cx="7772400" cy="1470025"/>
          </a:xfrm>
        </p:spPr>
        <p:txBody>
          <a:bodyPr/>
          <a:lstStyle/>
          <a:p>
            <a:r>
              <a:rPr lang="en-US" dirty="0" err="1" smtClean="0"/>
              <a:t>Hielmann</a:t>
            </a:r>
            <a:r>
              <a:rPr lang="en-US" dirty="0" smtClean="0"/>
              <a:t> &amp; The Dalai Lama</a:t>
            </a:r>
            <a:endParaRPr lang="en-US" dirty="0"/>
          </a:p>
        </p:txBody>
      </p:sp>
      <p:sp>
        <p:nvSpPr>
          <p:cNvPr id="3" name="Subtitle 2"/>
          <p:cNvSpPr>
            <a:spLocks noGrp="1"/>
          </p:cNvSpPr>
          <p:nvPr>
            <p:ph type="subTitle" idx="1"/>
          </p:nvPr>
        </p:nvSpPr>
        <p:spPr>
          <a:xfrm>
            <a:off x="1371600" y="1004714"/>
            <a:ext cx="6400800" cy="1752600"/>
          </a:xfrm>
        </p:spPr>
        <p:txBody>
          <a:bodyPr/>
          <a:lstStyle/>
          <a:p>
            <a:r>
              <a:rPr lang="en-US" dirty="0" smtClean="0">
                <a:solidFill>
                  <a:schemeClr val="tx1"/>
                </a:solidFill>
              </a:rPr>
              <a:t>“None of the things I am about to mention are actually surprising.”</a:t>
            </a:r>
            <a:endParaRPr lang="en-US" dirty="0">
              <a:solidFill>
                <a:schemeClr val="tx1"/>
              </a:solidFill>
            </a:endParaRPr>
          </a:p>
        </p:txBody>
      </p:sp>
      <p:sp>
        <p:nvSpPr>
          <p:cNvPr id="5" name="TextBox 4"/>
          <p:cNvSpPr txBox="1"/>
          <p:nvPr/>
        </p:nvSpPr>
        <p:spPr>
          <a:xfrm>
            <a:off x="971696" y="6116252"/>
            <a:ext cx="3487415" cy="307777"/>
          </a:xfrm>
          <a:prstGeom prst="rect">
            <a:avLst/>
          </a:prstGeom>
          <a:noFill/>
        </p:spPr>
        <p:txBody>
          <a:bodyPr wrap="none" rtlCol="0">
            <a:spAutoFit/>
          </a:bodyPr>
          <a:lstStyle/>
          <a:p>
            <a:r>
              <a:rPr lang="en-US" sz="1400" dirty="0" err="1" smtClean="0"/>
              <a:t>Hielmann</a:t>
            </a:r>
            <a:r>
              <a:rPr lang="en-US" sz="1400" dirty="0" smtClean="0"/>
              <a:t> is Mozilla’s “Developer Evangelist.”</a:t>
            </a:r>
            <a:endParaRPr lang="en-US" sz="1400" dirty="0"/>
          </a:p>
        </p:txBody>
      </p:sp>
      <p:pic>
        <p:nvPicPr>
          <p:cNvPr id="7" name="Picture 6"/>
          <p:cNvPicPr>
            <a:picLocks noChangeAspect="1"/>
          </p:cNvPicPr>
          <p:nvPr/>
        </p:nvPicPr>
        <p:blipFill>
          <a:blip r:embed="rId2"/>
          <a:stretch>
            <a:fillRect/>
          </a:stretch>
        </p:blipFill>
        <p:spPr>
          <a:xfrm>
            <a:off x="1154099" y="2229558"/>
            <a:ext cx="3305012" cy="3886694"/>
          </a:xfrm>
          <a:prstGeom prst="rect">
            <a:avLst/>
          </a:prstGeom>
        </p:spPr>
      </p:pic>
      <p:pic>
        <p:nvPicPr>
          <p:cNvPr id="8" name="Picture 7"/>
          <p:cNvPicPr>
            <a:picLocks noChangeAspect="1"/>
          </p:cNvPicPr>
          <p:nvPr/>
        </p:nvPicPr>
        <p:blipFill>
          <a:blip r:embed="rId3"/>
          <a:stretch>
            <a:fillRect/>
          </a:stretch>
        </p:blipFill>
        <p:spPr>
          <a:xfrm>
            <a:off x="5205035" y="2229558"/>
            <a:ext cx="2566257" cy="3887498"/>
          </a:xfrm>
          <a:prstGeom prst="rect">
            <a:avLst/>
          </a:prstGeom>
        </p:spPr>
      </p:pic>
      <p:sp>
        <p:nvSpPr>
          <p:cNvPr id="9" name="TextBox 8"/>
          <p:cNvSpPr txBox="1"/>
          <p:nvPr/>
        </p:nvSpPr>
        <p:spPr>
          <a:xfrm>
            <a:off x="5075208" y="6117056"/>
            <a:ext cx="2852610" cy="307777"/>
          </a:xfrm>
          <a:prstGeom prst="rect">
            <a:avLst/>
          </a:prstGeom>
          <a:noFill/>
        </p:spPr>
        <p:txBody>
          <a:bodyPr wrap="none" rtlCol="0">
            <a:spAutoFit/>
          </a:bodyPr>
          <a:lstStyle/>
          <a:p>
            <a:r>
              <a:rPr lang="en-US" sz="1400" dirty="0"/>
              <a:t>Tenzin </a:t>
            </a:r>
            <a:r>
              <a:rPr lang="en-US" sz="1400" dirty="0" err="1" smtClean="0"/>
              <a:t>Gyatso</a:t>
            </a:r>
            <a:r>
              <a:rPr lang="en-US" sz="1400" dirty="0" smtClean="0"/>
              <a:t> is the 14</a:t>
            </a:r>
            <a:r>
              <a:rPr lang="en-US" sz="1400" baseline="30000" dirty="0" smtClean="0"/>
              <a:t>th</a:t>
            </a:r>
            <a:r>
              <a:rPr lang="en-US" sz="1400" dirty="0" smtClean="0"/>
              <a:t> Dalai Lama.</a:t>
            </a:r>
            <a:endParaRPr lang="en-US" sz="1400" dirty="0"/>
          </a:p>
        </p:txBody>
      </p:sp>
    </p:spTree>
    <p:extLst>
      <p:ext uri="{BB962C8B-B14F-4D97-AF65-F5344CB8AC3E}">
        <p14:creationId xmlns:p14="http://schemas.microsoft.com/office/powerpoint/2010/main" val="39138811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of this Chapter is about</a:t>
            </a:r>
            <a:endParaRPr lang="en-US" dirty="0"/>
          </a:p>
        </p:txBody>
      </p:sp>
      <p:sp>
        <p:nvSpPr>
          <p:cNvPr id="5" name="Title 1"/>
          <p:cNvSpPr txBox="1">
            <a:spLocks/>
          </p:cNvSpPr>
          <p:nvPr/>
        </p:nvSpPr>
        <p:spPr>
          <a:xfrm>
            <a:off x="457200" y="2783591"/>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dirty="0" smtClean="0"/>
              <a:t>“BEST PRACTICES”</a:t>
            </a:r>
          </a:p>
          <a:p>
            <a:endParaRPr lang="en-US" sz="2800" dirty="0"/>
          </a:p>
          <a:p>
            <a:r>
              <a:rPr lang="en-US" sz="2800" dirty="0" smtClean="0"/>
              <a:t>Why?</a:t>
            </a:r>
            <a:endParaRPr lang="en-US" sz="2800" dirty="0"/>
          </a:p>
        </p:txBody>
      </p:sp>
    </p:spTree>
    <p:extLst>
      <p:ext uri="{BB962C8B-B14F-4D97-AF65-F5344CB8AC3E}">
        <p14:creationId xmlns:p14="http://schemas.microsoft.com/office/powerpoint/2010/main" val="32244945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Hielmann’s</a:t>
            </a:r>
            <a:r>
              <a:rPr lang="en-US" dirty="0" smtClean="0"/>
              <a:t> Points on Pitfalls</a:t>
            </a:r>
            <a:endParaRPr lang="en-US" dirty="0"/>
          </a:p>
        </p:txBody>
      </p:sp>
      <p:sp>
        <p:nvSpPr>
          <p:cNvPr id="3" name="Content Placeholder 2"/>
          <p:cNvSpPr>
            <a:spLocks noGrp="1"/>
          </p:cNvSpPr>
          <p:nvPr>
            <p:ph idx="1"/>
          </p:nvPr>
        </p:nvSpPr>
        <p:spPr/>
        <p:txBody>
          <a:bodyPr>
            <a:noAutofit/>
          </a:bodyPr>
          <a:lstStyle/>
          <a:p>
            <a:r>
              <a:rPr lang="en-US" sz="1800" dirty="0"/>
              <a:t>People not qualified to write code for the Web are asked to do so because “it is just software engineering.” </a:t>
            </a:r>
            <a:endParaRPr lang="en-US" sz="1800" dirty="0" smtClean="0"/>
          </a:p>
          <a:p>
            <a:endParaRPr lang="en-US" sz="1800" dirty="0"/>
          </a:p>
          <a:p>
            <a:r>
              <a:rPr lang="en-US" sz="1800" dirty="0"/>
              <a:t>People not qualified to design an interface are asked to use an out- of-the-box system and “make it prettier and modern.” </a:t>
            </a:r>
          </a:p>
          <a:p>
            <a:endParaRPr lang="en-US" sz="1800" dirty="0" smtClean="0"/>
          </a:p>
          <a:p>
            <a:r>
              <a:rPr lang="en-US" sz="1800" dirty="0" smtClean="0"/>
              <a:t>Developers </a:t>
            </a:r>
            <a:r>
              <a:rPr lang="en-US" sz="1800" dirty="0"/>
              <a:t>aren’t given enough time to build, clean up and </a:t>
            </a:r>
            <a:r>
              <a:rPr lang="en-US" sz="1800" dirty="0" err="1"/>
              <a:t>docu</a:t>
            </a:r>
            <a:r>
              <a:rPr lang="en-US" sz="1800" dirty="0"/>
              <a:t>- </a:t>
            </a:r>
            <a:r>
              <a:rPr lang="en-US" sz="1800" dirty="0" err="1"/>
              <a:t>ment</a:t>
            </a:r>
            <a:r>
              <a:rPr lang="en-US" sz="1800" dirty="0"/>
              <a:t> code-most of the time, they have to ship halfway through the building process. </a:t>
            </a:r>
          </a:p>
          <a:p>
            <a:endParaRPr lang="en-US" sz="1800" dirty="0" smtClean="0"/>
          </a:p>
          <a:p>
            <a:r>
              <a:rPr lang="en-US" sz="1800" dirty="0" smtClean="0"/>
              <a:t>Designers </a:t>
            </a:r>
            <a:r>
              <a:rPr lang="en-US" sz="1800" dirty="0"/>
              <a:t>are asked to work with corporate colors and fonts and to add a photo of the CEO with an audio welcome message, rather than spend time making sure the product is easy to navigate and guiding the user as quickly and enjoyably as possible to their </a:t>
            </a:r>
            <a:r>
              <a:rPr lang="en-US" sz="1800" dirty="0" smtClean="0"/>
              <a:t>objective.</a:t>
            </a:r>
            <a:endParaRPr lang="en-US" sz="1800" dirty="0"/>
          </a:p>
        </p:txBody>
      </p:sp>
    </p:spTree>
    <p:extLst>
      <p:ext uri="{BB962C8B-B14F-4D97-AF65-F5344CB8AC3E}">
        <p14:creationId xmlns:p14="http://schemas.microsoft.com/office/powerpoint/2010/main" val="27578634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Hielmann’s</a:t>
            </a:r>
            <a:r>
              <a:rPr lang="en-US" dirty="0" smtClean="0"/>
              <a:t> Points on Pitfalls</a:t>
            </a:r>
            <a:endParaRPr lang="en-US" dirty="0"/>
          </a:p>
        </p:txBody>
      </p:sp>
      <p:sp>
        <p:nvSpPr>
          <p:cNvPr id="3" name="Content Placeholder 2"/>
          <p:cNvSpPr>
            <a:spLocks noGrp="1"/>
          </p:cNvSpPr>
          <p:nvPr>
            <p:ph idx="1"/>
          </p:nvPr>
        </p:nvSpPr>
        <p:spPr/>
        <p:txBody>
          <a:bodyPr>
            <a:noAutofit/>
          </a:bodyPr>
          <a:lstStyle/>
          <a:p>
            <a:r>
              <a:rPr lang="en-US" sz="1800" dirty="0" smtClean="0"/>
              <a:t>Web development is part of a larger project plan, and when the plan goes wrong, the wrong parts get cut (testing, documentation, developing a maintenance and build infrastructure).</a:t>
            </a:r>
          </a:p>
          <a:p>
            <a:endParaRPr lang="en-US" sz="1800" dirty="0" smtClean="0"/>
          </a:p>
          <a:p>
            <a:r>
              <a:rPr lang="en-US" sz="1800" dirty="0" smtClean="0"/>
              <a:t>Developers themselves are bad at estimating the time and resources needed to build a product. </a:t>
            </a:r>
          </a:p>
          <a:p>
            <a:endParaRPr lang="en-US" sz="1800" dirty="0" smtClean="0"/>
          </a:p>
          <a:p>
            <a:r>
              <a:rPr lang="en-US" sz="1800" dirty="0" smtClean="0"/>
              <a:t>Developers are too proud to use existing solutions and prefer to build their own... over and over again.  (prof: “Re-inventing the wheel as it turns.”)</a:t>
            </a:r>
          </a:p>
          <a:p>
            <a:endParaRPr lang="en-US" sz="1800" dirty="0" smtClean="0"/>
          </a:p>
          <a:p>
            <a:r>
              <a:rPr lang="en-US" sz="1800" dirty="0" smtClean="0"/>
              <a:t>For years, the market and particularly software companies have made us believe that handcrafted Web design and development are unnecessary: All you need are a set of great software tools and some templates, right? In the end, however, all WYSIWYG editors and clever IDEs have failed to deliver what we need. </a:t>
            </a:r>
            <a:endParaRPr lang="en-US" sz="1800" dirty="0"/>
          </a:p>
        </p:txBody>
      </p:sp>
    </p:spTree>
    <p:extLst>
      <p:ext uri="{BB962C8B-B14F-4D97-AF65-F5344CB8AC3E}">
        <p14:creationId xmlns:p14="http://schemas.microsoft.com/office/powerpoint/2010/main" val="32403335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Gone Over These Before:</a:t>
            </a:r>
            <a:endParaRPr lang="en-US" dirty="0"/>
          </a:p>
        </p:txBody>
      </p:sp>
      <p:sp>
        <p:nvSpPr>
          <p:cNvPr id="3" name="Content Placeholder 2"/>
          <p:cNvSpPr>
            <a:spLocks noGrp="1"/>
          </p:cNvSpPr>
          <p:nvPr>
            <p:ph idx="1"/>
          </p:nvPr>
        </p:nvSpPr>
        <p:spPr/>
        <p:txBody>
          <a:bodyPr/>
          <a:lstStyle/>
          <a:p>
            <a:r>
              <a:rPr lang="en-US" dirty="0" smtClean="0"/>
              <a:t>Designers are not users.</a:t>
            </a:r>
          </a:p>
          <a:p>
            <a:r>
              <a:rPr lang="en-US" dirty="0" smtClean="0"/>
              <a:t>Make every element count.</a:t>
            </a:r>
          </a:p>
          <a:p>
            <a:r>
              <a:rPr lang="en-US" dirty="0" smtClean="0"/>
              <a:t>Don’t use gobs of text.</a:t>
            </a:r>
          </a:p>
          <a:p>
            <a:r>
              <a:rPr lang="en-US" dirty="0" smtClean="0"/>
              <a:t>Remember cross-platform and cross-browser differences.</a:t>
            </a:r>
          </a:p>
        </p:txBody>
      </p:sp>
    </p:spTree>
    <p:extLst>
      <p:ext uri="{BB962C8B-B14F-4D97-AF65-F5344CB8AC3E}">
        <p14:creationId xmlns:p14="http://schemas.microsoft.com/office/powerpoint/2010/main" val="20936949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then he gets to </a:t>
            </a:r>
            <a:r>
              <a:rPr lang="en-US" b="1" dirty="0" smtClean="0"/>
              <a:t>HTML Problems</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sz="4000" b="1" dirty="0" smtClean="0"/>
              <a:t>DO NOT:</a:t>
            </a:r>
          </a:p>
          <a:p>
            <a:pPr lvl="1"/>
            <a:r>
              <a:rPr lang="en-US" sz="3600" dirty="0" smtClean="0"/>
              <a:t>‘Paint’ </a:t>
            </a:r>
            <a:r>
              <a:rPr lang="en-US" sz="3600" dirty="0"/>
              <a:t>with HTML </a:t>
            </a:r>
          </a:p>
          <a:p>
            <a:pPr lvl="1"/>
            <a:r>
              <a:rPr lang="en-US" sz="3600" dirty="0"/>
              <a:t>Use classes everywhere </a:t>
            </a:r>
          </a:p>
          <a:p>
            <a:pPr lvl="1"/>
            <a:r>
              <a:rPr lang="en-US" sz="3600" dirty="0"/>
              <a:t>Use visual class and id names </a:t>
            </a:r>
          </a:p>
          <a:p>
            <a:pPr lvl="1"/>
            <a:r>
              <a:rPr lang="en-US" sz="3600" dirty="0"/>
              <a:t>Write </a:t>
            </a:r>
            <a:r>
              <a:rPr lang="en-US" sz="3600" dirty="0" err="1"/>
              <a:t>unsemantic</a:t>
            </a:r>
            <a:r>
              <a:rPr lang="en-US" sz="3600" dirty="0"/>
              <a:t> HTML </a:t>
            </a:r>
          </a:p>
          <a:p>
            <a:pPr lvl="1"/>
            <a:r>
              <a:rPr lang="en-US" sz="3600" dirty="0"/>
              <a:t>Write script-dependent mark-up</a:t>
            </a:r>
            <a:r>
              <a:rPr lang="en-US" sz="3600" dirty="0" smtClean="0"/>
              <a:t>.</a:t>
            </a:r>
          </a:p>
          <a:p>
            <a:pPr lvl="1"/>
            <a:r>
              <a:rPr lang="en-US" sz="3600" dirty="0" smtClean="0"/>
              <a:t>Write invalid HTML because you can.</a:t>
            </a:r>
            <a:endParaRPr lang="en-US" sz="3600" dirty="0"/>
          </a:p>
        </p:txBody>
      </p:sp>
    </p:spTree>
    <p:extLst>
      <p:ext uri="{BB962C8B-B14F-4D97-AF65-F5344CB8AC3E}">
        <p14:creationId xmlns:p14="http://schemas.microsoft.com/office/powerpoint/2010/main" val="10600383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And </a:t>
            </a:r>
            <a:r>
              <a:rPr lang="en-US" b="1" dirty="0" smtClean="0"/>
              <a:t>CSS Problems</a:t>
            </a:r>
            <a:r>
              <a:rPr lang="en-US" dirty="0" smtClean="0"/>
              <a:t>:</a:t>
            </a:r>
            <a:endParaRPr lang="en-US" dirty="0"/>
          </a:p>
        </p:txBody>
      </p:sp>
      <p:sp>
        <p:nvSpPr>
          <p:cNvPr id="3" name="Content Placeholder 2"/>
          <p:cNvSpPr>
            <a:spLocks noGrp="1"/>
          </p:cNvSpPr>
          <p:nvPr>
            <p:ph idx="1"/>
          </p:nvPr>
        </p:nvSpPr>
        <p:spPr/>
        <p:txBody>
          <a:bodyPr>
            <a:normAutofit/>
          </a:bodyPr>
          <a:lstStyle/>
          <a:p>
            <a:r>
              <a:rPr lang="en-US" sz="4000" b="1" dirty="0" smtClean="0"/>
              <a:t>DO NOT:</a:t>
            </a:r>
          </a:p>
          <a:p>
            <a:pPr lvl="1"/>
            <a:r>
              <a:rPr lang="en-US" sz="3200" dirty="0" smtClean="0"/>
              <a:t>Allow </a:t>
            </a:r>
            <a:r>
              <a:rPr lang="en-US" sz="3200" dirty="0"/>
              <a:t>browser defaults </a:t>
            </a:r>
            <a:endParaRPr lang="en-US" dirty="0"/>
          </a:p>
          <a:p>
            <a:pPr lvl="1"/>
            <a:r>
              <a:rPr lang="en-US" sz="3200" dirty="0" smtClean="0"/>
              <a:t>Use </a:t>
            </a:r>
            <a:r>
              <a:rPr lang="en-US" sz="3200" dirty="0"/>
              <a:t>convoluted syntax </a:t>
            </a:r>
            <a:endParaRPr lang="en-US" dirty="0"/>
          </a:p>
          <a:p>
            <a:pPr lvl="1"/>
            <a:r>
              <a:rPr lang="en-US" sz="3200" dirty="0" smtClean="0"/>
              <a:t>Add </a:t>
            </a:r>
            <a:r>
              <a:rPr lang="en-US" sz="3200" dirty="0"/>
              <a:t>CSS without analyzing </a:t>
            </a:r>
            <a:endParaRPr lang="en-US" dirty="0"/>
          </a:p>
          <a:p>
            <a:pPr lvl="1"/>
            <a:r>
              <a:rPr lang="en-US" sz="3200" dirty="0" smtClean="0"/>
              <a:t>Be </a:t>
            </a:r>
            <a:r>
              <a:rPr lang="en-US" sz="3200" dirty="0"/>
              <a:t>too specific </a:t>
            </a:r>
            <a:endParaRPr lang="en-US" dirty="0"/>
          </a:p>
          <a:p>
            <a:pPr lvl="1"/>
            <a:r>
              <a:rPr lang="en-US" sz="3200" dirty="0" smtClean="0"/>
              <a:t>Use </a:t>
            </a:r>
            <a:r>
              <a:rPr lang="en-US" sz="3200" dirty="0"/>
              <a:t>browser-specific hacks and technologies </a:t>
            </a:r>
            <a:endParaRPr lang="en-US" dirty="0"/>
          </a:p>
        </p:txBody>
      </p:sp>
    </p:spTree>
    <p:extLst>
      <p:ext uri="{BB962C8B-B14F-4D97-AF65-F5344CB8AC3E}">
        <p14:creationId xmlns:p14="http://schemas.microsoft.com/office/powerpoint/2010/main" val="31561595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a:t>
            </a:r>
            <a:r>
              <a:rPr lang="en-US" b="1" dirty="0" smtClean="0"/>
              <a:t>JavaScript &amp; PHP Problems</a:t>
            </a:r>
            <a:r>
              <a:rPr lang="en-US" dirty="0" smtClean="0"/>
              <a:t>…</a:t>
            </a:r>
            <a:endParaRPr lang="en-US" dirty="0"/>
          </a:p>
        </p:txBody>
      </p:sp>
      <p:sp>
        <p:nvSpPr>
          <p:cNvPr id="3" name="Content Placeholder 2"/>
          <p:cNvSpPr>
            <a:spLocks noGrp="1"/>
          </p:cNvSpPr>
          <p:nvPr>
            <p:ph idx="1"/>
          </p:nvPr>
        </p:nvSpPr>
        <p:spPr/>
        <p:txBody>
          <a:bodyPr/>
          <a:lstStyle/>
          <a:p>
            <a:r>
              <a:rPr lang="en-US" dirty="0" smtClean="0"/>
              <a:t>I cannot give a JavaScript and PHP primer with the amount of time we have. </a:t>
            </a:r>
            <a:r>
              <a:rPr lang="en-US" b="1" i="1" dirty="0" smtClean="0"/>
              <a:t>There is too much to learn.</a:t>
            </a:r>
          </a:p>
          <a:p>
            <a:endParaRPr lang="en-US" dirty="0" smtClean="0"/>
          </a:p>
          <a:p>
            <a:r>
              <a:rPr lang="en-US" dirty="0" smtClean="0"/>
              <a:t>However, the same sort of principles apply.</a:t>
            </a:r>
          </a:p>
          <a:p>
            <a:endParaRPr lang="en-US" dirty="0" smtClean="0"/>
          </a:p>
          <a:p>
            <a:r>
              <a:rPr lang="en-US" dirty="0" smtClean="0"/>
              <a:t>For more about this, I highly recommend taking the Web Design course.</a:t>
            </a:r>
            <a:endParaRPr lang="en-US" dirty="0"/>
          </a:p>
        </p:txBody>
      </p:sp>
    </p:spTree>
    <p:extLst>
      <p:ext uri="{BB962C8B-B14F-4D97-AF65-F5344CB8AC3E}">
        <p14:creationId xmlns:p14="http://schemas.microsoft.com/office/powerpoint/2010/main" val="20985277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idx="1"/>
          </p:nvPr>
        </p:nvSpPr>
        <p:spPr/>
        <p:txBody>
          <a:bodyPr/>
          <a:lstStyle/>
          <a:p>
            <a:r>
              <a:rPr lang="en-US" dirty="0" smtClean="0"/>
              <a:t>Pace yourself.</a:t>
            </a:r>
          </a:p>
          <a:p>
            <a:r>
              <a:rPr lang="en-US" dirty="0" smtClean="0"/>
              <a:t>Don’t copy unknown code.</a:t>
            </a:r>
          </a:p>
          <a:p>
            <a:r>
              <a:rPr lang="en-US" dirty="0" smtClean="0"/>
              <a:t>Don’t “please machines.”</a:t>
            </a:r>
          </a:p>
          <a:p>
            <a:r>
              <a:rPr lang="en-US" dirty="0" smtClean="0"/>
              <a:t>Don’t be a </a:t>
            </a:r>
            <a:r>
              <a:rPr lang="en-US" dirty="0" err="1" smtClean="0"/>
              <a:t>fanboy</a:t>
            </a:r>
            <a:r>
              <a:rPr lang="en-US" dirty="0" smtClean="0"/>
              <a:t>/girl.</a:t>
            </a:r>
          </a:p>
        </p:txBody>
      </p:sp>
    </p:spTree>
    <p:extLst>
      <p:ext uri="{BB962C8B-B14F-4D97-AF65-F5344CB8AC3E}">
        <p14:creationId xmlns:p14="http://schemas.microsoft.com/office/powerpoint/2010/main" val="20955182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82364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the Internet Begin?</a:t>
            </a:r>
            <a:endParaRPr lang="en-US" dirty="0"/>
          </a:p>
        </p:txBody>
      </p:sp>
      <p:pic>
        <p:nvPicPr>
          <p:cNvPr id="5" name="Picture 4"/>
          <p:cNvPicPr>
            <a:picLocks noChangeAspect="1"/>
          </p:cNvPicPr>
          <p:nvPr/>
        </p:nvPicPr>
        <p:blipFill>
          <a:blip r:embed="rId2"/>
          <a:stretch>
            <a:fillRect/>
          </a:stretch>
        </p:blipFill>
        <p:spPr>
          <a:xfrm>
            <a:off x="2489200" y="1744355"/>
            <a:ext cx="4165600" cy="4114800"/>
          </a:xfrm>
          <a:prstGeom prst="rect">
            <a:avLst/>
          </a:prstGeom>
        </p:spPr>
      </p:pic>
      <p:sp>
        <p:nvSpPr>
          <p:cNvPr id="7" name="TextBox 6"/>
          <p:cNvSpPr txBox="1"/>
          <p:nvPr/>
        </p:nvSpPr>
        <p:spPr>
          <a:xfrm>
            <a:off x="3190492" y="5886766"/>
            <a:ext cx="3310033" cy="369332"/>
          </a:xfrm>
          <a:prstGeom prst="rect">
            <a:avLst/>
          </a:prstGeom>
          <a:noFill/>
        </p:spPr>
        <p:txBody>
          <a:bodyPr wrap="none" rtlCol="0">
            <a:spAutoFit/>
          </a:bodyPr>
          <a:lstStyle/>
          <a:p>
            <a:r>
              <a:rPr lang="en-US" dirty="0" smtClean="0"/>
              <a:t>Source: University of Manchester</a:t>
            </a:r>
            <a:endParaRPr lang="en-US" dirty="0"/>
          </a:p>
        </p:txBody>
      </p:sp>
    </p:spTree>
    <p:extLst>
      <p:ext uri="{BB962C8B-B14F-4D97-AF65-F5344CB8AC3E}">
        <p14:creationId xmlns:p14="http://schemas.microsoft.com/office/powerpoint/2010/main" val="19428885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the Internet Begin?</a:t>
            </a:r>
            <a:endParaRPr lang="en-US" dirty="0"/>
          </a:p>
        </p:txBody>
      </p:sp>
      <p:pic>
        <p:nvPicPr>
          <p:cNvPr id="4" name="Picture 3"/>
          <p:cNvPicPr>
            <a:picLocks noChangeAspect="1"/>
          </p:cNvPicPr>
          <p:nvPr/>
        </p:nvPicPr>
        <p:blipFill>
          <a:blip r:embed="rId2"/>
          <a:stretch>
            <a:fillRect/>
          </a:stretch>
        </p:blipFill>
        <p:spPr>
          <a:xfrm>
            <a:off x="41415" y="1230531"/>
            <a:ext cx="9033560" cy="5952142"/>
          </a:xfrm>
          <a:prstGeom prst="rect">
            <a:avLst/>
          </a:prstGeom>
        </p:spPr>
      </p:pic>
      <p:sp>
        <p:nvSpPr>
          <p:cNvPr id="5" name="TextBox 4"/>
          <p:cNvSpPr txBox="1"/>
          <p:nvPr/>
        </p:nvSpPr>
        <p:spPr>
          <a:xfrm>
            <a:off x="5764942" y="6261620"/>
            <a:ext cx="3310033" cy="369332"/>
          </a:xfrm>
          <a:prstGeom prst="rect">
            <a:avLst/>
          </a:prstGeom>
          <a:noFill/>
        </p:spPr>
        <p:txBody>
          <a:bodyPr wrap="none" rtlCol="0">
            <a:spAutoFit/>
          </a:bodyPr>
          <a:lstStyle/>
          <a:p>
            <a:r>
              <a:rPr lang="en-US" dirty="0" smtClean="0"/>
              <a:t>Source: University of Manchester</a:t>
            </a:r>
            <a:endParaRPr lang="en-US" dirty="0"/>
          </a:p>
        </p:txBody>
      </p:sp>
    </p:spTree>
    <p:extLst>
      <p:ext uri="{BB962C8B-B14F-4D97-AF65-F5344CB8AC3E}">
        <p14:creationId xmlns:p14="http://schemas.microsoft.com/office/powerpoint/2010/main" val="25263459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1549" y="1092607"/>
            <a:ext cx="8623300" cy="5538345"/>
          </a:xfrm>
          <a:prstGeom prst="rect">
            <a:avLst/>
          </a:prstGeom>
        </p:spPr>
      </p:pic>
      <p:sp>
        <p:nvSpPr>
          <p:cNvPr id="2" name="Title 1"/>
          <p:cNvSpPr>
            <a:spLocks noGrp="1"/>
          </p:cNvSpPr>
          <p:nvPr>
            <p:ph type="title"/>
          </p:nvPr>
        </p:nvSpPr>
        <p:spPr/>
        <p:txBody>
          <a:bodyPr/>
          <a:lstStyle/>
          <a:p>
            <a:r>
              <a:rPr lang="en-US" dirty="0" smtClean="0"/>
              <a:t>Where Did the Internet Begin?</a:t>
            </a:r>
            <a:endParaRPr lang="en-US" dirty="0"/>
          </a:p>
        </p:txBody>
      </p:sp>
      <p:sp>
        <p:nvSpPr>
          <p:cNvPr id="5" name="TextBox 4"/>
          <p:cNvSpPr txBox="1"/>
          <p:nvPr/>
        </p:nvSpPr>
        <p:spPr>
          <a:xfrm>
            <a:off x="5764942" y="6261620"/>
            <a:ext cx="3310033" cy="369332"/>
          </a:xfrm>
          <a:prstGeom prst="rect">
            <a:avLst/>
          </a:prstGeom>
          <a:noFill/>
        </p:spPr>
        <p:txBody>
          <a:bodyPr wrap="none" rtlCol="0">
            <a:spAutoFit/>
          </a:bodyPr>
          <a:lstStyle/>
          <a:p>
            <a:r>
              <a:rPr lang="en-US" dirty="0" smtClean="0"/>
              <a:t>Source: University of Manchester</a:t>
            </a:r>
            <a:endParaRPr lang="en-US" dirty="0"/>
          </a:p>
        </p:txBody>
      </p:sp>
    </p:spTree>
    <p:extLst>
      <p:ext uri="{BB962C8B-B14F-4D97-AF65-F5344CB8AC3E}">
        <p14:creationId xmlns:p14="http://schemas.microsoft.com/office/powerpoint/2010/main" val="6974973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7"/>
          <p:cNvPicPr>
            <a:picLocks noChangeAspect="1"/>
          </p:cNvPicPr>
          <p:nvPr/>
        </p:nvPicPr>
        <p:blipFill>
          <a:blip r:embed="rId2"/>
          <a:stretch>
            <a:fillRect/>
          </a:stretch>
        </p:blipFill>
        <p:spPr>
          <a:xfrm>
            <a:off x="0" y="0"/>
            <a:ext cx="9144000" cy="6858000"/>
          </a:xfrm>
          <a:prstGeom prst="rect">
            <a:avLst/>
          </a:prstGeom>
        </p:spPr>
      </p:pic>
      <p:sp>
        <p:nvSpPr>
          <p:cNvPr id="9" name="TextBox 8"/>
          <p:cNvSpPr txBox="1"/>
          <p:nvPr/>
        </p:nvSpPr>
        <p:spPr>
          <a:xfrm>
            <a:off x="4705121" y="336971"/>
            <a:ext cx="3981679" cy="954107"/>
          </a:xfrm>
          <a:prstGeom prst="rect">
            <a:avLst/>
          </a:prstGeom>
          <a:noFill/>
        </p:spPr>
        <p:txBody>
          <a:bodyPr wrap="none" rtlCol="0">
            <a:spAutoFit/>
          </a:bodyPr>
          <a:lstStyle/>
          <a:p>
            <a:pPr algn="ctr"/>
            <a:r>
              <a:rPr lang="en-US" sz="3600" dirty="0" smtClean="0">
                <a:solidFill>
                  <a:schemeClr val="bg1"/>
                </a:solidFill>
              </a:rPr>
              <a:t>NSFNET “Backbone”</a:t>
            </a:r>
          </a:p>
          <a:p>
            <a:pPr algn="ctr"/>
            <a:r>
              <a:rPr lang="en-US" sz="2000" dirty="0" smtClean="0">
                <a:solidFill>
                  <a:schemeClr val="bg1"/>
                </a:solidFill>
              </a:rPr>
              <a:t>(not NSFW-NET, although…)</a:t>
            </a:r>
            <a:endParaRPr lang="en-US" sz="2000" dirty="0">
              <a:solidFill>
                <a:schemeClr val="bg1"/>
              </a:solidFill>
            </a:endParaRPr>
          </a:p>
        </p:txBody>
      </p:sp>
      <p:sp>
        <p:nvSpPr>
          <p:cNvPr id="10" name="TextBox 9"/>
          <p:cNvSpPr txBox="1"/>
          <p:nvPr/>
        </p:nvSpPr>
        <p:spPr>
          <a:xfrm>
            <a:off x="491099" y="5315746"/>
            <a:ext cx="2517336" cy="646331"/>
          </a:xfrm>
          <a:prstGeom prst="rect">
            <a:avLst/>
          </a:prstGeom>
          <a:noFill/>
        </p:spPr>
        <p:txBody>
          <a:bodyPr wrap="none" rtlCol="0">
            <a:spAutoFit/>
          </a:bodyPr>
          <a:lstStyle/>
          <a:p>
            <a:r>
              <a:rPr lang="en-US" sz="3600" dirty="0" smtClean="0">
                <a:solidFill>
                  <a:schemeClr val="bg1"/>
                </a:solidFill>
              </a:rPr>
              <a:t>The Internet</a:t>
            </a:r>
            <a:endParaRPr lang="en-US" sz="3600" dirty="0">
              <a:solidFill>
                <a:schemeClr val="bg1"/>
              </a:solidFill>
            </a:endParaRPr>
          </a:p>
        </p:txBody>
      </p:sp>
      <p:sp>
        <p:nvSpPr>
          <p:cNvPr id="11" name="TextBox 10"/>
          <p:cNvSpPr txBox="1"/>
          <p:nvPr/>
        </p:nvSpPr>
        <p:spPr>
          <a:xfrm>
            <a:off x="183445" y="6317394"/>
            <a:ext cx="8786342" cy="400110"/>
          </a:xfrm>
          <a:prstGeom prst="rect">
            <a:avLst/>
          </a:prstGeom>
          <a:noFill/>
        </p:spPr>
        <p:txBody>
          <a:bodyPr wrap="none" rtlCol="0">
            <a:spAutoFit/>
          </a:bodyPr>
          <a:lstStyle/>
          <a:p>
            <a:pPr algn="ctr"/>
            <a:r>
              <a:rPr lang="en-US" sz="1000" dirty="0" smtClean="0">
                <a:solidFill>
                  <a:srgbClr val="FFFFFF"/>
                </a:solidFill>
              </a:rPr>
              <a:t>"NSFNET-traffic-visualization-1991" by Transferred from </a:t>
            </a:r>
            <a:r>
              <a:rPr lang="en-US" sz="1000" dirty="0" err="1" smtClean="0">
                <a:solidFill>
                  <a:srgbClr val="FFFFFF"/>
                </a:solidFill>
              </a:rPr>
              <a:t>en.wikipedia</a:t>
            </a:r>
            <a:r>
              <a:rPr lang="en-US" sz="1000" dirty="0" smtClean="0">
                <a:solidFill>
                  <a:srgbClr val="FFFFFF"/>
                </a:solidFill>
              </a:rPr>
              <a:t> to Commons by Fredlyfish4 using </a:t>
            </a:r>
            <a:r>
              <a:rPr lang="en-US" sz="1000" dirty="0" err="1" smtClean="0">
                <a:solidFill>
                  <a:srgbClr val="FFFFFF"/>
                </a:solidFill>
              </a:rPr>
              <a:t>CommonsHelper</a:t>
            </a:r>
            <a:r>
              <a:rPr lang="en-US" sz="1000" dirty="0" smtClean="0">
                <a:solidFill>
                  <a:srgbClr val="FFFFFF"/>
                </a:solidFill>
              </a:rPr>
              <a:t>.. Licensed under CC BY-SA 3.0 via Wikimedia</a:t>
            </a:r>
          </a:p>
          <a:p>
            <a:pPr algn="ctr"/>
            <a:r>
              <a:rPr lang="en-US" sz="1000" dirty="0" smtClean="0">
                <a:solidFill>
                  <a:srgbClr val="FFFFFF"/>
                </a:solidFill>
              </a:rPr>
              <a:t>Commons - http://</a:t>
            </a:r>
            <a:r>
              <a:rPr lang="en-US" sz="1000" dirty="0" err="1" smtClean="0">
                <a:solidFill>
                  <a:srgbClr val="FFFFFF"/>
                </a:solidFill>
              </a:rPr>
              <a:t>commons.wikimedia.org</a:t>
            </a:r>
            <a:r>
              <a:rPr lang="en-US" sz="1000" dirty="0" smtClean="0">
                <a:solidFill>
                  <a:srgbClr val="FFFFFF"/>
                </a:solidFill>
              </a:rPr>
              <a:t>/wiki/File:NSFNET-traffic-visualization-1991.jpg#/media/File:NSFNET-traffic-visualization-1991.jpg</a:t>
            </a:r>
            <a:endParaRPr lang="en-US" sz="1000" dirty="0">
              <a:solidFill>
                <a:srgbClr val="FFFFFF"/>
              </a:solidFill>
            </a:endParaRPr>
          </a:p>
        </p:txBody>
      </p:sp>
      <p:sp>
        <p:nvSpPr>
          <p:cNvPr id="12" name="TextBox 11"/>
          <p:cNvSpPr txBox="1"/>
          <p:nvPr/>
        </p:nvSpPr>
        <p:spPr>
          <a:xfrm>
            <a:off x="183445" y="13806"/>
            <a:ext cx="1120619" cy="646331"/>
          </a:xfrm>
          <a:prstGeom prst="rect">
            <a:avLst/>
          </a:prstGeom>
          <a:noFill/>
        </p:spPr>
        <p:txBody>
          <a:bodyPr wrap="none" rtlCol="0">
            <a:spAutoFit/>
          </a:bodyPr>
          <a:lstStyle/>
          <a:p>
            <a:r>
              <a:rPr lang="en-US" sz="3600" dirty="0" smtClean="0">
                <a:solidFill>
                  <a:schemeClr val="bg1"/>
                </a:solidFill>
              </a:rPr>
              <a:t>1991</a:t>
            </a:r>
            <a:endParaRPr lang="en-US" sz="3600" dirty="0">
              <a:solidFill>
                <a:schemeClr val="bg1"/>
              </a:solidFill>
            </a:endParaRPr>
          </a:p>
        </p:txBody>
      </p:sp>
    </p:spTree>
    <p:extLst>
      <p:ext uri="{BB962C8B-B14F-4D97-AF65-F5344CB8AC3E}">
        <p14:creationId xmlns:p14="http://schemas.microsoft.com/office/powerpoint/2010/main" val="21954668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there it exploded…</a:t>
            </a:r>
            <a:endParaRPr lang="en-US" dirty="0"/>
          </a:p>
        </p:txBody>
      </p:sp>
      <p:pic>
        <p:nvPicPr>
          <p:cNvPr id="5" name="Picture 4"/>
          <p:cNvPicPr>
            <a:picLocks noChangeAspect="1"/>
          </p:cNvPicPr>
          <p:nvPr/>
        </p:nvPicPr>
        <p:blipFill>
          <a:blip r:embed="rId2"/>
          <a:stretch>
            <a:fillRect/>
          </a:stretch>
        </p:blipFill>
        <p:spPr>
          <a:xfrm>
            <a:off x="889000" y="1598589"/>
            <a:ext cx="7366000" cy="4559300"/>
          </a:xfrm>
          <a:prstGeom prst="rect">
            <a:avLst/>
          </a:prstGeom>
        </p:spPr>
      </p:pic>
    </p:spTree>
    <p:extLst>
      <p:ext uri="{BB962C8B-B14F-4D97-AF65-F5344CB8AC3E}">
        <p14:creationId xmlns:p14="http://schemas.microsoft.com/office/powerpoint/2010/main" val="17312955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6334" y="-1326448"/>
            <a:ext cx="9482667" cy="9482667"/>
          </a:xfrm>
          <a:prstGeom prst="rect">
            <a:avLst/>
          </a:prstGeom>
        </p:spPr>
      </p:pic>
    </p:spTree>
    <p:extLst>
      <p:ext uri="{BB962C8B-B14F-4D97-AF65-F5344CB8AC3E}">
        <p14:creationId xmlns:p14="http://schemas.microsoft.com/office/powerpoint/2010/main" val="42651122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19603"/>
            <a:ext cx="7772400" cy="1470025"/>
          </a:xfrm>
        </p:spPr>
        <p:txBody>
          <a:bodyPr>
            <a:normAutofit fontScale="90000"/>
          </a:bodyPr>
          <a:lstStyle/>
          <a:p>
            <a:r>
              <a:rPr lang="en-US" sz="6700" b="1" dirty="0" smtClean="0"/>
              <a:t>BAND</a:t>
            </a:r>
            <a:r>
              <a:rPr lang="en-US" sz="6700" dirty="0" smtClean="0">
                <a:latin typeface="Wide Latin"/>
                <a:cs typeface="Wide Latin"/>
              </a:rPr>
              <a:t>WIDTH</a:t>
            </a:r>
            <a:r>
              <a:rPr lang="en-US" sz="6700" dirty="0" smtClean="0"/>
              <a:t>:</a:t>
            </a:r>
            <a:br>
              <a:rPr lang="en-US" sz="6700" dirty="0" smtClean="0"/>
            </a:br>
            <a:r>
              <a:rPr lang="en-US" sz="3600" dirty="0" smtClean="0"/>
              <a:t>A Big Deal to Multimedia Developers</a:t>
            </a:r>
            <a:endParaRPr lang="en-US" sz="3600" dirty="0"/>
          </a:p>
        </p:txBody>
      </p:sp>
      <p:sp>
        <p:nvSpPr>
          <p:cNvPr id="3" name="Subtitle 2"/>
          <p:cNvSpPr>
            <a:spLocks noGrp="1"/>
          </p:cNvSpPr>
          <p:nvPr>
            <p:ph type="subTitle" idx="1"/>
          </p:nvPr>
        </p:nvSpPr>
        <p:spPr>
          <a:xfrm>
            <a:off x="1371600" y="3375378"/>
            <a:ext cx="6400800" cy="1752600"/>
          </a:xfrm>
        </p:spPr>
        <p:txBody>
          <a:bodyPr/>
          <a:lstStyle/>
          <a:p>
            <a:r>
              <a:rPr lang="en-US" dirty="0" smtClean="0"/>
              <a:t>How much data we can transfer through an Internet connection per second.</a:t>
            </a:r>
            <a:endParaRPr lang="en-US" dirty="0"/>
          </a:p>
        </p:txBody>
      </p:sp>
    </p:spTree>
    <p:extLst>
      <p:ext uri="{BB962C8B-B14F-4D97-AF65-F5344CB8AC3E}">
        <p14:creationId xmlns:p14="http://schemas.microsoft.com/office/powerpoint/2010/main" val="855262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771</TotalTime>
  <Words>941</Words>
  <Application>Microsoft Macintosh PowerPoint</Application>
  <PresentationFormat>On-screen Show (4:3)</PresentationFormat>
  <Paragraphs>135</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The Internet &amp; Multimedia</vt:lpstr>
      <vt:lpstr>Where Did the Internet Begin?</vt:lpstr>
      <vt:lpstr>Where Did the Internet Begin?</vt:lpstr>
      <vt:lpstr>Where Did the Internet Begin?</vt:lpstr>
      <vt:lpstr>Where Did the Internet Begin?</vt:lpstr>
      <vt:lpstr>PowerPoint Presentation</vt:lpstr>
      <vt:lpstr>From there it exploded…</vt:lpstr>
      <vt:lpstr>PowerPoint Presentation</vt:lpstr>
      <vt:lpstr>BANDWIDTH: A Big Deal to Multimedia Developers</vt:lpstr>
      <vt:lpstr>BANDWIDTH: A Big Deal to Multimedia Developers</vt:lpstr>
      <vt:lpstr>BANDWIDTH: A Big Deal to Multimedia Developers</vt:lpstr>
      <vt:lpstr>BANDWIDTH: A Big Deal to Multimedia Developers</vt:lpstr>
      <vt:lpstr>BANDWIDTH: A Big Deal to Multimedia Developers</vt:lpstr>
      <vt:lpstr>MIMES?</vt:lpstr>
      <vt:lpstr>Multipurpose Internet Mail Extensions (MIMES)</vt:lpstr>
      <vt:lpstr>The Rest of the Chapter Goes Over…</vt:lpstr>
      <vt:lpstr>DEMONSTRATION!</vt:lpstr>
      <vt:lpstr>Smashing Chapter 5: RED FLAGS</vt:lpstr>
      <vt:lpstr>PowerPoint Presentation</vt:lpstr>
      <vt:lpstr>Hielmann &amp; The Dalai Lama</vt:lpstr>
      <vt:lpstr>Most of this Chapter is about</vt:lpstr>
      <vt:lpstr>Hielmann’s Points on Pitfalls</vt:lpstr>
      <vt:lpstr>Hielmann’s Points on Pitfalls</vt:lpstr>
      <vt:lpstr>We’ve Gone Over These Before:</vt:lpstr>
      <vt:lpstr>But then he gets to HTML Problems:</vt:lpstr>
      <vt:lpstr>And CSS Problems:</vt:lpstr>
      <vt:lpstr>And JavaScript &amp; PHP Problems…</vt:lpstr>
      <vt:lpstr>In Summary</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Internet &amp; Multimedia</dc:title>
  <dc:creator>Steve Caruso</dc:creator>
  <cp:lastModifiedBy>Steve Caruso</cp:lastModifiedBy>
  <cp:revision>18</cp:revision>
  <dcterms:created xsi:type="dcterms:W3CDTF">2015-03-31T15:09:55Z</dcterms:created>
  <dcterms:modified xsi:type="dcterms:W3CDTF">2015-11-05T22:33:51Z</dcterms:modified>
</cp:coreProperties>
</file>