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65" r:id="rId8"/>
    <p:sldId id="266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0"/>
    <p:restoredTop sz="94631"/>
  </p:normalViewPr>
  <p:slideViewPr>
    <p:cSldViewPr snapToGrid="0" snapToObjects="1">
      <p:cViewPr>
        <p:scale>
          <a:sx n="80" d="100"/>
          <a:sy n="80" d="100"/>
        </p:scale>
        <p:origin x="28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1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3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1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7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0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7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DE8DB-BEAB-9244-B24D-730C34088230}" type="datetimeFigureOut">
              <a:rPr lang="en-US" smtClean="0"/>
              <a:t>5/2/16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0672C-1208-6144-8D98-1BB4299D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ritanval.rogueleaf.com/interview/0.4.3.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120" y="-797442"/>
            <a:ext cx="12574770" cy="8580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31900" y="-439737"/>
            <a:ext cx="9144000" cy="2387600"/>
          </a:xfrm>
        </p:spPr>
        <p:txBody>
          <a:bodyPr/>
          <a:lstStyle/>
          <a:p>
            <a:r>
              <a:rPr lang="en-US" dirty="0" smtClean="0"/>
              <a:t>HTML5 Canvas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31900" y="2039938"/>
            <a:ext cx="9144000" cy="1655762"/>
          </a:xfrm>
        </p:spPr>
        <p:txBody>
          <a:bodyPr/>
          <a:lstStyle/>
          <a:p>
            <a:r>
              <a:rPr lang="en-US" dirty="0" smtClean="0"/>
              <a:t>A very, very, very brief introduction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99867">
            <a:off x="7438398" y="2276010"/>
            <a:ext cx="234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Hello World!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(At this point)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slides &amp; files would be put up on the courseware for students to make use of and fiddle with.</a:t>
            </a:r>
          </a:p>
          <a:p>
            <a:endParaRPr lang="en-US" dirty="0" smtClean="0"/>
          </a:p>
          <a:p>
            <a:r>
              <a:rPr lang="en-US" dirty="0" smtClean="0"/>
              <a:t>Housekeeping for homework, etc. would be taken care of.</a:t>
            </a:r>
          </a:p>
        </p:txBody>
      </p:sp>
    </p:spTree>
    <p:extLst>
      <p:ext uri="{BB962C8B-B14F-4D97-AF65-F5344CB8AC3E}">
        <p14:creationId xmlns:p14="http://schemas.microsoft.com/office/powerpoint/2010/main" val="2458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HTML Canvas?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072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 object in the HTML DOM represented by the </a:t>
            </a:r>
            <a:r>
              <a:rPr lang="en-US" sz="3200" b="1" dirty="0" smtClean="0"/>
              <a:t>&lt;canvas&gt;</a:t>
            </a:r>
            <a:r>
              <a:rPr lang="en-US" sz="3200" dirty="0" smtClean="0"/>
              <a:t> tag.</a:t>
            </a:r>
          </a:p>
          <a:p>
            <a:endParaRPr lang="en-US" sz="3200" dirty="0" smtClean="0"/>
          </a:p>
          <a:p>
            <a:r>
              <a:rPr lang="en-US" sz="3200" dirty="0" smtClean="0"/>
              <a:t>You can </a:t>
            </a:r>
            <a:r>
              <a:rPr lang="en-US" sz="3200" smtClean="0"/>
              <a:t>do it </a:t>
            </a:r>
            <a:r>
              <a:rPr lang="en-US" sz="3200" dirty="0" smtClean="0"/>
              <a:t>pretty much anything else you can do to a DOM object.</a:t>
            </a:r>
          </a:p>
          <a:p>
            <a:endParaRPr lang="en-US" sz="3200" dirty="0" smtClean="0"/>
          </a:p>
          <a:p>
            <a:r>
              <a:rPr lang="en-US" sz="3200" dirty="0" smtClean="0"/>
              <a:t>However, you can also programmatically draw stuff on it!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365125"/>
            <a:ext cx="8013732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&lt;canvas id=”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bobRoss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” width=“640” height=“480”&gt;&lt;/canvas&gt;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&lt;script&gt;</a:t>
            </a:r>
          </a:p>
          <a:p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var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canvas =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document.getElementById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(“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bobRoss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”);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var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c      =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canvas.getContext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(“2D”);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c.font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 "20px Georgia";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c.fillText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("Hello, I'm Anna!",50,50);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c.fillRect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(50,55,300,20);</a:t>
            </a: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var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 new Image();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anna.onload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 function() {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c.drawImage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	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canvas.width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/2)-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anna.width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	(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canvas.height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/2)-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anna.height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anna.width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*2,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		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anna.height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*2);</a:t>
            </a: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}</a:t>
            </a:r>
          </a:p>
          <a:p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anna.src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 = "</a:t>
            </a:r>
            <a:r>
              <a:rPr lang="en-US" dirty="0" err="1" smtClean="0">
                <a:latin typeface="Courier" charset="0"/>
                <a:ea typeface="Courier" charset="0"/>
                <a:cs typeface="Courier" charset="0"/>
              </a:rPr>
              <a:t>Anna.png</a:t>
            </a:r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";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endParaRPr lang="en-US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urier" charset="0"/>
                <a:ea typeface="Courier" charset="0"/>
                <a:cs typeface="Courier" charset="0"/>
              </a:rPr>
              <a:t>&lt;/script&gt;</a:t>
            </a:r>
            <a:endParaRPr lang="en-US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6700" y="-127000"/>
            <a:ext cx="4851400" cy="7162800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005391" y="4810539"/>
            <a:ext cx="2398644" cy="2398644"/>
          </a:xfrm>
          <a:prstGeom prst="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062" y="4863549"/>
            <a:ext cx="2408298" cy="22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Awesome! How Can We Do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Javascript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can get a Canvas element by using </a:t>
            </a:r>
            <a:r>
              <a:rPr lang="en-US" b="1" dirty="0" err="1" smtClean="0"/>
              <a:t>getElementByID</a:t>
            </a:r>
            <a:r>
              <a:rPr lang="en-US" b="1" dirty="0" smtClean="0"/>
              <a:t>()</a:t>
            </a:r>
            <a:endParaRPr lang="en-US" dirty="0" smtClean="0"/>
          </a:p>
          <a:p>
            <a:r>
              <a:rPr lang="en-US" dirty="0" smtClean="0"/>
              <a:t>You then retrieve its </a:t>
            </a:r>
            <a:r>
              <a:rPr lang="en-US" b="1" dirty="0" smtClean="0"/>
              <a:t>Context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b="1" dirty="0" err="1" smtClean="0"/>
              <a:t>getContext</a:t>
            </a:r>
            <a:r>
              <a:rPr lang="en-US" b="1" dirty="0" smtClean="0"/>
              <a:t>()</a:t>
            </a:r>
            <a:endParaRPr lang="en-US" dirty="0" smtClean="0"/>
          </a:p>
          <a:p>
            <a:pPr lvl="1"/>
            <a:r>
              <a:rPr lang="en-US" dirty="0" smtClean="0"/>
              <a:t>(We want the </a:t>
            </a:r>
            <a:r>
              <a:rPr lang="en-US" b="1" dirty="0" smtClean="0"/>
              <a:t>2D context</a:t>
            </a:r>
            <a:r>
              <a:rPr lang="en-US" dirty="0" smtClean="0"/>
              <a:t>. You can do 3D stuff, too w/</a:t>
            </a:r>
            <a:r>
              <a:rPr lang="en-US" dirty="0" err="1" smtClean="0"/>
              <a:t>WebGL</a:t>
            </a:r>
            <a:r>
              <a:rPr lang="en-US" dirty="0" smtClean="0"/>
              <a:t>. But not today.)</a:t>
            </a:r>
          </a:p>
          <a:p>
            <a:r>
              <a:rPr lang="en-US" dirty="0" smtClean="0"/>
              <a:t>You then issue commands to the Context object to draw stuff.</a:t>
            </a:r>
          </a:p>
          <a:p>
            <a:pPr lvl="1"/>
            <a:r>
              <a:rPr lang="en-US" dirty="0" smtClean="0"/>
              <a:t>(We’ll go over </a:t>
            </a:r>
            <a:r>
              <a:rPr lang="en-US" b="1" dirty="0" err="1" smtClean="0"/>
              <a:t>fillText</a:t>
            </a:r>
            <a:r>
              <a:rPr lang="en-US" b="1" dirty="0" smtClean="0"/>
              <a:t>(), </a:t>
            </a:r>
            <a:r>
              <a:rPr lang="en-US" b="1" dirty="0" err="1" smtClean="0"/>
              <a:t>fillRect</a:t>
            </a:r>
            <a:r>
              <a:rPr lang="en-US" b="1" dirty="0" smtClean="0"/>
              <a:t>(), </a:t>
            </a:r>
            <a:r>
              <a:rPr lang="en-US" b="1" dirty="0" err="1" smtClean="0"/>
              <a:t>drawImage</a:t>
            </a:r>
            <a:r>
              <a:rPr lang="en-US" b="1" dirty="0" smtClean="0"/>
              <a:t>(),</a:t>
            </a:r>
            <a:r>
              <a:rPr lang="en-US" dirty="0" smtClean="0"/>
              <a:t> and styling.)</a:t>
            </a:r>
          </a:p>
          <a:p>
            <a:r>
              <a:rPr lang="en-US" dirty="0" smtClean="0"/>
              <a:t>You can also set </a:t>
            </a:r>
            <a:r>
              <a:rPr lang="en-US" b="1" dirty="0" err="1" smtClean="0"/>
              <a:t>EventListeners</a:t>
            </a:r>
            <a:r>
              <a:rPr lang="en-US" dirty="0" smtClean="0"/>
              <a:t> to capture mouse input.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3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Canvas Object vs the Context Object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91" y="1661320"/>
            <a:ext cx="5979768" cy="48863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4106" y="1806109"/>
            <a:ext cx="18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Canvas</a:t>
            </a:r>
            <a:endParaRPr lang="en-US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84106" y="4904909"/>
            <a:ext cx="197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Context</a:t>
            </a:r>
            <a:endParaRPr lang="en-US" sz="2800" b="1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2260866" y="4519504"/>
            <a:ext cx="3237109" cy="647015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78206" y="8265319"/>
            <a:ext cx="2104403" cy="90408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3"/>
          </p:cNvCxnSpPr>
          <p:nvPr/>
        </p:nvCxnSpPr>
        <p:spPr>
          <a:xfrm>
            <a:off x="2260866" y="5166519"/>
            <a:ext cx="2104403" cy="864393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381984" y="1806109"/>
            <a:ext cx="833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YOU</a:t>
            </a:r>
            <a:endParaRPr lang="en-US" sz="2800" b="1" dirty="0"/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>
            <a:off x="8305800" y="2067719"/>
            <a:ext cx="2076184" cy="241538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95921" y="6178312"/>
            <a:ext cx="102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 Ross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80522" y="1690688"/>
            <a:ext cx="4293704" cy="58599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180522" y="1690688"/>
            <a:ext cx="0" cy="3040338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7" idx="3"/>
          </p:cNvCxnSpPr>
          <p:nvPr/>
        </p:nvCxnSpPr>
        <p:spPr>
          <a:xfrm>
            <a:off x="2143526" y="2067719"/>
            <a:ext cx="2695174" cy="125968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36655" y="136632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0,0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78240" y="1379955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x-axis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66822" y="3045665"/>
            <a:ext cx="70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Drawing Functions (in Context)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 smtClean="0"/>
              <a:t>fillText</a:t>
            </a:r>
            <a:r>
              <a:rPr lang="en-US" b="1" dirty="0" smtClean="0"/>
              <a:t>(</a:t>
            </a:r>
            <a:r>
              <a:rPr lang="en-US" dirty="0" smtClean="0"/>
              <a:t>string text, 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 smtClean="0"/>
              <a:t> y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Font is set with the Context’s </a:t>
            </a:r>
            <a:r>
              <a:rPr lang="en-US" b="1" dirty="0" smtClean="0"/>
              <a:t>.font </a:t>
            </a:r>
            <a:r>
              <a:rPr lang="en-US" dirty="0" smtClean="0"/>
              <a:t>property.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fillRect</a:t>
            </a:r>
            <a:r>
              <a:rPr lang="en-US" b="1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 smtClean="0"/>
              <a:t> y, </a:t>
            </a:r>
            <a:r>
              <a:rPr lang="en-US" dirty="0" err="1" smtClean="0"/>
              <a:t>int</a:t>
            </a:r>
            <a:r>
              <a:rPr lang="en-US" dirty="0" smtClean="0"/>
              <a:t> width, </a:t>
            </a:r>
            <a:r>
              <a:rPr lang="en-US" dirty="0" err="1" smtClean="0"/>
              <a:t>int</a:t>
            </a:r>
            <a:r>
              <a:rPr lang="en-US" dirty="0" smtClean="0"/>
              <a:t> height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Color is set with the Context’s </a:t>
            </a:r>
            <a:r>
              <a:rPr lang="en-US" b="1" dirty="0" smtClean="0"/>
              <a:t>.</a:t>
            </a:r>
            <a:r>
              <a:rPr lang="en-US" b="1" dirty="0" err="1" smtClean="0"/>
              <a:t>fillStyle</a:t>
            </a:r>
            <a:r>
              <a:rPr lang="en-US" dirty="0" smtClean="0"/>
              <a:t> property.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drawImage</a:t>
            </a:r>
            <a:r>
              <a:rPr lang="en-US" b="1" dirty="0" smtClean="0"/>
              <a:t>(</a:t>
            </a:r>
            <a:r>
              <a:rPr lang="en-US" dirty="0" smtClean="0"/>
              <a:t>Image </a:t>
            </a:r>
            <a:r>
              <a:rPr lang="en-US" dirty="0" err="1" smtClean="0"/>
              <a:t>img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x, </a:t>
            </a:r>
            <a:r>
              <a:rPr lang="en-US" dirty="0" err="1" smtClean="0"/>
              <a:t>int</a:t>
            </a:r>
            <a:r>
              <a:rPr lang="en-US" dirty="0"/>
              <a:t> </a:t>
            </a:r>
            <a:r>
              <a:rPr lang="en-US" dirty="0" smtClean="0"/>
              <a:t>y, [</a:t>
            </a:r>
            <a:r>
              <a:rPr lang="en-US" dirty="0" err="1" smtClean="0"/>
              <a:t>int</a:t>
            </a:r>
            <a:r>
              <a:rPr lang="en-US" dirty="0" smtClean="0"/>
              <a:t> width, </a:t>
            </a:r>
            <a:r>
              <a:rPr lang="en-US" dirty="0" err="1" smtClean="0"/>
              <a:t>int</a:t>
            </a:r>
            <a:r>
              <a:rPr lang="en-US" dirty="0" smtClean="0"/>
              <a:t> height]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Requires you to </a:t>
            </a:r>
            <a:r>
              <a:rPr lang="en-US" b="1" dirty="0" smtClean="0"/>
              <a:t>pre-load the Image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(NOTE: Understanding drawing lines takes more than 15 minutes. Omitted.)</a:t>
            </a:r>
          </a:p>
        </p:txBody>
      </p:sp>
    </p:spTree>
    <p:extLst>
      <p:ext uri="{BB962C8B-B14F-4D97-AF65-F5344CB8AC3E}">
        <p14:creationId xmlns:p14="http://schemas.microsoft.com/office/powerpoint/2010/main" val="5991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DO THIS!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TextPad</a:t>
            </a:r>
            <a:r>
              <a:rPr lang="en-US" dirty="0" smtClean="0"/>
              <a:t> and Chrome exclusively.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0716" y="866273"/>
            <a:ext cx="5325979" cy="5325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29726" y="850232"/>
            <a:ext cx="0" cy="2197768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20715" y="3056019"/>
            <a:ext cx="1909011" cy="16041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2203" y="3112163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2124" y="1303234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5074" y="368964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0,0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5213684" y="2284124"/>
            <a:ext cx="2854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The Text</a:t>
            </a:r>
            <a:endParaRPr lang="en-US" sz="60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229726" y="3080084"/>
            <a:ext cx="327259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663285" y="3080084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(the ”baseline”)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20716" y="866273"/>
            <a:ext cx="5325979" cy="5325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29726" y="2125578"/>
            <a:ext cx="1507958" cy="2807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Drawn</a:t>
            </a:r>
          </a:p>
          <a:p>
            <a:pPr algn="ctr"/>
            <a:r>
              <a:rPr lang="en-US" dirty="0" smtClean="0"/>
              <a:t>Portion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29726" y="850232"/>
            <a:ext cx="0" cy="127534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320715" y="2125578"/>
            <a:ext cx="1909011" cy="16041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2203" y="2181722"/>
            <a:ext cx="423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2124" y="998436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695074" y="368964"/>
            <a:ext cx="76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0,0</a:t>
            </a:r>
            <a:endParaRPr lang="en-US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229726" y="5149517"/>
            <a:ext cx="1507958" cy="0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10398" y="2125578"/>
            <a:ext cx="0" cy="2807368"/>
          </a:xfrm>
          <a:prstGeom prst="straightConnector1">
            <a:avLst/>
          </a:prstGeom>
          <a:ln w="1270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82124" y="5308666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width</a:t>
            </a:r>
            <a:endParaRPr lang="en-US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7044176" y="3061504"/>
            <a:ext cx="1371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height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00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Know How. But </a:t>
            </a:r>
            <a:r>
              <a:rPr lang="en-US" i="1" dirty="0" smtClean="0"/>
              <a:t>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“Why” is the more important question.</a:t>
            </a:r>
          </a:p>
          <a:p>
            <a:r>
              <a:rPr lang="en-US" dirty="0" smtClean="0"/>
              <a:t>Let me share with you a project I worked on back in 2012.</a:t>
            </a:r>
          </a:p>
          <a:p>
            <a:r>
              <a:rPr lang="en-US" dirty="0" smtClean="0"/>
              <a:t>HTML5 Canvas was still in its relative infancy.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http://raritanval.rogueleaf.com/interview/0.4.3.1/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4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346</Words>
  <Application>Microsoft Macintosh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Courier</vt:lpstr>
      <vt:lpstr>Arial</vt:lpstr>
      <vt:lpstr>Office Theme</vt:lpstr>
      <vt:lpstr>HTML5 Canvas</vt:lpstr>
      <vt:lpstr>What is an HTML Canvas?</vt:lpstr>
      <vt:lpstr>Awesome! How Can We Do This?</vt:lpstr>
      <vt:lpstr>The Canvas Object vs the Context Object</vt:lpstr>
      <vt:lpstr>Three Drawing Functions (in Context)</vt:lpstr>
      <vt:lpstr>LET’S DO THIS!</vt:lpstr>
      <vt:lpstr>PowerPoint Presentation</vt:lpstr>
      <vt:lpstr>PowerPoint Presentation</vt:lpstr>
      <vt:lpstr>Now We Know How. But WHY?</vt:lpstr>
      <vt:lpstr>(At this point)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HTML5 Canvas</dc:title>
  <dc:creator>Caruso,Steven</dc:creator>
  <cp:lastModifiedBy>Caruso,Steven</cp:lastModifiedBy>
  <cp:revision>23</cp:revision>
  <dcterms:created xsi:type="dcterms:W3CDTF">2016-05-02T01:05:45Z</dcterms:created>
  <dcterms:modified xsi:type="dcterms:W3CDTF">2016-05-03T12:48:08Z</dcterms:modified>
</cp:coreProperties>
</file>